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70" r:id="rId12"/>
    <p:sldId id="271" r:id="rId13"/>
    <p:sldId id="272" r:id="rId14"/>
    <p:sldId id="273" r:id="rId15"/>
    <p:sldId id="274" r:id="rId16"/>
    <p:sldId id="275" r:id="rId17"/>
    <p:sldId id="277" r:id="rId18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8"/>
    <p:restoredTop sz="94660"/>
  </p:normalViewPr>
  <p:slideViewPr>
    <p:cSldViewPr showGuides="1">
      <p:cViewPr varScale="1">
        <p:scale>
          <a:sx n="104" d="100"/>
          <a:sy n="104" d="100"/>
        </p:scale>
        <p:origin x="-174" y="-90"/>
      </p:cViewPr>
      <p:guideLst>
        <p:guide orient="horz" pos="218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ru-RU" sz="1200" dirty="0">
                <a:latin typeface="Calibri" panose="020F0502020204030204" pitchFamily="34" charset="0"/>
              </a:rPr>
            </a:fld>
            <a:endParaRPr lang="ru-RU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4" name="Дата 15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Нижний колонтитул 1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Номер слайда 14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p>
            <a:pPr algn="r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dirty="0">
                <a:latin typeface="Arial" panose="020B0604020202020204" pitchFamily="34" charset="0"/>
              </a:rPr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Дата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p>
            <a:pPr algn="r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Дата 24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Нижний колонтитул 18"/>
          <p:cNvSpPr>
            <a:spLocks noGrp="1"/>
          </p:cNvSpPr>
          <p:nvPr>
            <p:ph type="ftr" sz="quarter" idx="3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p>
            <a:pPr algn="r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Дата 18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Нижний колонтитул 1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p>
            <a:pPr algn="r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dirty="0">
                <a:latin typeface="Arial" panose="020B0604020202020204" pitchFamily="34" charset="0"/>
              </a:rPr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Дата 9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Нижний колонтитул 5"/>
          <p:cNvSpPr>
            <a:spLocks noGrp="1"/>
          </p:cNvSpPr>
          <p:nvPr>
            <p:ph type="ftr" sz="quarter" idx="1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4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 vert="horz"/>
          <a:p>
            <a:pPr algn="r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dirty="0">
                <a:latin typeface="Arial" panose="020B0604020202020204" pitchFamily="34" charset="0"/>
              </a:rPr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Дата 2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Нижний колонтитул 23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p>
            <a:pPr algn="r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Дата 24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Нижний колонтитул 28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p>
            <a:pPr algn="r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2" name="Дата 6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Номер слайда 30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p>
            <a:pPr algn="r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/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lang="en-US" altLang="x-none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ru-RU" dirty="0">
                <a:latin typeface="Arial" panose="020B0604020202020204" pitchFamily="34" charset="0"/>
              </a:rPr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0.jpeg"/><Relationship Id="rId1" Type="http://schemas.openxmlformats.org/officeDocument/2006/relationships/hyperlink" Target="http://www.lessdraw.com/wp-content/uploads/2015/11/68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2.jpeg"/><Relationship Id="rId7" Type="http://schemas.openxmlformats.org/officeDocument/2006/relationships/image" Target="../media/image11.jpeg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7.jpeg"/><Relationship Id="rId6" Type="http://schemas.openxmlformats.org/officeDocument/2006/relationships/image" Target="../media/image16.png"/><Relationship Id="rId5" Type="http://schemas.openxmlformats.org/officeDocument/2006/relationships/hyperlink" Target="http://ua.oriflame.com/catalog-images/product/global/13729_1.png" TargetMode="External"/><Relationship Id="rId4" Type="http://schemas.openxmlformats.org/officeDocument/2006/relationships/image" Target="../media/image15.jpeg"/><Relationship Id="rId3" Type="http://schemas.openxmlformats.org/officeDocument/2006/relationships/image" Target="../media/image14.jpeg"/><Relationship Id="rId2" Type="http://schemas.openxmlformats.org/officeDocument/2006/relationships/hyperlink" Target="http://www.s-lashin.ru/file/55555.jpg" TargetMode="External"/><Relationship Id="rId1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8.jpeg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8.jpeg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800199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36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ДРУЖБА С ЗУБНОЙ ЩЕТКОЙ 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565400"/>
            <a:ext cx="8458200" cy="914400"/>
          </a:xfrm>
        </p:spPr>
        <p:txBody>
          <a:bodyPr vert="horz" wrap="square" lIns="91440" tIns="45720" rIns="91440" bIns="45720" numCol="1" anchor="b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Рисование. Предметы личной гигиены. Зубная щетка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0244" name="Picture 2" descr="http://im3-tub.yandex.net/i?id=303202686-29-7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55465" y="3027045"/>
            <a:ext cx="3662680" cy="36169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530" name="Рисунок 2" descr="щетк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58888" y="981075"/>
            <a:ext cx="3910012" cy="4673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1" name="TextBox 3"/>
          <p:cNvSpPr txBox="1"/>
          <p:nvPr/>
        </p:nvSpPr>
        <p:spPr>
          <a:xfrm>
            <a:off x="5219700" y="2060575"/>
            <a:ext cx="2808288" cy="1477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dirty="0">
                <a:latin typeface="Arial" panose="020B0604020202020204" pitchFamily="34" charset="0"/>
              </a:rPr>
              <a:t>Памятник зубной щётке </a:t>
            </a:r>
            <a:endParaRPr dirty="0">
              <a:latin typeface="Arial" panose="020B0604020202020204" pitchFamily="34" charset="0"/>
            </a:endParaRPr>
          </a:p>
          <a:p>
            <a:r>
              <a:rPr dirty="0">
                <a:latin typeface="Arial" panose="020B0604020202020204" pitchFamily="34" charset="0"/>
              </a:rPr>
              <a:t>был установлен в 1983 году </a:t>
            </a:r>
            <a:endParaRPr dirty="0">
              <a:latin typeface="Arial" panose="020B0604020202020204" pitchFamily="34" charset="0"/>
            </a:endParaRPr>
          </a:p>
          <a:p>
            <a:r>
              <a:rPr dirty="0">
                <a:latin typeface="Arial" panose="020B0604020202020204" pitchFamily="34" charset="0"/>
              </a:rPr>
              <a:t>в немецком городке Крефельд </a:t>
            </a:r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Текстовое поле 99"/>
          <p:cNvSpPr txBox="1"/>
          <p:nvPr/>
        </p:nvSpPr>
        <p:spPr>
          <a:xfrm>
            <a:off x="1671955" y="578485"/>
            <a:ext cx="5655310" cy="16916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ru-RU" altLang="en-US" sz="2800" b="1">
                <a:latin typeface="Times New Roman" panose="02020603050405020304" pitchFamily="18" charset="0"/>
                <a:ea typeface="SimSun" panose="02010600030101010101" pitchFamily="2" charset="-122"/>
              </a:rPr>
              <a:t>Поэтапное рисование: </a:t>
            </a:r>
            <a:endParaRPr lang="ru-RU" altLang="en-US" sz="2800" b="1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ru-RU" altLang="en-US" sz="2800" b="1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ru-RU" altLang="en-US" sz="2400">
                <a:latin typeface="Times New Roman" panose="02020603050405020304" pitchFamily="18" charset="0"/>
                <a:ea typeface="SimSun" panose="02010600030101010101" pitchFamily="2" charset="-122"/>
              </a:rPr>
              <a:t>1. </a:t>
            </a:r>
            <a:r>
              <a:rPr lang="en-US" sz="2400">
                <a:latin typeface="Times New Roman" panose="02020603050405020304" pitchFamily="18" charset="0"/>
                <a:ea typeface="SimSun" panose="02010600030101010101" pitchFamily="2" charset="-122"/>
              </a:rPr>
              <a:t>Сначало нужно нарисовать стаканчик прямоугольной формы</a:t>
            </a:r>
            <a:endParaRPr lang="ru-RU" altLang="en-US" sz="2400"/>
          </a:p>
        </p:txBody>
      </p:sp>
      <p:pic>
        <p:nvPicPr>
          <p:cNvPr id="2" name="Изображение 1"/>
          <p:cNvPicPr/>
          <p:nvPr/>
        </p:nvPicPr>
        <p:blipFill>
          <a:blip r:embed="rId1"/>
          <a:stretch>
            <a:fillRect/>
          </a:stretch>
        </p:blipFill>
        <p:spPr>
          <a:xfrm>
            <a:off x="1979930" y="2549525"/>
            <a:ext cx="2747010" cy="31280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1" name="Текстовое поле 100"/>
          <p:cNvSpPr txBox="1"/>
          <p:nvPr/>
        </p:nvSpPr>
        <p:spPr>
          <a:xfrm>
            <a:off x="1859280" y="4425315"/>
            <a:ext cx="525272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>
                <a:latin typeface="Times New Roman" panose="02020603050405020304" pitchFamily="18" charset="0"/>
              </a:rPr>
              <a:t> </a:t>
            </a:r>
            <a:endParaRPr lang="ru-RU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1" name="Текстовое поле 100"/>
          <p:cNvSpPr txBox="1"/>
          <p:nvPr/>
        </p:nvSpPr>
        <p:spPr>
          <a:xfrm>
            <a:off x="2032000" y="1554798"/>
            <a:ext cx="5080000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ru-RU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От нижней части к верхнему краю проведем линию, не обязательно ровную. </a:t>
            </a:r>
            <a:r>
              <a:rPr lang="en-US" sz="2400">
                <a:solidFill>
                  <a:srgbClr val="444444"/>
                </a:solidFill>
                <a:latin typeface="Arial" panose="020B0604020202020204" pitchFamily="34" charset="0"/>
              </a:rPr>
              <a:t> </a:t>
            </a:r>
            <a:endParaRPr lang="ru-RU" altLang="en-US" sz="2400"/>
          </a:p>
        </p:txBody>
      </p:sp>
      <p:pic>
        <p:nvPicPr>
          <p:cNvPr id="2" name="Изображение 1"/>
          <p:cNvPicPr/>
          <p:nvPr/>
        </p:nvPicPr>
        <p:blipFill>
          <a:blip r:embed="rId1"/>
          <a:stretch>
            <a:fillRect/>
          </a:stretch>
        </p:blipFill>
        <p:spPr>
          <a:xfrm>
            <a:off x="2796540" y="3009900"/>
            <a:ext cx="2907665" cy="33902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" name="Текстовое поле 101"/>
          <p:cNvSpPr txBox="1"/>
          <p:nvPr/>
        </p:nvSpPr>
        <p:spPr>
          <a:xfrm>
            <a:off x="2032000" y="4658042"/>
            <a:ext cx="5080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>
                <a:latin typeface="Times New Roman" panose="02020603050405020304" pitchFamily="18" charset="0"/>
              </a:rPr>
              <a:t> </a:t>
            </a:r>
            <a:endParaRPr lang="ru-RU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Текстовое поле 2"/>
          <p:cNvSpPr txBox="1"/>
          <p:nvPr/>
        </p:nvSpPr>
        <p:spPr>
          <a:xfrm>
            <a:off x="2032000" y="1288733"/>
            <a:ext cx="50800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ru-RU" altLang="en-US" sz="2400">
                <a:solidFill>
                  <a:srgbClr val="444444"/>
                </a:solidFill>
                <a:latin typeface="Arial" panose="020B0604020202020204" pitchFamily="34" charset="0"/>
              </a:rPr>
              <a:t>3. </a:t>
            </a:r>
            <a:r>
              <a:rPr lang="en-US" sz="2400">
                <a:solidFill>
                  <a:srgbClr val="444444"/>
                </a:solidFill>
                <a:latin typeface="Arial" panose="020B0604020202020204" pitchFamily="34" charset="0"/>
              </a:rPr>
              <a:t>Сделаем эту линию объемной, вот так.</a:t>
            </a:r>
            <a:endParaRPr lang="ru-RU" altLang="en-US" sz="2400"/>
          </a:p>
        </p:txBody>
      </p:sp>
      <p:pic>
        <p:nvPicPr>
          <p:cNvPr id="4" name="Изображение 3"/>
          <p:cNvPicPr/>
          <p:nvPr/>
        </p:nvPicPr>
        <p:blipFill>
          <a:blip r:embed="rId1"/>
          <a:stretch>
            <a:fillRect/>
          </a:stretch>
        </p:blipFill>
        <p:spPr>
          <a:xfrm>
            <a:off x="1643380" y="2259330"/>
            <a:ext cx="3421380" cy="38855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4" name="Текстовое поле 103"/>
          <p:cNvSpPr txBox="1"/>
          <p:nvPr/>
        </p:nvSpPr>
        <p:spPr>
          <a:xfrm>
            <a:off x="2032000" y="4924108"/>
            <a:ext cx="5080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>
                <a:latin typeface="Times New Roman" panose="02020603050405020304" pitchFamily="18" charset="0"/>
              </a:rPr>
              <a:t> </a:t>
            </a:r>
            <a:endParaRPr lang="ru-RU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" name="Текстовое поле 103"/>
          <p:cNvSpPr txBox="1"/>
          <p:nvPr/>
        </p:nvSpPr>
        <p:spPr>
          <a:xfrm>
            <a:off x="2032000" y="1288733"/>
            <a:ext cx="50800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ru-RU" altLang="en-US" sz="240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верхней части нарисуем форму щетины.</a:t>
            </a:r>
            <a:endParaRPr lang="en-US" altLang="en-US" sz="240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Изображение 1"/>
          <p:cNvPicPr/>
          <p:nvPr/>
        </p:nvPicPr>
        <p:blipFill>
          <a:blip r:embed="rId1"/>
          <a:stretch>
            <a:fillRect/>
          </a:stretch>
        </p:blipFill>
        <p:spPr>
          <a:xfrm>
            <a:off x="2752725" y="2576830"/>
            <a:ext cx="3004185" cy="36550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5" name="Текстовое поле 104"/>
          <p:cNvSpPr txBox="1"/>
          <p:nvPr/>
        </p:nvSpPr>
        <p:spPr>
          <a:xfrm>
            <a:off x="2032000" y="4924108"/>
            <a:ext cx="5080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>
                <a:latin typeface="Times New Roman" panose="02020603050405020304" pitchFamily="18" charset="0"/>
              </a:rPr>
              <a:t> </a:t>
            </a:r>
            <a:endParaRPr lang="ru-RU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5" name="Текстовое поле 104"/>
          <p:cNvSpPr txBox="1"/>
          <p:nvPr/>
        </p:nvSpPr>
        <p:spPr>
          <a:xfrm>
            <a:off x="2032000" y="1150303"/>
            <a:ext cx="50800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ru-RU" altLang="en-US" sz="2400">
                <a:solidFill>
                  <a:srgbClr val="444444"/>
                </a:solidFill>
                <a:latin typeface="Arial" panose="020B0604020202020204" pitchFamily="34" charset="0"/>
              </a:rPr>
              <a:t>5. </a:t>
            </a:r>
            <a:r>
              <a:rPr lang="en-US" sz="2400">
                <a:solidFill>
                  <a:srgbClr val="444444"/>
                </a:solidFill>
                <a:latin typeface="Arial" panose="020B0604020202020204" pitchFamily="34" charset="0"/>
              </a:rPr>
              <a:t>Добавим линий на щетину для реалистичности.</a:t>
            </a:r>
            <a:endParaRPr lang="ru-RU" altLang="en-US" sz="2400"/>
          </a:p>
        </p:txBody>
      </p:sp>
      <p:pic>
        <p:nvPicPr>
          <p:cNvPr id="2" name="Изображение 1"/>
          <p:cNvPicPr/>
          <p:nvPr/>
        </p:nvPicPr>
        <p:blipFill>
          <a:blip r:embed="rId1"/>
          <a:stretch>
            <a:fillRect/>
          </a:stretch>
        </p:blipFill>
        <p:spPr>
          <a:xfrm>
            <a:off x="2580005" y="2185670"/>
            <a:ext cx="3493135" cy="42316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6" name="Текстовое поле 105"/>
          <p:cNvSpPr txBox="1"/>
          <p:nvPr/>
        </p:nvSpPr>
        <p:spPr>
          <a:xfrm>
            <a:off x="2032000" y="5062538"/>
            <a:ext cx="5080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>
                <a:latin typeface="Times New Roman" panose="02020603050405020304" pitchFamily="18" charset="0"/>
              </a:rPr>
              <a:t> </a:t>
            </a:r>
            <a:endParaRPr lang="ru-RU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Изображение 11" descr="IMG_266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2117090"/>
            <a:ext cx="6286500" cy="45377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6" name="Текстовое поле 105"/>
          <p:cNvSpPr txBox="1"/>
          <p:nvPr/>
        </p:nvSpPr>
        <p:spPr>
          <a:xfrm>
            <a:off x="1256030" y="951230"/>
            <a:ext cx="5855970" cy="922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ru-RU" altLang="en-US">
                <a:solidFill>
                  <a:srgbClr val="444444"/>
                </a:solidFill>
                <a:latin typeface="Arial" panose="020B0604020202020204" pitchFamily="34" charset="0"/>
              </a:rPr>
              <a:t>6.. </a:t>
            </a:r>
            <a:r>
              <a:rPr lang="en-US">
                <a:solidFill>
                  <a:srgbClr val="444444"/>
                </a:solidFill>
                <a:latin typeface="Arial" panose="020B0604020202020204" pitchFamily="34" charset="0"/>
              </a:rPr>
              <a:t>Раскрасьте получившийся рисунок зубной щетки </a:t>
            </a:r>
            <a:r>
              <a:rPr lang="ru-RU" altLang="en-US">
                <a:solidFill>
                  <a:srgbClr val="444444"/>
                </a:solidFill>
                <a:latin typeface="Arial" panose="020B0604020202020204" pitchFamily="34" charset="0"/>
              </a:rPr>
              <a:t>и стаканчика </a:t>
            </a:r>
            <a:r>
              <a:rPr lang="en-US">
                <a:solidFill>
                  <a:srgbClr val="444444"/>
                </a:solidFill>
                <a:latin typeface="Arial" panose="020B0604020202020204" pitchFamily="34" charset="0"/>
              </a:rPr>
              <a:t> в любимые цвета. Можно придумать узор на стаканчике</a:t>
            </a:r>
            <a:r>
              <a:rPr lang="ru-RU" altLang="en-US">
                <a:solidFill>
                  <a:srgbClr val="444444"/>
                </a:solidFill>
                <a:latin typeface="Arial" panose="020B0604020202020204" pitchFamily="34" charset="0"/>
              </a:rPr>
              <a:t>.</a:t>
            </a:r>
            <a:endParaRPr lang="ru-RU" altLang="en-US">
              <a:solidFill>
                <a:srgbClr val="444444"/>
              </a:solidFill>
              <a:latin typeface="Arial" panose="020B0604020202020204" pitchFamily="3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5892165" y="4119880"/>
            <a:ext cx="296164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/>
              <a:t>http://www.lessdraw.com/</a:t>
            </a:r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611188" y="1028700"/>
            <a:ext cx="7921625" cy="55391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Программное содержание: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Цель: Создать условия для развития творческих способностей через рисование.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Задачи: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Учить детей рисовать зубную щетку передавая особенноси формы,пропорций,элементов,линий.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Расширять знания детей о личной гигиене, о предметах личной гигиены, о здоровом образе жизни.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Формировать умения выполнять действия по алгоритму.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Воспитывать желание следить за своим внешним видом, заботиться о своем здоровье и здоровье окружающих.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1267" name="Picture 4" descr="http://im2-tub.yandex.net/i?id=373782016-51-7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4380" y="7128828"/>
            <a:ext cx="1428750" cy="1162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323850" y="196850"/>
            <a:ext cx="8351838" cy="3784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Предварительная беседа с детьми: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Беседа на темы: «Как правильно чистить зубы», «Для чего человеку нужны здоровые зубы».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Беседа с детьми о полезных и вредных продуктах для сохранения зубов; о рациональном питании, здоровом образе жизни.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2291" name="Picture 4" descr="http://im2-tub.yandex.net/i?id=373782016-51-7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94350" y="4407535"/>
            <a:ext cx="2927350" cy="21996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" descr="http://im8-tub.yandex.net/i?id=320494264-07-7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24075" y="2754313"/>
            <a:ext cx="1789113" cy="21129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5" name="Picture 6" descr="http://im6-tub.yandex.net/i?id=16105821-61-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3" y="4868863"/>
            <a:ext cx="1871662" cy="1873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6" name="Picture 10" descr="http://im0-tub.yandex.net/i?id=274458673-60-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838" y="5021263"/>
            <a:ext cx="2016125" cy="1720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7" name="Picture 14" descr="http://im6-tub.yandex.net/i?id=126729640-57-7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4300" y="1628775"/>
            <a:ext cx="1800225" cy="1800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8" name="Picture 16" descr="http://im2-tub.yandex.net/i?id=114181405-53-7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5963" y="3284538"/>
            <a:ext cx="1871662" cy="1873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9" name="Picture 55" descr="http://im4-tub.yandex.net/i?id=64323584-07-7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0788" y="5013325"/>
            <a:ext cx="2217737" cy="1655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0" name="Picture 57" descr="http://im4-tub.yandex.net/i?id=195057428-61-7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850" y="1341438"/>
            <a:ext cx="1944688" cy="1943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1" name="Picture 59" descr="http://im2-tub.yandex.net/i?id=356069966-04-7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4388" y="1557338"/>
            <a:ext cx="1728787" cy="172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22" name="Прямоугольник 44"/>
          <p:cNvSpPr/>
          <p:nvPr/>
        </p:nvSpPr>
        <p:spPr>
          <a:xfrm>
            <a:off x="2059623" y="333375"/>
            <a:ext cx="4764405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lang="ru-RU" sz="3200" b="1" dirty="0">
                <a:latin typeface="Times New Roman" panose="02020603050405020304" pitchFamily="18" charset="0"/>
              </a:rPr>
              <a:t>И</a:t>
            </a:r>
            <a:r>
              <a:rPr sz="3200" b="1" dirty="0">
                <a:latin typeface="Times New Roman" panose="02020603050405020304" pitchFamily="18" charset="0"/>
              </a:rPr>
              <a:t>гра «</a:t>
            </a:r>
            <a:r>
              <a:rPr lang="ru-RU" sz="3200" b="1" dirty="0">
                <a:latin typeface="Times New Roman" panose="02020603050405020304" pitchFamily="18" charset="0"/>
              </a:rPr>
              <a:t>Угадай для чего</a:t>
            </a:r>
            <a:r>
              <a:rPr sz="3200" b="1" dirty="0">
                <a:latin typeface="Times New Roman" panose="02020603050405020304" pitchFamily="18" charset="0"/>
              </a:rPr>
              <a:t>». </a:t>
            </a:r>
            <a:endParaRPr sz="3200" b="1" dirty="0">
              <a:latin typeface="Times New Roman" panose="02020603050405020304" pitchFamily="18" charset="0"/>
            </a:endParaRPr>
          </a:p>
        </p:txBody>
      </p:sp>
      <p:sp>
        <p:nvSpPr>
          <p:cNvPr id="13323" name="Прямоугольник 45"/>
          <p:cNvSpPr/>
          <p:nvPr/>
        </p:nvSpPr>
        <p:spPr>
          <a:xfrm>
            <a:off x="2555875" y="836613"/>
            <a:ext cx="399542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latin typeface="Times New Roman" panose="02020603050405020304" pitchFamily="18" charset="0"/>
              </a:rPr>
              <a:t>Какие щетки для чего предназначены? </a:t>
            </a:r>
            <a:endParaRPr dirty="0">
              <a:latin typeface="Times New Roman" panose="02020603050405020304" pitchFamily="18" charset="0"/>
            </a:endParaRPr>
          </a:p>
          <a:p>
            <a:endParaRPr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Прямоугольник 1"/>
          <p:cNvSpPr/>
          <p:nvPr/>
        </p:nvSpPr>
        <p:spPr>
          <a:xfrm>
            <a:off x="1908175" y="115888"/>
            <a:ext cx="5903913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dirty="0">
                <a:latin typeface="Times New Roman" panose="02020603050405020304" pitchFamily="18" charset="0"/>
              </a:rPr>
              <a:t>Посмотрите на щетку, из каких частей она состоит?</a:t>
            </a:r>
            <a:endParaRPr dirty="0">
              <a:latin typeface="Times New Roman" panose="02020603050405020304" pitchFamily="18" charset="0"/>
            </a:endParaRPr>
          </a:p>
        </p:txBody>
      </p:sp>
      <p:pic>
        <p:nvPicPr>
          <p:cNvPr id="15363" name="Picture 33" descr="http://im2-tub.yandex.net/i?id=359540611-34-7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213" y="1341438"/>
            <a:ext cx="2519362" cy="1914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4" name="Picture 25" descr="Картинка 25 из 207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638" y="1268413"/>
            <a:ext cx="1655762" cy="2051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5" name="Picture 31" descr="http://im3-tub.yandex.net/i?id=51425619-43-7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025" y="1341438"/>
            <a:ext cx="1860550" cy="1860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6" name="Picture 46" descr="Картинка 139 из 1127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288" y="3573463"/>
            <a:ext cx="3017837" cy="30178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7" name="Picture 27" descr="http://www.prozubki.ru/templates/know/care/tooth_brush/img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84663" y="4581525"/>
            <a:ext cx="3455987" cy="105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8" name="Прямоугольник 7"/>
          <p:cNvSpPr/>
          <p:nvPr/>
        </p:nvSpPr>
        <p:spPr>
          <a:xfrm>
            <a:off x="611188" y="620713"/>
            <a:ext cx="5338762" cy="3381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1600" i="1" dirty="0">
                <a:latin typeface="Times New Roman" panose="02020603050405020304" pitchFamily="18" charset="0"/>
              </a:rPr>
              <a:t>Для чего нужны ворсинки</a:t>
            </a:r>
            <a:r>
              <a:rPr sz="1600" dirty="0">
                <a:latin typeface="Times New Roman" panose="02020603050405020304" pitchFamily="18" charset="0"/>
              </a:rPr>
              <a:t>?</a:t>
            </a:r>
            <a:endParaRPr sz="1600" dirty="0">
              <a:latin typeface="Times New Roman" panose="02020603050405020304" pitchFamily="18" charset="0"/>
            </a:endParaRPr>
          </a:p>
        </p:txBody>
      </p:sp>
      <p:sp>
        <p:nvSpPr>
          <p:cNvPr id="15369" name="Прямоугольник 8"/>
          <p:cNvSpPr/>
          <p:nvPr/>
        </p:nvSpPr>
        <p:spPr>
          <a:xfrm>
            <a:off x="3779838" y="549275"/>
            <a:ext cx="432117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sz="1600" i="1" dirty="0">
              <a:latin typeface="Times New Roman" panose="02020603050405020304" pitchFamily="18" charset="0"/>
            </a:endParaRPr>
          </a:p>
          <a:p>
            <a:r>
              <a:rPr sz="1600" i="1" dirty="0">
                <a:latin typeface="Times New Roman" panose="02020603050405020304" pitchFamily="18" charset="0"/>
              </a:rPr>
              <a:t>Какие ворсинки могут быть на ощупь?</a:t>
            </a:r>
            <a:endParaRPr sz="160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568008" y="1371283"/>
            <a:ext cx="7416800" cy="52927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Один плохой зуб поражает всю челюсть.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зубную боль не терпит и медведь.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за чужой щекой рот не болит.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рот — причина наших болезней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зуб на зуб не попадает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видит око, да зуб неймет,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вооруженный до зубов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ни в зуб и ни зуб ногой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сколько заяц в норе не прячется, а в зубы волку попадет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хвостом виляет, а зубы скалит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волка зубы кормят, а зайцы ноги носят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дареному коню в зубы не смотрят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387" name="WordArt 2"/>
          <p:cNvSpPr>
            <a:spLocks noTextEdit="1"/>
          </p:cNvSpPr>
          <p:nvPr/>
        </p:nvSpPr>
        <p:spPr>
          <a:xfrm>
            <a:off x="1692275" y="723900"/>
            <a:ext cx="6551613" cy="6477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p>
            <a:pPr algn="ctr"/>
            <a:r>
              <a:rPr lang="ru-RU" altLang="en-US" sz="3600">
                <a:solidFill>
                  <a:srgbClr val="FF0000"/>
                </a:solidFill>
                <a:effectLst>
                  <a:outerShdw dist="53882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пословицы и поговорки про зубы</a:t>
            </a:r>
            <a:endParaRPr lang="ru-RU" altLang="en-US" sz="3600">
              <a:solidFill>
                <a:srgbClr val="FF0000"/>
              </a:solidFill>
              <a:effectLst>
                <a:outerShdw dist="53882" dir="2699999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88" name="Прямоугольник 8"/>
          <p:cNvSpPr/>
          <p:nvPr/>
        </p:nvSpPr>
        <p:spPr>
          <a:xfrm rot="-10800000" flipV="1">
            <a:off x="755650" y="4265613"/>
            <a:ext cx="6102350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br>
              <a:rPr dirty="0">
                <a:latin typeface="Times New Roman" panose="02020603050405020304" pitchFamily="18" charset="0"/>
              </a:rPr>
            </a:br>
            <a:endParaRPr dirty="0">
              <a:latin typeface="Times New Roman" panose="02020603050405020304" pitchFamily="18" charset="0"/>
            </a:endParaRPr>
          </a:p>
        </p:txBody>
      </p:sp>
      <p:pic>
        <p:nvPicPr>
          <p:cNvPr id="16389" name="Picture 4" descr="http://im2-tub.yandex.net/i?id=373782016-51-7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1725" y="5516563"/>
            <a:ext cx="1428750" cy="1162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0" name="Picture 8" descr="http://im8-tub.yandex.net/i?id=109922270-11-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47625"/>
            <a:ext cx="1047750" cy="1323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Прямоугольник 1"/>
          <p:cNvSpPr/>
          <p:nvPr/>
        </p:nvSpPr>
        <p:spPr>
          <a:xfrm>
            <a:off x="1258888" y="333375"/>
            <a:ext cx="454501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у щетки ручка?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Прямоугольник 2"/>
          <p:cNvSpPr/>
          <p:nvPr/>
        </p:nvSpPr>
        <p:spPr>
          <a:xfrm rot="-10800000" flipV="1">
            <a:off x="3492500" y="1411288"/>
            <a:ext cx="4248150" cy="922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dirty="0">
                <a:latin typeface="Times New Roman" panose="02020603050405020304" pitchFamily="18" charset="0"/>
              </a:rPr>
              <a:t>Представьте себе, если бы у зубных щеток не было  ручек, какие неудобства были бы при чистке зубов?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7412" name="Прямоугольник 3"/>
          <p:cNvSpPr/>
          <p:nvPr/>
        </p:nvSpPr>
        <p:spPr>
          <a:xfrm>
            <a:off x="684213" y="3500438"/>
            <a:ext cx="4824412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dirty="0">
                <a:latin typeface="Times New Roman" panose="02020603050405020304" pitchFamily="18" charset="0"/>
              </a:rPr>
              <a:t>Зачем человек придумал так много щеток? Почему нельзя одной и той же щеткой чистить обувь и одежду?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7413" name="Прямоугольник 4"/>
          <p:cNvSpPr/>
          <p:nvPr/>
        </p:nvSpPr>
        <p:spPr>
          <a:xfrm rot="-10800000" flipV="1">
            <a:off x="4427538" y="4579938"/>
            <a:ext cx="4248150" cy="922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dirty="0">
                <a:latin typeface="Times New Roman" panose="02020603050405020304" pitchFamily="18" charset="0"/>
              </a:rPr>
              <a:t>Как вы думаете, чем человек в давние времена чистил зубы? Ведь тогда еще не придумали такой удобной зубной щетки.</a:t>
            </a:r>
            <a:endParaRPr dirty="0">
              <a:latin typeface="Times New Roman" panose="02020603050405020304" pitchFamily="18" charset="0"/>
            </a:endParaRPr>
          </a:p>
        </p:txBody>
      </p:sp>
      <p:pic>
        <p:nvPicPr>
          <p:cNvPr id="17414" name="Picture 8" descr="http://im8-tub.yandex.net/i?id=109922270-11-7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5229225"/>
            <a:ext cx="1047750" cy="1323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5" name="Picture 4" descr="http://im2-tub.yandex.net/i?id=373782016-51-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1725" y="5516563"/>
            <a:ext cx="1428750" cy="1162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434" name="Picture 2" descr="http://im6-tub.yandex.net/i?id=18355977-71-7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1844675"/>
            <a:ext cx="1873250" cy="12239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5" name="Rectangle 3"/>
          <p:cNvSpPr/>
          <p:nvPr/>
        </p:nvSpPr>
        <p:spPr>
          <a:xfrm rot="-10800000" flipV="1">
            <a:off x="179388" y="1196975"/>
            <a:ext cx="2592387" cy="52228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sz="1400" b="1" dirty="0">
                <a:latin typeface="Times New Roman" panose="02020603050405020304" pitchFamily="18" charset="0"/>
              </a:rPr>
              <a:t>палочка</a:t>
            </a:r>
            <a:r>
              <a:rPr sz="1400" dirty="0">
                <a:latin typeface="Times New Roman" panose="02020603050405020304" pitchFamily="18" charset="0"/>
              </a:rPr>
              <a:t> </a:t>
            </a:r>
            <a:r>
              <a:rPr sz="1400" b="1" dirty="0">
                <a:latin typeface="Times New Roman" panose="02020603050405020304" pitchFamily="18" charset="0"/>
              </a:rPr>
              <a:t>для</a:t>
            </a:r>
            <a:r>
              <a:rPr sz="1400" dirty="0">
                <a:latin typeface="Times New Roman" panose="02020603050405020304" pitchFamily="18" charset="0"/>
              </a:rPr>
              <a:t> </a:t>
            </a:r>
            <a:r>
              <a:rPr sz="1400" b="1" dirty="0">
                <a:latin typeface="Times New Roman" panose="02020603050405020304" pitchFamily="18" charset="0"/>
              </a:rPr>
              <a:t>чистки</a:t>
            </a:r>
            <a:r>
              <a:rPr sz="1400" dirty="0">
                <a:latin typeface="Times New Roman" panose="02020603050405020304" pitchFamily="18" charset="0"/>
              </a:rPr>
              <a:t> </a:t>
            </a:r>
            <a:r>
              <a:rPr sz="1400" b="1" dirty="0">
                <a:latin typeface="Times New Roman" panose="02020603050405020304" pitchFamily="18" charset="0"/>
              </a:rPr>
              <a:t>зубов</a:t>
            </a:r>
            <a:r>
              <a:rPr sz="1400" dirty="0">
                <a:latin typeface="Times New Roman" panose="02020603050405020304" pitchFamily="18" charset="0"/>
              </a:rPr>
              <a:t> из прутика </a:t>
            </a:r>
            <a:endParaRPr sz="1400" dirty="0">
              <a:latin typeface="Times New Roman" panose="02020603050405020304" pitchFamily="18" charset="0"/>
            </a:endParaRPr>
          </a:p>
        </p:txBody>
      </p:sp>
      <p:pic>
        <p:nvPicPr>
          <p:cNvPr id="18436" name="Picture 5" descr="http://im3-tub.yandex.net/i?id=283678077-12-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0" y="765175"/>
            <a:ext cx="1368425" cy="16684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7" name="Прямоугольник 4"/>
          <p:cNvSpPr/>
          <p:nvPr/>
        </p:nvSpPr>
        <p:spPr>
          <a:xfrm>
            <a:off x="3203575" y="188913"/>
            <a:ext cx="2676525" cy="307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1400" b="1" dirty="0">
                <a:latin typeface="Times New Roman" panose="02020603050405020304" pitchFamily="18" charset="0"/>
              </a:rPr>
              <a:t>Старинные</a:t>
            </a:r>
            <a:r>
              <a:rPr sz="1400" dirty="0">
                <a:latin typeface="Times New Roman" panose="02020603050405020304" pitchFamily="18" charset="0"/>
              </a:rPr>
              <a:t> </a:t>
            </a:r>
            <a:r>
              <a:rPr sz="1400" b="1" dirty="0">
                <a:latin typeface="Times New Roman" panose="02020603050405020304" pitchFamily="18" charset="0"/>
              </a:rPr>
              <a:t>зубочистки</a:t>
            </a:r>
            <a:endParaRPr sz="1400" dirty="0">
              <a:latin typeface="Times New Roman" panose="02020603050405020304" pitchFamily="18" charset="0"/>
            </a:endParaRPr>
          </a:p>
        </p:txBody>
      </p:sp>
      <p:pic>
        <p:nvPicPr>
          <p:cNvPr id="18438" name="Picture 7" descr="http://im4-tub.yandex.net/i?id=145843333-58-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25" y="1773238"/>
            <a:ext cx="1800225" cy="1343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9" name="Прямоугольник 6"/>
          <p:cNvSpPr/>
          <p:nvPr/>
        </p:nvSpPr>
        <p:spPr>
          <a:xfrm rot="10800000" flipH="1" flipV="1">
            <a:off x="6588125" y="1196975"/>
            <a:ext cx="1584325" cy="307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1400" dirty="0">
                <a:latin typeface="Times New Roman" panose="02020603050405020304" pitchFamily="18" charset="0"/>
              </a:rPr>
              <a:t>жевали траву</a:t>
            </a:r>
            <a:endParaRPr sz="1400" dirty="0">
              <a:latin typeface="Times New Roman" panose="02020603050405020304" pitchFamily="18" charset="0"/>
            </a:endParaRPr>
          </a:p>
        </p:txBody>
      </p:sp>
      <p:sp>
        <p:nvSpPr>
          <p:cNvPr id="18440" name="Прямоугольник 8"/>
          <p:cNvSpPr/>
          <p:nvPr/>
        </p:nvSpPr>
        <p:spPr>
          <a:xfrm>
            <a:off x="1692275" y="3860800"/>
            <a:ext cx="1511300" cy="307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1400" dirty="0">
                <a:latin typeface="Times New Roman" panose="02020603050405020304" pitchFamily="18" charset="0"/>
              </a:rPr>
              <a:t>жевали  смолу </a:t>
            </a:r>
            <a:endParaRPr sz="1400" dirty="0">
              <a:latin typeface="Times New Roman" panose="02020603050405020304" pitchFamily="18" charset="0"/>
            </a:endParaRPr>
          </a:p>
        </p:txBody>
      </p:sp>
      <p:pic>
        <p:nvPicPr>
          <p:cNvPr id="18441" name="Picture 11" descr="http://im0-tub.yandex.net/i?id=22296438-45-7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713" y="4437063"/>
            <a:ext cx="1366837" cy="18335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42" name="Picture 13" descr="http://im5-tub.yandex.net/i?id=160133481-05-7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4663" y="4652963"/>
            <a:ext cx="2341562" cy="15128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43" name="Прямоугольник 11"/>
          <p:cNvSpPr/>
          <p:nvPr/>
        </p:nvSpPr>
        <p:spPr>
          <a:xfrm>
            <a:off x="4140200" y="4221163"/>
            <a:ext cx="3240088" cy="307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Char char="•"/>
            </a:pPr>
            <a:r>
              <a:rPr sz="1400" dirty="0">
                <a:latin typeface="Times New Roman" panose="02020603050405020304" pitchFamily="18" charset="0"/>
              </a:rPr>
              <a:t>жевали  кору деревьев</a:t>
            </a:r>
            <a:endParaRPr sz="1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Прямоугольник 1"/>
          <p:cNvSpPr/>
          <p:nvPr/>
        </p:nvSpPr>
        <p:spPr>
          <a:xfrm>
            <a:off x="250825" y="765175"/>
            <a:ext cx="8569325" cy="3540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1600" dirty="0">
                <a:latin typeface="Times New Roman" panose="02020603050405020304" pitchFamily="18" charset="0"/>
              </a:rPr>
              <a:t>А теперь послушайте рассказ о зубной щетке.</a:t>
            </a:r>
            <a:endParaRPr sz="1600" dirty="0">
              <a:latin typeface="Times New Roman" panose="02020603050405020304" pitchFamily="18" charset="0"/>
            </a:endParaRPr>
          </a:p>
          <a:p>
            <a:r>
              <a:rPr sz="1600" dirty="0">
                <a:latin typeface="Times New Roman" panose="02020603050405020304" pitchFamily="18" charset="0"/>
              </a:rPr>
              <a:t>Зубную щетку придумал еще первобытный человек. Обыкновенная палочка с разрисованными концами — вот и все было «изобретение». Но в наше время в Индии на базарах продают также «зубные щетки» из веточек определенного дерева. Для чистки зубов достаточно зачистить веточку от коры и пожевать. Размоченные волокна с успехом очистят зубы, а выделяющийся сок (весьма приятный на вкус) обладает дезинфицирующим действием и отлично укрепляет зубы и десны. На Руси во времена Ивана Грозного после трапезы пользовались так называемой зубной метлой или веточкой-палочкой с пучком щетины на конце.</a:t>
            </a:r>
            <a:endParaRPr sz="1600" dirty="0">
              <a:latin typeface="Times New Roman" panose="02020603050405020304" pitchFamily="18" charset="0"/>
            </a:endParaRPr>
          </a:p>
          <a:p>
            <a:r>
              <a:rPr sz="1600" dirty="0">
                <a:latin typeface="Times New Roman" panose="02020603050405020304" pitchFamily="18" charset="0"/>
              </a:rPr>
              <a:t>Петр I в обязательном порядке предписывал боярам чистить зубы влажной тряпкой с толченым мелом перед знаменитыми ассамблеями.</a:t>
            </a:r>
            <a:endParaRPr sz="1600" dirty="0">
              <a:latin typeface="Times New Roman" panose="02020603050405020304" pitchFamily="18" charset="0"/>
            </a:endParaRPr>
          </a:p>
          <a:p>
            <a:r>
              <a:rPr sz="1600" dirty="0">
                <a:latin typeface="Times New Roman" panose="02020603050405020304" pitchFamily="18" charset="0"/>
              </a:rPr>
              <a:t>Но — это далекая история. С той поры прошло много времени, и люди научились правильно ухаживать за зубами и полостью рта. Появились различные виды зубных паст как для взрослых, так и для детей. К тому же эти пасты обладают профилактическим и лечебным действием. Усовершенствуются и виды зубных щеток. Есть простые, механические, а есть и электрические</a:t>
            </a:r>
            <a:endParaRPr sz="1600" dirty="0">
              <a:latin typeface="Times New Roman" panose="02020603050405020304" pitchFamily="18" charset="0"/>
            </a:endParaRPr>
          </a:p>
        </p:txBody>
      </p:sp>
      <p:pic>
        <p:nvPicPr>
          <p:cNvPr id="19459" name="Picture 4" descr="http://im2-tub.yandex.net/i?id=373782016-51-7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08850" y="4868863"/>
            <a:ext cx="1428750" cy="1162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0" name="Picture 8" descr="http://im8-tub.yandex.net/i?id=109922270-11-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50" y="4724400"/>
            <a:ext cx="1047750" cy="1323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3391</Words>
  <Application>WPS Presentation</Application>
  <PresentationFormat>Экран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Arial</vt:lpstr>
      <vt:lpstr>SimSun</vt:lpstr>
      <vt:lpstr>Wingdings</vt:lpstr>
      <vt:lpstr>Franklin Gothic Medium</vt:lpstr>
      <vt:lpstr>Wingdings 2</vt:lpstr>
      <vt:lpstr>Wingdings 2</vt:lpstr>
      <vt:lpstr>Calibri</vt:lpstr>
      <vt:lpstr>Times New Roman</vt:lpstr>
      <vt:lpstr>Microsoft YaHei</vt:lpstr>
      <vt:lpstr/>
      <vt:lpstr>Arial Unicode MS</vt:lpstr>
      <vt:lpstr>Franklin Gothic Book</vt:lpstr>
      <vt:lpstr>Wingdings</vt:lpstr>
      <vt:lpstr>Segoe Print</vt:lpstr>
      <vt:lpstr>Трек</vt:lpstr>
      <vt:lpstr>ДРУЖБА С ЗУБНОЙ ЩЕТКОЙ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ДРУЖБА С ЗУБНОЙ ЩЕТКОЙ </dc:title>
  <dc:creator>Мама</dc:creator>
  <cp:lastModifiedBy>ВЛАД</cp:lastModifiedBy>
  <cp:revision>28</cp:revision>
  <dcterms:created xsi:type="dcterms:W3CDTF">2011-05-30T16:13:00Z</dcterms:created>
  <dcterms:modified xsi:type="dcterms:W3CDTF">2020-04-26T13:47:49Z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1049-10.2.0.7646</vt:lpwstr>
  </property>
</Properties>
</file>