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hyperlink" Target="http://ru.wikipedia.org/wiki/%D0%98%D0%BB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ru.wikipedia.org/wiki/%D0%9A%D0%BB%D1%8E%D0%B2" TargetMode="External"/><Relationship Id="rId5" Type="http://schemas.openxmlformats.org/officeDocument/2006/relationships/hyperlink" Target="http://ru.wikipedia.org/wiki/%D0%9F%D0%B5%D1%80%D0%BE" TargetMode="External"/><Relationship Id="rId4" Type="http://schemas.openxmlformats.org/officeDocument/2006/relationships/hyperlink" Target="http://ru.wikipedia.org/wiki/%D0%A8%D0%B5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3398837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Что такое «Красная книга».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9111" y="476250"/>
            <a:ext cx="2952750" cy="2894011"/>
          </a:xfrm>
          <a:prstGeom prst="rect">
            <a:avLst/>
          </a:prstGeom>
          <a:noFill/>
          <a:ln w="38100" cap="rnd">
            <a:solidFill>
              <a:srgbClr val="FF3B3B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 rot="10800000" flipH="1">
            <a:off x="1331912" y="5516562"/>
            <a:ext cx="6400799" cy="47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Амурский тигр.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5124450"/>
            <a:ext cx="8229600" cy="1112836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Сохранился только в густой дальневосточной тайге, где охотится на кабанов и оленей.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711" y="1268412"/>
            <a:ext cx="5322887" cy="3606800"/>
          </a:xfrm>
          <a:prstGeom prst="rect">
            <a:avLst/>
          </a:prstGeom>
          <a:noFill/>
          <a:ln w="57150" cap="rnd">
            <a:solidFill>
              <a:srgbClr val="9966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красный волк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836612"/>
            <a:ext cx="5905500" cy="417671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1403350" y="5157787"/>
            <a:ext cx="6048374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Красные или горные волки (от латинского Cuon alpinus) — хищные млекопитающие, представители семейства псовых (также является единственным оставшимся представителем рода Cuon). Этот вид очень редкий, находится под угрозой исчезновения.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900112" y="5157787"/>
            <a:ext cx="6551611" cy="1511299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187450" y="5157787"/>
            <a:ext cx="6624637" cy="1476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Красные или горные волки— хищные млекопитающие, представители семейства псовых (также является единственным оставшимся представителем рода Cuon). Этот вид очень редкий, находится под угрозой исчезновения.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Курильский тюлень.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71550" y="4941887"/>
            <a:ext cx="7200900" cy="1473199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Обитатель далёких Курильских островов. Как и другие тюлени, питается различной рыбой.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175" y="1268412"/>
            <a:ext cx="5241925" cy="3328986"/>
          </a:xfrm>
          <a:prstGeom prst="rect">
            <a:avLst/>
          </a:prstGeom>
          <a:noFill/>
          <a:ln w="57150" cap="rnd">
            <a:solidFill>
              <a:srgbClr val="9966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Куланы.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5051425"/>
            <a:ext cx="8229600" cy="1473199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Стада куланов пасутся сейчас только в заповедниках Туркмении. Сейчас кулана расселяют в новые места.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1" y="1268412"/>
            <a:ext cx="4818062" cy="3613150"/>
          </a:xfrm>
          <a:prstGeom prst="rect">
            <a:avLst/>
          </a:prstGeom>
          <a:noFill/>
          <a:ln w="57150" cap="rnd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Пятнистый олень.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5341937"/>
            <a:ext cx="8229600" cy="1039811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Раньше жил только в дальневосточной тайге. Сейчас расселяется во многих местах.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3086" y="1268412"/>
            <a:ext cx="5465761" cy="3846511"/>
          </a:xfrm>
          <a:prstGeom prst="rect">
            <a:avLst/>
          </a:prstGeom>
          <a:noFill/>
          <a:ln w="57150" cap="rnd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Джейраны.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971550" y="4941887"/>
            <a:ext cx="7416800" cy="1655761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Обитают в пустынях средней Азии, Казахстана, в Азербайджане. Сейчас эту красивую антилопу разводят в специальных питомниках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4075" y="1196975"/>
            <a:ext cx="4746624" cy="3560761"/>
          </a:xfrm>
          <a:prstGeom prst="rect">
            <a:avLst/>
          </a:prstGeom>
          <a:noFill/>
          <a:ln w="57150" cap="rnd">
            <a:solidFill>
              <a:srgbClr val="9966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Кроме крупных животных, в Красную книгу занесены  птицы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175" y="4076700"/>
            <a:ext cx="2665411" cy="2520949"/>
          </a:xfrm>
          <a:prstGeom prst="rect">
            <a:avLst/>
          </a:prstGeom>
          <a:noFill/>
          <a:ln w="57150" cap="rnd">
            <a:solidFill>
              <a:srgbClr val="9966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0" name="Shape 2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50" y="1557337"/>
            <a:ext cx="3013074" cy="4535487"/>
          </a:xfrm>
          <a:prstGeom prst="rect">
            <a:avLst/>
          </a:prstGeom>
          <a:noFill/>
          <a:ln w="57150" cap="rnd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1" name="Shape 221"/>
          <p:cNvSpPr txBox="1"/>
          <p:nvPr/>
        </p:nvSpPr>
        <p:spPr>
          <a:xfrm>
            <a:off x="755650" y="6149975"/>
            <a:ext cx="248761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Сокол сапсан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6948486" y="2924175"/>
            <a:ext cx="1592262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Розовая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чайка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48486" y="5084762"/>
            <a:ext cx="1728787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Белый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журавль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rgbClr val="292929"/>
                </a:solidFill>
                <a:latin typeface="Comic Sans MS"/>
                <a:ea typeface="Comic Sans MS"/>
                <a:cs typeface="Comic Sans MS"/>
                <a:sym typeface="Comic Sans MS"/>
              </a:rPr>
              <a:t>(стерх)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40187" y="1557337"/>
            <a:ext cx="2692399" cy="2405062"/>
          </a:xfrm>
          <a:prstGeom prst="rect">
            <a:avLst/>
          </a:prstGeom>
          <a:noFill/>
          <a:ln w="57150" cap="rnd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" y="-315912"/>
            <a:ext cx="9086849" cy="68167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4643437" y="333375"/>
            <a:ext cx="3889375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8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красавка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827087" y="5013325"/>
            <a:ext cx="7632699" cy="1368425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Журавль-красавка (- самый  маленький представитель семейства Журавлиные. Длина тела этой птицы - до одного метра, масса - 2-3 килограмма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260350"/>
            <a:ext cx="8990012" cy="640873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611187" y="4941887"/>
            <a:ext cx="8281986" cy="1511299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фламинго тонкие длинные ноги, гибкая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шея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фламинго тонкие длинные ноги, гибкая шея и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оперенье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фламинго тонкие длинные ноги, гибкая шея и оперенье, окраска которого варьирует от белого до красного цвета. Их особым отличительным признаком является массивный выгнутый вниз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клюв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фламинго тонкие длинные ноги, гибкая шея и оперенье, окраска которого варьирует от белого до красного цвета. Их особым отличительным признаком является массивный выгнутый вниз клюв, с помощью которого они фильтруют пищу из воды или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7"/>
              </a:rPr>
              <a:t>ила</a:t>
            </a:r>
            <a:r>
              <a:rPr lang="en-US" sz="18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В отличие от большинства других птиц, подвижной частью клюва у фламинго является не нижняя, а верхняя часть. 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…и насекомые.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1844675"/>
            <a:ext cx="4051300" cy="3116261"/>
          </a:xfrm>
          <a:prstGeom prst="rect">
            <a:avLst/>
          </a:prstGeom>
          <a:noFill/>
          <a:ln w="57150" cap="rnd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9337" y="1412875"/>
            <a:ext cx="3809999" cy="4048125"/>
          </a:xfrm>
          <a:prstGeom prst="rect">
            <a:avLst/>
          </a:prstGeom>
          <a:noFill/>
          <a:ln w="57150" cap="rnd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7" name="Shape 247"/>
          <p:cNvSpPr txBox="1"/>
          <p:nvPr/>
        </p:nvSpPr>
        <p:spPr>
          <a:xfrm>
            <a:off x="1001712" y="5349875"/>
            <a:ext cx="2849562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Пчела плотник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787900" y="5805487"/>
            <a:ext cx="39878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Дровосек реликтовый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Что такое «Красная книга»?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419475" y="1600200"/>
            <a:ext cx="5267324" cy="4525961"/>
          </a:xfrm>
          <a:prstGeom prst="rect">
            <a:avLst/>
          </a:prstGeom>
          <a:solidFill>
            <a:srgbClr val="EAEAEA"/>
          </a:solidFill>
          <a:ln w="38100" cap="rnd">
            <a:solidFill>
              <a:srgbClr val="4D4D4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	Специальная комис-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сия составила список животных и растений, которые находятся на грани исчезновения, и список редких видов. Учёные решили назвать этот список Красной книгой.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862" y="2205036"/>
            <a:ext cx="2708275" cy="2879724"/>
          </a:xfrm>
          <a:prstGeom prst="rect">
            <a:avLst/>
          </a:prstGeom>
          <a:noFill/>
          <a:ln w="38100" cap="rnd">
            <a:solidFill>
              <a:srgbClr val="FF3B3B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3040061"/>
            <a:ext cx="8229600" cy="362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Люди думали, что природа неисчерпаема, сколько бы ни брать у неё, всё снова само собой восстано-вится. И просчитались. Некоторых животных совсем истребили, а некоторые находятся под угрозой исчезновения.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404812"/>
            <a:ext cx="2644775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11862" y="476250"/>
            <a:ext cx="2085975" cy="2609849"/>
          </a:xfrm>
          <a:prstGeom prst="rect">
            <a:avLst/>
          </a:prstGeom>
          <a:noFill/>
          <a:ln w="38100" cap="rnd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414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Что надо делать, чтобы спасти исчезающие и редкие виды </a:t>
            </a:r>
            <a:br>
              <a:rPr lang="en-US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растений и животных?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843211" y="2192336"/>
            <a:ext cx="5903911" cy="3541712"/>
          </a:xfrm>
          <a:prstGeom prst="rect">
            <a:avLst/>
          </a:prstGeom>
          <a:solidFill>
            <a:srgbClr val="DDDDDD"/>
          </a:solidFill>
          <a:ln w="38100" cap="rnd">
            <a:solidFill>
              <a:srgbClr val="4D4D4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Запретить охоту.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Запретить чрезмерную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добычу животных.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Запретить разрушать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места обитания   животных.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Охранять заповедники.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•"/>
            </a:pP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Заботиться о размножении.</a:t>
            </a: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187" y="1700211"/>
            <a:ext cx="2060575" cy="2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750" y="4149725"/>
            <a:ext cx="2093912" cy="205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35150" y="2060575"/>
            <a:ext cx="5761036" cy="3957636"/>
          </a:xfrm>
          <a:prstGeom prst="rect">
            <a:avLst/>
          </a:prstGeom>
          <a:noFill/>
          <a:ln w="57150" cap="rnd">
            <a:solidFill>
              <a:srgbClr val="0099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975"/>
            <a:ext cx="9144000" cy="648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6850"/>
            <a:ext cx="9144000" cy="64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0"/>
            <a:ext cx="87137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3012" y="1095375"/>
            <a:ext cx="6657975" cy="46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333375"/>
            <a:ext cx="8793162" cy="626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7619999" cy="53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911"/>
            <a:ext cx="8893175" cy="64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Почему книгу назвали именно «Красная книга»?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563937" y="1711325"/>
            <a:ext cx="5122861" cy="4525961"/>
          </a:xfrm>
          <a:prstGeom prst="rect">
            <a:avLst/>
          </a:prstGeom>
          <a:solidFill>
            <a:srgbClr val="DDDDDD"/>
          </a:solidFill>
          <a:ln w="38100" cap="rnd">
            <a:solidFill>
              <a:srgbClr val="4D4D4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-US" sz="3200" b="0" i="0" u="none" strike="noStrike" cap="none" baseline="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Красный цвет – сигнал тревоги, опасности, предупреждения.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rgbClr val="333333"/>
                </a:solidFill>
                <a:latin typeface="Comic Sans MS"/>
                <a:ea typeface="Comic Sans MS"/>
                <a:cs typeface="Comic Sans MS"/>
                <a:sym typeface="Comic Sans MS"/>
              </a:rPr>
              <a:t>		Он, как красный сигнал светофора, предупреждает: «Осторожно! Может случиться беда».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2" y="2420936"/>
            <a:ext cx="2452687" cy="2403474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8037" y="2716211"/>
            <a:ext cx="2386011" cy="1792286"/>
          </a:xfrm>
          <a:prstGeom prst="rect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6" name="Shape 116"/>
          <p:cNvSpPr/>
          <p:nvPr/>
        </p:nvSpPr>
        <p:spPr>
          <a:xfrm>
            <a:off x="468312" y="620712"/>
            <a:ext cx="2879725" cy="18716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795962" y="620712"/>
            <a:ext cx="2879725" cy="18716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84212" y="4508500"/>
            <a:ext cx="2879725" cy="18716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5724525" y="4437062"/>
            <a:ext cx="2879725" cy="18716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468312" y="939800"/>
            <a:ext cx="2959100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2400" b="1" i="0" u="sng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Информирует,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какие виды живот-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ных и растений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опасности.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857875" y="981075"/>
            <a:ext cx="280034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2400" b="1" i="0" u="sng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Призывает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изучать эти виды.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62000" y="4833937"/>
            <a:ext cx="2657474" cy="1187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2400" b="1" i="0" u="sng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Предупреждает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 исчезновении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этих видов.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651500" y="4724400"/>
            <a:ext cx="3070224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2400" b="1" i="0" u="sng" strike="noStrike" cap="none" baseline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Советует,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 сохранить эти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редкие виды расте-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ний и животных.</a:t>
            </a:r>
          </a:p>
        </p:txBody>
      </p:sp>
      <p:cxnSp>
        <p:nvCxnSpPr>
          <p:cNvPr id="124" name="Shape 124"/>
          <p:cNvCxnSpPr/>
          <p:nvPr/>
        </p:nvCxnSpPr>
        <p:spPr>
          <a:xfrm rot="10800000">
            <a:off x="3348036" y="1628775"/>
            <a:ext cx="1008062" cy="1079499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25" name="Shape 125"/>
          <p:cNvCxnSpPr/>
          <p:nvPr/>
        </p:nvCxnSpPr>
        <p:spPr>
          <a:xfrm rot="10800000" flipH="1">
            <a:off x="4787900" y="1557337"/>
            <a:ext cx="1008062" cy="1150936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26" name="Shape 126"/>
          <p:cNvCxnSpPr/>
          <p:nvPr/>
        </p:nvCxnSpPr>
        <p:spPr>
          <a:xfrm flipH="1">
            <a:off x="3563937" y="4508500"/>
            <a:ext cx="863599" cy="1081086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4787900" y="4508500"/>
            <a:ext cx="936624" cy="1081086"/>
          </a:xfrm>
          <a:prstGeom prst="straightConnector1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Для удобства пользования, страницы у книги цветные.</a:t>
            </a:r>
          </a:p>
        </p:txBody>
      </p:sp>
      <p:sp>
        <p:nvSpPr>
          <p:cNvPr id="133" name="Shape 133"/>
          <p:cNvSpPr/>
          <p:nvPr/>
        </p:nvSpPr>
        <p:spPr>
          <a:xfrm>
            <a:off x="468312" y="1771650"/>
            <a:ext cx="1150936" cy="1512887"/>
          </a:xfrm>
          <a:custGeom>
            <a:avLst/>
            <a:gdLst/>
            <a:ahLst/>
            <a:cxnLst/>
            <a:rect l="0" t="0" r="0" b="0"/>
            <a:pathLst>
              <a:path w="21621" h="21551" extrusionOk="0">
                <a:moveTo>
                  <a:pt x="10672" y="21551"/>
                </a:moveTo>
                <a:lnTo>
                  <a:pt x="5102" y="21551"/>
                </a:lnTo>
                <a:lnTo>
                  <a:pt x="0" y="17428"/>
                </a:lnTo>
                <a:lnTo>
                  <a:pt x="0" y="10768"/>
                </a:lnTo>
                <a:lnTo>
                  <a:pt x="0" y="0"/>
                </a:lnTo>
                <a:lnTo>
                  <a:pt x="10672" y="0"/>
                </a:lnTo>
                <a:lnTo>
                  <a:pt x="21621" y="0"/>
                </a:lnTo>
                <a:lnTo>
                  <a:pt x="21621" y="10571"/>
                </a:lnTo>
                <a:lnTo>
                  <a:pt x="21621" y="21551"/>
                </a:lnTo>
                <a:lnTo>
                  <a:pt x="10672" y="21551"/>
                </a:lnTo>
                <a:close/>
                <a:moveTo>
                  <a:pt x="0" y="17428"/>
                </a:moveTo>
                <a:lnTo>
                  <a:pt x="5102" y="17428"/>
                </a:lnTo>
                <a:lnTo>
                  <a:pt x="5102" y="21551"/>
                </a:lnTo>
                <a:lnTo>
                  <a:pt x="0" y="17428"/>
                </a:lnTo>
                <a:close/>
              </a:path>
            </a:pathLst>
          </a:custGeom>
          <a:solidFill>
            <a:srgbClr val="FF0000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763711" y="1771650"/>
            <a:ext cx="1150936" cy="1512887"/>
          </a:xfrm>
          <a:custGeom>
            <a:avLst/>
            <a:gdLst/>
            <a:ahLst/>
            <a:cxnLst/>
            <a:rect l="0" t="0" r="0" b="0"/>
            <a:pathLst>
              <a:path w="21621" h="21551" extrusionOk="0">
                <a:moveTo>
                  <a:pt x="10672" y="21551"/>
                </a:moveTo>
                <a:lnTo>
                  <a:pt x="5102" y="21551"/>
                </a:lnTo>
                <a:lnTo>
                  <a:pt x="0" y="17428"/>
                </a:lnTo>
                <a:lnTo>
                  <a:pt x="0" y="10768"/>
                </a:lnTo>
                <a:lnTo>
                  <a:pt x="0" y="0"/>
                </a:lnTo>
                <a:lnTo>
                  <a:pt x="10672" y="0"/>
                </a:lnTo>
                <a:lnTo>
                  <a:pt x="21621" y="0"/>
                </a:lnTo>
                <a:lnTo>
                  <a:pt x="21621" y="10571"/>
                </a:lnTo>
                <a:lnTo>
                  <a:pt x="21621" y="21551"/>
                </a:lnTo>
                <a:lnTo>
                  <a:pt x="10672" y="21551"/>
                </a:lnTo>
                <a:close/>
                <a:moveTo>
                  <a:pt x="0" y="17428"/>
                </a:moveTo>
                <a:lnTo>
                  <a:pt x="5102" y="17428"/>
                </a:lnTo>
                <a:lnTo>
                  <a:pt x="5102" y="21551"/>
                </a:lnTo>
                <a:lnTo>
                  <a:pt x="0" y="17428"/>
                </a:lnTo>
                <a:close/>
              </a:path>
            </a:pathLst>
          </a:custGeom>
          <a:solidFill>
            <a:srgbClr val="FFFF00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3132136" y="1771650"/>
            <a:ext cx="1150936" cy="1512887"/>
          </a:xfrm>
          <a:custGeom>
            <a:avLst/>
            <a:gdLst/>
            <a:ahLst/>
            <a:cxnLst/>
            <a:rect l="0" t="0" r="0" b="0"/>
            <a:pathLst>
              <a:path w="21621" h="21551" extrusionOk="0">
                <a:moveTo>
                  <a:pt x="10672" y="21551"/>
                </a:moveTo>
                <a:lnTo>
                  <a:pt x="5102" y="21551"/>
                </a:lnTo>
                <a:lnTo>
                  <a:pt x="0" y="17428"/>
                </a:lnTo>
                <a:lnTo>
                  <a:pt x="0" y="10768"/>
                </a:lnTo>
                <a:lnTo>
                  <a:pt x="0" y="0"/>
                </a:lnTo>
                <a:lnTo>
                  <a:pt x="10672" y="0"/>
                </a:lnTo>
                <a:lnTo>
                  <a:pt x="21621" y="0"/>
                </a:lnTo>
                <a:lnTo>
                  <a:pt x="21621" y="10571"/>
                </a:lnTo>
                <a:lnTo>
                  <a:pt x="21621" y="21551"/>
                </a:lnTo>
                <a:lnTo>
                  <a:pt x="10672" y="21551"/>
                </a:lnTo>
                <a:close/>
                <a:moveTo>
                  <a:pt x="0" y="17428"/>
                </a:moveTo>
                <a:lnTo>
                  <a:pt x="5102" y="17428"/>
                </a:lnTo>
                <a:lnTo>
                  <a:pt x="5102" y="21551"/>
                </a:lnTo>
                <a:lnTo>
                  <a:pt x="0" y="17428"/>
                </a:lnTo>
                <a:close/>
              </a:path>
            </a:pathLst>
          </a:custGeom>
          <a:solidFill>
            <a:schemeClr val="lt1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4573587" y="1771650"/>
            <a:ext cx="1150936" cy="1512887"/>
          </a:xfrm>
          <a:custGeom>
            <a:avLst/>
            <a:gdLst/>
            <a:ahLst/>
            <a:cxnLst/>
            <a:rect l="0" t="0" r="0" b="0"/>
            <a:pathLst>
              <a:path w="21621" h="21551" extrusionOk="0">
                <a:moveTo>
                  <a:pt x="10672" y="21551"/>
                </a:moveTo>
                <a:lnTo>
                  <a:pt x="5102" y="21551"/>
                </a:lnTo>
                <a:lnTo>
                  <a:pt x="0" y="17428"/>
                </a:lnTo>
                <a:lnTo>
                  <a:pt x="0" y="10768"/>
                </a:lnTo>
                <a:lnTo>
                  <a:pt x="0" y="0"/>
                </a:lnTo>
                <a:lnTo>
                  <a:pt x="10672" y="0"/>
                </a:lnTo>
                <a:lnTo>
                  <a:pt x="21621" y="0"/>
                </a:lnTo>
                <a:lnTo>
                  <a:pt x="21621" y="10571"/>
                </a:lnTo>
                <a:lnTo>
                  <a:pt x="21621" y="21551"/>
                </a:lnTo>
                <a:lnTo>
                  <a:pt x="10672" y="21551"/>
                </a:lnTo>
                <a:close/>
                <a:moveTo>
                  <a:pt x="0" y="17428"/>
                </a:moveTo>
                <a:lnTo>
                  <a:pt x="5102" y="17428"/>
                </a:lnTo>
                <a:lnTo>
                  <a:pt x="5102" y="21551"/>
                </a:lnTo>
                <a:lnTo>
                  <a:pt x="0" y="17428"/>
                </a:lnTo>
                <a:close/>
              </a:path>
            </a:pathLst>
          </a:custGeom>
          <a:solidFill>
            <a:srgbClr val="DDDDDD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013450" y="1771650"/>
            <a:ext cx="1150936" cy="1512887"/>
          </a:xfrm>
          <a:custGeom>
            <a:avLst/>
            <a:gdLst/>
            <a:ahLst/>
            <a:cxnLst/>
            <a:rect l="0" t="0" r="0" b="0"/>
            <a:pathLst>
              <a:path w="21621" h="21551" extrusionOk="0">
                <a:moveTo>
                  <a:pt x="10672" y="21551"/>
                </a:moveTo>
                <a:lnTo>
                  <a:pt x="5102" y="21551"/>
                </a:lnTo>
                <a:lnTo>
                  <a:pt x="0" y="17428"/>
                </a:lnTo>
                <a:lnTo>
                  <a:pt x="0" y="10768"/>
                </a:lnTo>
                <a:lnTo>
                  <a:pt x="0" y="0"/>
                </a:lnTo>
                <a:lnTo>
                  <a:pt x="10672" y="0"/>
                </a:lnTo>
                <a:lnTo>
                  <a:pt x="21621" y="0"/>
                </a:lnTo>
                <a:lnTo>
                  <a:pt x="21621" y="10571"/>
                </a:lnTo>
                <a:lnTo>
                  <a:pt x="21621" y="21551"/>
                </a:lnTo>
                <a:lnTo>
                  <a:pt x="10672" y="21551"/>
                </a:lnTo>
                <a:close/>
                <a:moveTo>
                  <a:pt x="0" y="17428"/>
                </a:moveTo>
                <a:lnTo>
                  <a:pt x="5102" y="17428"/>
                </a:lnTo>
                <a:lnTo>
                  <a:pt x="5102" y="21551"/>
                </a:lnTo>
                <a:lnTo>
                  <a:pt x="0" y="17428"/>
                </a:lnTo>
                <a:close/>
              </a:path>
            </a:pathLst>
          </a:custGeom>
          <a:solidFill>
            <a:srgbClr val="00CC00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7451725" y="1771650"/>
            <a:ext cx="1150936" cy="1512887"/>
          </a:xfrm>
          <a:custGeom>
            <a:avLst/>
            <a:gdLst/>
            <a:ahLst/>
            <a:cxnLst/>
            <a:rect l="0" t="0" r="0" b="0"/>
            <a:pathLst>
              <a:path w="21621" h="21551" extrusionOk="0">
                <a:moveTo>
                  <a:pt x="10672" y="21551"/>
                </a:moveTo>
                <a:lnTo>
                  <a:pt x="5102" y="21551"/>
                </a:lnTo>
                <a:lnTo>
                  <a:pt x="0" y="17428"/>
                </a:lnTo>
                <a:lnTo>
                  <a:pt x="0" y="10768"/>
                </a:lnTo>
                <a:lnTo>
                  <a:pt x="0" y="0"/>
                </a:lnTo>
                <a:lnTo>
                  <a:pt x="10672" y="0"/>
                </a:lnTo>
                <a:lnTo>
                  <a:pt x="21621" y="0"/>
                </a:lnTo>
                <a:lnTo>
                  <a:pt x="21621" y="10571"/>
                </a:lnTo>
                <a:lnTo>
                  <a:pt x="21621" y="21551"/>
                </a:lnTo>
                <a:lnTo>
                  <a:pt x="10672" y="21551"/>
                </a:lnTo>
                <a:close/>
                <a:moveTo>
                  <a:pt x="0" y="17428"/>
                </a:moveTo>
                <a:lnTo>
                  <a:pt x="5102" y="17428"/>
                </a:lnTo>
                <a:lnTo>
                  <a:pt x="5102" y="21551"/>
                </a:lnTo>
                <a:lnTo>
                  <a:pt x="0" y="17428"/>
                </a:lnTo>
                <a:close/>
              </a:path>
            </a:pathLst>
          </a:custGeom>
          <a:solidFill>
            <a:schemeClr val="dk1"/>
          </a:solidFill>
          <a:ln w="9525" cap="rnd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39750" y="3860800"/>
            <a:ext cx="8135936" cy="2284412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4D4D4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</a:t>
            </a:r>
            <a:r>
              <a:rPr lang="en-US" sz="2800" b="0" i="0" u="sng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красных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листах помещены сведения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 видах, находящихся под угрозой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исчезновения и которые уже невозможно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спасти без введения специальных мер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охраны.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971550" y="4005262"/>
            <a:ext cx="7243761" cy="1917700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</a:t>
            </a:r>
            <a:r>
              <a:rPr lang="en-US" sz="2800" b="0" i="0" u="sng" strike="noStrike" cap="none" baseline="0">
                <a:solidFill>
                  <a:srgbClr val="F6C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желтых</a:t>
            </a:r>
            <a:r>
              <a:rPr lang="en-US" sz="2800" b="0" i="0" u="none" strike="noStrike" cap="none" baseline="0">
                <a:solidFill>
                  <a:srgbClr val="F6C7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листах— уязвимые виды.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Эти виды встречаются в количествах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достаточных для выживания, но их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численность очень быстро сокращается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23850" y="3789362"/>
            <a:ext cx="8542337" cy="2284412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</a:t>
            </a:r>
            <a:r>
              <a:rPr lang="en-US" sz="2800" b="1" i="0" u="sng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белых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листах помещены сведения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 редких видах растений и животных.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Эти виды не находятся под угрозой вымирания,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встречаются очень редко , на ограниченных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территориях, поэтому могут скоро исчезнуть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23850" y="3789362"/>
            <a:ext cx="8624886" cy="2284412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</a:t>
            </a:r>
            <a:r>
              <a:rPr lang="en-US" sz="2800" b="0" i="0" u="sng" strike="noStrike" cap="none" baseline="0">
                <a:solidFill>
                  <a:srgbClr val="4D4D4D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серых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листах — сведения о мало изученных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 редких видах. Возможно, они находятся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под угрозой, но так как нет достаточной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информации, то нельзя оценить, к какой группе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они относятся.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763711" y="4292600"/>
            <a:ext cx="5883274" cy="1430337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 </a:t>
            </a:r>
            <a:r>
              <a:rPr lang="en-US" sz="2800" b="0" i="0" u="sng" strike="noStrike" cap="none" baseline="0">
                <a:solidFill>
                  <a:srgbClr val="00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зеленых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листах — сведения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 восстановленных видах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и находящихся вне опасности.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11187" y="4005262"/>
            <a:ext cx="7927974" cy="1611312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Черными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страницы стали тогда, когда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вообще с лица Земли исчезли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некоторые виды.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586" y="620712"/>
            <a:ext cx="1771650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3779837" y="1125537"/>
            <a:ext cx="2735262" cy="1223961"/>
          </a:xfrm>
          <a:prstGeom prst="ellipse">
            <a:avLst/>
          </a:prstGeom>
          <a:solidFill>
            <a:srgbClr val="FFFF66"/>
          </a:solidFill>
          <a:ln w="38100" cap="rnd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3779837" y="3933825"/>
            <a:ext cx="2736850" cy="1223961"/>
          </a:xfrm>
          <a:prstGeom prst="ellipse">
            <a:avLst/>
          </a:prstGeom>
          <a:solidFill>
            <a:schemeClr val="folHlink"/>
          </a:solidFill>
          <a:ln w="38100" cap="rnd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4067175" y="1268412"/>
            <a:ext cx="2181224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том –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Животные 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284662" y="4076700"/>
            <a:ext cx="1871662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II том –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Растения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1268412"/>
            <a:ext cx="2860674" cy="4010025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025" y="3644900"/>
            <a:ext cx="1749425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00112" y="4724400"/>
            <a:ext cx="7488236" cy="1873249"/>
          </a:xfrm>
          <a:prstGeom prst="rect">
            <a:avLst/>
          </a:prstGeom>
          <a:solidFill>
            <a:srgbClr val="DDDDDD"/>
          </a:solidFill>
          <a:ln w="57150" cap="rnd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Очень редкий ночной зверь. Обитает в пустынных местах Средней Азии и в Закавказье. Питается чем придётся, ловит черепах, а летом приходит на бахчи, где ест арбузы и дыни.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Полосатая гиена.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9975" y="1268412"/>
            <a:ext cx="4435474" cy="3125787"/>
          </a:xfrm>
          <a:prstGeom prst="rect">
            <a:avLst/>
          </a:prstGeom>
          <a:noFill/>
          <a:ln w="57150" cap="rnd">
            <a:solidFill>
              <a:srgbClr val="9966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-107950" y="3141661"/>
            <a:ext cx="9144000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609600" marR="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начале века практически истребили таких огромных животных, как зубры. Они водились в лесах Белоруссии. Остались только звери, которые жили в зоопарках – 48 штук. Надо было срочно спасать зубров. Их выпустили в заповедник – Беловежскую пущу. Подкармливали зимой, следили, чтобы звери не болели, тщательно охраняли, особенно молодняк.</a:t>
            </a:r>
          </a:p>
          <a:p>
            <a:pPr marL="609600" marR="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 Зубров спасли, но ведь прошло около 80 лет.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333375"/>
            <a:ext cx="3673475" cy="2665411"/>
          </a:xfrm>
          <a:prstGeom prst="rect">
            <a:avLst/>
          </a:prstGeom>
          <a:noFill/>
          <a:ln w="38100" cap="rnd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333375"/>
            <a:ext cx="4016374" cy="2670175"/>
          </a:xfrm>
          <a:prstGeom prst="rect">
            <a:avLst/>
          </a:prstGeom>
          <a:noFill/>
          <a:ln w="38100" cap="rnd">
            <a:solidFill>
              <a:srgbClr val="9966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Microsoft Office PowerPoint</Application>
  <PresentationFormat>Экран (4:3)</PresentationFormat>
  <Paragraphs>89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Comic Sans MS</vt:lpstr>
      <vt:lpstr>Times New Roman</vt:lpstr>
      <vt:lpstr>Оформление по умолчанию</vt:lpstr>
      <vt:lpstr>1_Оформление по умолчанию</vt:lpstr>
      <vt:lpstr>Что такое «Красная книга».</vt:lpstr>
      <vt:lpstr>Что такое «Красная книга»?</vt:lpstr>
      <vt:lpstr>Презентация PowerPoint</vt:lpstr>
      <vt:lpstr>Почему книгу назвали именно «Красная книга»?</vt:lpstr>
      <vt:lpstr>Презентация PowerPoint</vt:lpstr>
      <vt:lpstr>Для удобства пользования, страницы у книги цветные.</vt:lpstr>
      <vt:lpstr>Презентация PowerPoint</vt:lpstr>
      <vt:lpstr>Полосатая гиена.</vt:lpstr>
      <vt:lpstr>Презентация PowerPoint</vt:lpstr>
      <vt:lpstr>Амурский тигр.</vt:lpstr>
      <vt:lpstr>красный волк</vt:lpstr>
      <vt:lpstr>Курильский тюлень.</vt:lpstr>
      <vt:lpstr>Куланы.</vt:lpstr>
      <vt:lpstr>Пятнистый олень.</vt:lpstr>
      <vt:lpstr>Джейраны.</vt:lpstr>
      <vt:lpstr>Кроме крупных животных, в Красную книгу занесены  птицы</vt:lpstr>
      <vt:lpstr>Презентация PowerPoint</vt:lpstr>
      <vt:lpstr>Презентация PowerPoint</vt:lpstr>
      <vt:lpstr>…и насекомые.</vt:lpstr>
      <vt:lpstr>Презентация PowerPoint</vt:lpstr>
      <vt:lpstr>Что надо делать, чтобы спасти исчезающие и редкие виды  растений и животных?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«Красная книга».</dc:title>
  <cp:lastModifiedBy>Надежда Буркова</cp:lastModifiedBy>
  <cp:revision>1</cp:revision>
  <dcterms:modified xsi:type="dcterms:W3CDTF">2020-04-21T03:13:42Z</dcterms:modified>
</cp:coreProperties>
</file>