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75" r:id="rId5"/>
    <p:sldId id="276" r:id="rId6"/>
    <p:sldId id="261" r:id="rId7"/>
    <p:sldId id="289" r:id="rId8"/>
    <p:sldId id="277" r:id="rId9"/>
    <p:sldId id="282" r:id="rId10"/>
    <p:sldId id="281" r:id="rId11"/>
    <p:sldId id="280" r:id="rId12"/>
    <p:sldId id="263" r:id="rId13"/>
    <p:sldId id="264" r:id="rId14"/>
    <p:sldId id="265" r:id="rId15"/>
    <p:sldId id="266" r:id="rId16"/>
    <p:sldId id="279" r:id="rId17"/>
    <p:sldId id="283" r:id="rId18"/>
    <p:sldId id="285" r:id="rId19"/>
    <p:sldId id="267" r:id="rId20"/>
    <p:sldId id="284" r:id="rId21"/>
    <p:sldId id="287" r:id="rId22"/>
    <p:sldId id="286" r:id="rId23"/>
    <p:sldId id="288" r:id="rId24"/>
    <p:sldId id="268" r:id="rId25"/>
    <p:sldId id="2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0903C-2F6B-489D-A5D3-7B106E79A24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0148E-5C1E-46EA-A678-4BA4AD1942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7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Летней ночью, на рассвете,</a:t>
            </a:r>
          </a:p>
          <a:p>
            <a:pPr>
              <a:buNone/>
            </a:pPr>
            <a:r>
              <a:rPr lang="ru-RU" dirty="0" smtClean="0"/>
              <a:t> 22 июня 1941 г. в 4 часа утра</a:t>
            </a:r>
          </a:p>
          <a:p>
            <a:pPr>
              <a:buNone/>
            </a:pPr>
            <a:r>
              <a:rPr lang="ru-RU" dirty="0" smtClean="0"/>
              <a:t> без объявления войны </a:t>
            </a:r>
          </a:p>
          <a:p>
            <a:pPr>
              <a:buNone/>
            </a:pPr>
            <a:r>
              <a:rPr lang="ru-RU" dirty="0" smtClean="0"/>
              <a:t>фашистская Германия </a:t>
            </a:r>
          </a:p>
          <a:p>
            <a:pPr>
              <a:buNone/>
            </a:pPr>
            <a:r>
              <a:rPr lang="ru-RU" dirty="0" smtClean="0"/>
              <a:t>напала на нашу Родину, </a:t>
            </a:r>
          </a:p>
          <a:p>
            <a:pPr>
              <a:buNone/>
            </a:pPr>
            <a:r>
              <a:rPr lang="ru-RU" dirty="0" smtClean="0"/>
              <a:t>прервав мирный труд</a:t>
            </a:r>
          </a:p>
          <a:p>
            <a:pPr>
              <a:buNone/>
            </a:pPr>
            <a:r>
              <a:rPr lang="ru-RU" smtClean="0"/>
              <a:t>русского народа.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148E-5C1E-46EA-A678-4BA4AD19426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148E-5C1E-46EA-A678-4BA4AD19426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852E67-04F9-4D50-9EC3-F39476051CD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5085184"/>
            <a:ext cx="6192688" cy="136815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                                  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068960"/>
            <a:ext cx="7175351" cy="720080"/>
          </a:xfrm>
        </p:spPr>
        <p:txBody>
          <a:bodyPr/>
          <a:lstStyle/>
          <a:p>
            <a:pPr marL="182880" indent="0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9  МАЯ ДЕНЬ ПОБЕДЫ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NAO\Desktop\ЛЕНТ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918"/>
            <a:ext cx="7224713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5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young-soldier-1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42852"/>
            <a:ext cx="2857520" cy="3865085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6" descr="04_warkids_80601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42852"/>
            <a:ext cx="2786082" cy="3940435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Прямоугольник 6"/>
          <p:cNvSpPr/>
          <p:nvPr/>
        </p:nvSpPr>
        <p:spPr>
          <a:xfrm>
            <a:off x="214282" y="3105835"/>
            <a:ext cx="871543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Боролись против фашистов в партизанских отрядах, участвовали в боевых действиях и удостаивались наград</a:t>
            </a:r>
            <a:endParaRPr lang="ru-RU" altLang="ru-RU" sz="2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911926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Palatino Linotype" pitchFamily="18" charset="0"/>
              </a:rPr>
              <a:t>Женщины тоже участвовали в войне: они, в основном, были связистками, снайперами, врачами и медсестрами.</a:t>
            </a:r>
          </a:p>
          <a:p>
            <a:endParaRPr lang="ru-RU" sz="2000" dirty="0"/>
          </a:p>
        </p:txBody>
      </p:sp>
      <p:pic>
        <p:nvPicPr>
          <p:cNvPr id="5" name="Picture 5" descr="51911920_Sestrica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3714776" cy="46573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357298"/>
            <a:ext cx="4333597" cy="2950048"/>
          </a:xfrm>
          <a:prstGeom prst="round1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57298"/>
            <a:ext cx="4361474" cy="2950048"/>
          </a:xfrm>
          <a:prstGeom prst="round1Rect">
            <a:avLst/>
          </a:prstGeom>
        </p:spPr>
      </p:pic>
      <p:pic>
        <p:nvPicPr>
          <p:cNvPr id="8194" name="Picture 2" descr="C:\Users\NAO\Desktop\ЛЕНТА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64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1760" y="152316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Бои велись повсюду: </a:t>
            </a:r>
          </a:p>
          <a:p>
            <a:pPr algn="ctr"/>
            <a:r>
              <a:rPr lang="ru-RU" sz="2200" b="1" dirty="0" smtClean="0"/>
              <a:t>на море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6293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60648"/>
            <a:ext cx="2768095" cy="6206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воздухе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214554"/>
            <a:ext cx="4237930" cy="2737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2736"/>
            <a:ext cx="410445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NAO\Desktop\ЛЕНТА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28396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41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714356"/>
            <a:ext cx="4210546" cy="3312368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88640"/>
            <a:ext cx="2480063" cy="646008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И на суше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642918"/>
            <a:ext cx="4104456" cy="3312368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C:\Users\NAO\Desktop\ЛЕНТА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07836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5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480898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H="1">
            <a:off x="4489702" y="2786057"/>
            <a:ext cx="45719" cy="14287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5" descr="18264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42852"/>
            <a:ext cx="6103952" cy="41509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2967335"/>
            <a:ext cx="871543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/>
              <a:t>Когда выпадали минуты затишья, солдаты отдыхали, писали письма домой и пели песни.</a:t>
            </a:r>
            <a:endParaRPr lang="ru-RU" alt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4521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 descr="53341336_1262654265_0_29209_f5e241_ori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42853"/>
            <a:ext cx="5969599" cy="398257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357562"/>
            <a:ext cx="9001156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/>
              <a:t>Вот такие солдатские треугольники приходили с фронта.</a:t>
            </a:r>
            <a:endParaRPr lang="ru-RU" alt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9" y="4857760"/>
            <a:ext cx="8489941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3357562"/>
            <a:ext cx="90011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endParaRPr lang="ru-RU" altLang="ru-RU" sz="2000" dirty="0" smtClean="0"/>
          </a:p>
        </p:txBody>
      </p:sp>
      <p:pic>
        <p:nvPicPr>
          <p:cNvPr id="8" name="Picture 5" descr="2e88f3b3dd1b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42852"/>
            <a:ext cx="7328274" cy="3446033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2413339"/>
            <a:ext cx="9144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dirty="0" smtClean="0"/>
          </a:p>
          <a:p>
            <a:endParaRPr lang="ru-RU" altLang="ru-RU" sz="2000" dirty="0" smtClean="0"/>
          </a:p>
          <a:p>
            <a:endParaRPr lang="ru-RU" altLang="ru-RU" sz="2000" dirty="0" smtClean="0"/>
          </a:p>
          <a:p>
            <a:endParaRPr lang="ru-RU" altLang="ru-RU" sz="2000" dirty="0" smtClean="0"/>
          </a:p>
          <a:p>
            <a:pPr algn="ctr"/>
            <a:r>
              <a:rPr lang="ru-RU" altLang="ru-RU" sz="2200" b="1" dirty="0" smtClean="0"/>
              <a:t>Это - город Ленинград. Во время войны фашисты окружили его в кольцо. Жители умирали от голода и холода. Блокада длилась 900 дней и ночей. Три зимы без топлива, воды, электричества, под непрерывным вражеским огнем. Ленинградцы выстояли!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>
          <a:xfrm>
            <a:off x="5286380" y="928670"/>
            <a:ext cx="3357586" cy="3277570"/>
          </a:xfrm>
        </p:spPr>
        <p:txBody>
          <a:bodyPr/>
          <a:lstStyle/>
          <a:p>
            <a:pPr algn="ctr">
              <a:buNone/>
            </a:pPr>
            <a:r>
              <a:rPr lang="ru-RU" altLang="ru-RU" b="1" dirty="0" smtClean="0"/>
              <a:t>   </a:t>
            </a:r>
            <a:r>
              <a:rPr lang="ru-RU" altLang="ru-RU" b="1" dirty="0" smtClean="0">
                <a:solidFill>
                  <a:schemeClr val="tx1"/>
                </a:solidFill>
              </a:rPr>
              <a:t>Вот такой кусок хлеба получали жители блокадного Ленинграда на день (чуть больше спичечного коробка).</a:t>
            </a:r>
          </a:p>
          <a:p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357562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dirty="0" smtClean="0"/>
              <a:t>.</a:t>
            </a:r>
            <a:endParaRPr lang="ru-RU" altLang="ru-RU" sz="2000" dirty="0"/>
          </a:p>
        </p:txBody>
      </p:sp>
      <p:pic>
        <p:nvPicPr>
          <p:cNvPr id="8" name="Picture 5" descr="show_image_NpAdvSinglePhoto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 b="10924"/>
          <a:stretch>
            <a:fillRect/>
          </a:stretch>
        </p:blipFill>
        <p:spPr bwMode="auto">
          <a:xfrm>
            <a:off x="857224" y="214290"/>
            <a:ext cx="4214842" cy="443975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592631" cy="720080"/>
          </a:xfrm>
        </p:spPr>
        <p:txBody>
          <a:bodyPr/>
          <a:lstStyle/>
          <a:p>
            <a:pPr marL="0" indent="0">
              <a:buNone/>
            </a:pP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866392"/>
            <a:ext cx="7426256" cy="19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V="1">
            <a:off x="4429123" y="4206238"/>
            <a:ext cx="6057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5" descr="42879_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14290"/>
            <a:ext cx="5962663" cy="404335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3000373"/>
            <a:ext cx="914400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000" dirty="0" smtClean="0"/>
          </a:p>
          <a:p>
            <a:pPr>
              <a:spcBef>
                <a:spcPct val="50000"/>
              </a:spcBef>
            </a:pPr>
            <a:endParaRPr lang="ru-RU" altLang="ru-RU" sz="2000" dirty="0" smtClean="0"/>
          </a:p>
          <a:p>
            <a:pPr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/>
              <a:t>9 мая война, которая длилась 4 года, закончилась в Берлине.</a:t>
            </a:r>
            <a:endParaRPr lang="ru-RU" alt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6595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O\Desktop\ЛЕНТ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02" y="483870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2691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Летней ночью, на рассвете,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в 4 часа утра 22 июня 1941 г.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 без объявления войны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фашистская Германия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напала на нашу Родину,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нарушив мир и покой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русского народа. </a:t>
            </a:r>
          </a:p>
          <a:p>
            <a:pPr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Palatino Linotype" pitchFamily="18" charset="0"/>
              </a:rPr>
              <a:t>Началась Великая </a:t>
            </a:r>
          </a:p>
          <a:p>
            <a:pPr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Palatino Linotype" pitchFamily="18" charset="0"/>
              </a:rPr>
              <a:t>Отечественная  война.</a:t>
            </a:r>
            <a:r>
              <a:rPr lang="ru-RU" altLang="ru-RU" sz="2400" b="1" dirty="0" smtClean="0">
                <a:latin typeface="Palatino Linotype" pitchFamily="18" charset="0"/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C:\Users\User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714356"/>
            <a:ext cx="3214710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30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896029"/>
            <a:ext cx="7315746" cy="196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>
          <a:xfrm>
            <a:off x="4645152" y="357166"/>
            <a:ext cx="3346704" cy="114300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altLang="ru-RU" dirty="0" smtClean="0"/>
              <a:t>   </a:t>
            </a:r>
            <a:r>
              <a:rPr lang="ru-RU" altLang="ru-RU" b="1" dirty="0" smtClean="0">
                <a:solidFill>
                  <a:schemeClr val="tx1"/>
                </a:solidFill>
              </a:rPr>
              <a:t>Долгожданная победа! Воины возвращаются домой.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357562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/>
          </a:p>
        </p:txBody>
      </p:sp>
      <p:pic>
        <p:nvPicPr>
          <p:cNvPr id="8" name="Picture 5" descr="67400053_1291398881_A_Kitaev_Vozvr_spobedoy_198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35807" y="214290"/>
            <a:ext cx="311385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1428736"/>
            <a:ext cx="2714644" cy="3573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2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V="1">
            <a:off x="4429123" y="4206238"/>
            <a:ext cx="6057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Но не все…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Picture 5" descr="74108909_4000579_113e470137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3478795" cy="466884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95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2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V="1">
            <a:off x="4429123" y="4206238"/>
            <a:ext cx="6057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6429388" y="357166"/>
            <a:ext cx="2500330" cy="42862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altLang="ru-RU" b="1" dirty="0" smtClean="0">
                <a:solidFill>
                  <a:schemeClr val="tx1"/>
                </a:solidFill>
              </a:rPr>
              <a:t>Чтобы люди не забывали эту войну, помнили тех, кто отдал свою жизнь, чтобы жили мы с вами в мире – во многих городах был зажжен Вечный огонь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Picture 4" descr="http://www.vladtime.ru/uploads/posts/2016-03/1457430630_43682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6096000" cy="4067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95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2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V="1">
            <a:off x="4429123" y="4206238"/>
            <a:ext cx="6057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il.ru/images/military/military/photo/MA_748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1"/>
            <a:ext cx="4000528" cy="2667019"/>
          </a:xfrm>
          <a:prstGeom prst="round2DiagRect">
            <a:avLst/>
          </a:prstGeom>
          <a:noFill/>
        </p:spPr>
      </p:pic>
      <p:pic>
        <p:nvPicPr>
          <p:cNvPr id="1028" name="Picture 4" descr="http://widget.nbcrs.org/Media/Big/65044?width=800&amp;height=5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42852"/>
            <a:ext cx="3967287" cy="2643206"/>
          </a:xfrm>
          <a:prstGeom prst="round2Diag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85786" y="3105835"/>
            <a:ext cx="7786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/>
              <a:t>Каждый год в День Победы в нашем городе проходит праздничный парад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6595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401" y="0"/>
            <a:ext cx="6512511" cy="496992"/>
          </a:xfrm>
        </p:spPr>
        <p:txBody>
          <a:bodyPr/>
          <a:lstStyle/>
          <a:p>
            <a:pPr marL="0" indent="0">
              <a:buNone/>
            </a:pP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4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49" y="4815836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m.top54.city/fileadmin/images/top55_news/bk_info_orig_60042_1462802634.jpg"/>
          <p:cNvPicPr>
            <a:picLocks noChangeAspect="1" noChangeArrowheads="1"/>
          </p:cNvPicPr>
          <p:nvPr/>
        </p:nvPicPr>
        <p:blipFill>
          <a:blip r:embed="rId3"/>
          <a:srcRect l="12500" r="28749" b="18833"/>
          <a:stretch>
            <a:fillRect/>
          </a:stretch>
        </p:blipFill>
        <p:spPr bwMode="auto">
          <a:xfrm>
            <a:off x="285720" y="214290"/>
            <a:ext cx="4083872" cy="3500462"/>
          </a:xfrm>
          <a:prstGeom prst="rect">
            <a:avLst/>
          </a:prstGeom>
          <a:noFill/>
        </p:spPr>
      </p:pic>
      <p:pic>
        <p:nvPicPr>
          <p:cNvPr id="20484" name="Picture 4" descr="http://img-fotki.yandex.ru/get/6306/24332511.8b/0_6ffce_27f74100_XXL"/>
          <p:cNvPicPr>
            <a:picLocks noChangeAspect="1" noChangeArrowheads="1"/>
          </p:cNvPicPr>
          <p:nvPr/>
        </p:nvPicPr>
        <p:blipFill>
          <a:blip r:embed="rId4"/>
          <a:srcRect l="10753" t="6046" r="20695" b="11329"/>
          <a:stretch>
            <a:fillRect/>
          </a:stretch>
        </p:blipFill>
        <p:spPr bwMode="auto">
          <a:xfrm>
            <a:off x="4572000" y="214290"/>
            <a:ext cx="4354269" cy="350046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85852" y="3105835"/>
            <a:ext cx="650085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dirty="0" smtClean="0"/>
          </a:p>
          <a:p>
            <a:pPr algn="ctr"/>
            <a:endParaRPr lang="ru-RU" altLang="ru-RU" dirty="0" smtClean="0"/>
          </a:p>
          <a:p>
            <a:pPr algn="ctr"/>
            <a:endParaRPr lang="ru-RU" altLang="ru-RU" dirty="0" smtClean="0"/>
          </a:p>
          <a:p>
            <a:pPr algn="ctr"/>
            <a:endParaRPr lang="ru-RU" altLang="ru-RU" dirty="0" smtClean="0"/>
          </a:p>
          <a:p>
            <a:pPr algn="ctr"/>
            <a:r>
              <a:rPr lang="ru-RU" altLang="ru-RU" sz="2200" b="1" dirty="0" smtClean="0"/>
              <a:t>И звучит праздничный салю</a:t>
            </a:r>
            <a:r>
              <a:rPr lang="ru-RU" altLang="ru-RU" sz="2200" dirty="0" smtClean="0"/>
              <a:t>т</a:t>
            </a:r>
          </a:p>
        </p:txBody>
      </p:sp>
    </p:spTree>
    <p:extLst>
      <p:ext uri="{BB962C8B-B14F-4D97-AF65-F5344CB8AC3E}">
        <p14:creationId xmlns:p14="http://schemas.microsoft.com/office/powerpoint/2010/main" val="35427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36712"/>
            <a:ext cx="4114800" cy="312780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6328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 algn="ctr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Ещё тогда нас не было на свете,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Когда гремел салют из края в край.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Солдаты, подарили вы планете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Великий Май, Победный Май!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14338" name="Picture 2" descr="C:\Users\NAO\Desktop\ЛЕНТ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33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80" y="571480"/>
            <a:ext cx="5742642" cy="4071966"/>
          </a:xfrm>
        </p:spPr>
      </p:pic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2763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 flipH="1">
            <a:off x="7991728" y="13990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072074"/>
            <a:ext cx="7387184" cy="19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 flipH="1">
            <a:off x="7991728" y="13990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5" descr="7af4e54c66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42852"/>
            <a:ext cx="6500858" cy="36154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2413338"/>
            <a:ext cx="8501122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Одними из первых приняли на себя удар врага защитники Брестской крепости. Немцев было в 10 раз больше, чем наших пограничников и они рассчитывали захватить крепость в течение часа, но им это сделать не удалось, бои продолжались неделю. Крепость пала, но не сдалась.</a:t>
            </a:r>
            <a:endParaRPr lang="ru-RU" altLang="ru-RU" sz="2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072074"/>
            <a:ext cx="7387184" cy="19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 flipH="1">
            <a:off x="7991728" y="13990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41333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</p:txBody>
      </p:sp>
      <p:pic>
        <p:nvPicPr>
          <p:cNvPr id="7" name="Picture 5" descr="a9f4222015d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42852"/>
            <a:ext cx="6000792" cy="38622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14282" y="2690336"/>
            <a:ext cx="8929718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На защиту Родины поднялся весь народ: молодежь и пожилые, женщины и дети. Все те, кто остались в тылу, как могли, помогали фронту, заменив ушедших на фронт мужчин у станков и в поле. </a:t>
            </a:r>
            <a:endParaRPr lang="ru-RU" altLang="ru-RU" sz="22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285860"/>
            <a:ext cx="4191009" cy="314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214422"/>
            <a:ext cx="4232889" cy="323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NAO\Desktop\ЛЕНТА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03648" y="330620"/>
            <a:ext cx="6336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   </a:t>
            </a:r>
            <a:r>
              <a:rPr lang="ru-RU" sz="2200" b="1" dirty="0" smtClean="0"/>
              <a:t>Дети выживали, как могли.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4249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072074"/>
            <a:ext cx="7387184" cy="19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 flipH="1">
            <a:off x="7991728" y="13990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41333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</p:txBody>
      </p:sp>
      <p:pic>
        <p:nvPicPr>
          <p:cNvPr id="7" name="Picture 6" descr="jpg20452109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14290"/>
            <a:ext cx="6329379" cy="4153891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Прямоугольник 9"/>
          <p:cNvSpPr/>
          <p:nvPr/>
        </p:nvSpPr>
        <p:spPr>
          <a:xfrm>
            <a:off x="285720" y="3105835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Быстро становились взрослыми, заменяя ушедших на фронт отцов и братьев.</a:t>
            </a:r>
            <a:endParaRPr lang="ru-RU" altLang="ru-RU" sz="2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072074"/>
            <a:ext cx="7387184" cy="19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 flipH="1">
            <a:off x="7991728" y="13990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413338"/>
            <a:ext cx="850112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z="2000" dirty="0">
              <a:latin typeface="Palatino Linotype" pitchFamily="18" charset="0"/>
            </a:endParaRPr>
          </a:p>
        </p:txBody>
      </p:sp>
      <p:pic>
        <p:nvPicPr>
          <p:cNvPr id="7" name="Picture 6" descr="E49d2096cd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42852"/>
            <a:ext cx="5571586" cy="407196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Прямоугольник 9"/>
          <p:cNvSpPr/>
          <p:nvPr/>
        </p:nvSpPr>
        <p:spPr>
          <a:xfrm>
            <a:off x="642910" y="2828836"/>
            <a:ext cx="8072494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Многие освоили рабочие специальности. Подросткам небольшого роста ставили подставки, чтобы они могли достать до станка.  Преодолевая все трудности, они выпускали вооружение для фронта и победы. </a:t>
            </a:r>
            <a:endParaRPr lang="ru-RU" altLang="ru-RU" sz="2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83870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 descr="22_warkids_7684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14290"/>
            <a:ext cx="6072206" cy="4068379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55650" y="4357694"/>
            <a:ext cx="77771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200" b="1" dirty="0">
                <a:latin typeface="Palatino Linotype" pitchFamily="18" charset="0"/>
              </a:rPr>
              <a:t>Собирали грибы и ягоды</a:t>
            </a:r>
            <a:r>
              <a:rPr lang="ru-RU" altLang="ru-R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337</TotalTime>
  <Words>430</Words>
  <Application>Microsoft Office PowerPoint</Application>
  <PresentationFormat>Экран (4:3)</PresentationFormat>
  <Paragraphs>84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9  МАЯ ДЕНЬ ПОБЕДЫ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воздухе</vt:lpstr>
      <vt:lpstr>И на суше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 МАЯ ДЕНЬ ПОБЕДЫ</dc:title>
  <dc:creator>NAO</dc:creator>
  <cp:lastModifiedBy>Елена Александровна</cp:lastModifiedBy>
  <cp:revision>42</cp:revision>
  <dcterms:created xsi:type="dcterms:W3CDTF">2016-05-05T07:05:07Z</dcterms:created>
  <dcterms:modified xsi:type="dcterms:W3CDTF">2020-05-05T12:26:05Z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839370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