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3" r:id="rId3"/>
    <p:sldId id="284" r:id="rId4"/>
    <p:sldId id="267" r:id="rId5"/>
    <p:sldId id="264" r:id="rId6"/>
    <p:sldId id="283" r:id="rId7"/>
    <p:sldId id="291" r:id="rId8"/>
    <p:sldId id="268" r:id="rId9"/>
    <p:sldId id="261" r:id="rId10"/>
    <p:sldId id="269" r:id="rId11"/>
    <p:sldId id="265" r:id="rId12"/>
    <p:sldId id="266" r:id="rId13"/>
    <p:sldId id="258" r:id="rId14"/>
    <p:sldId id="292" r:id="rId15"/>
    <p:sldId id="262" r:id="rId16"/>
    <p:sldId id="259" r:id="rId17"/>
    <p:sldId id="278" r:id="rId18"/>
    <p:sldId id="282" r:id="rId19"/>
    <p:sldId id="287" r:id="rId20"/>
    <p:sldId id="280" r:id="rId21"/>
    <p:sldId id="286" r:id="rId22"/>
    <p:sldId id="285" r:id="rId23"/>
    <p:sldId id="276" r:id="rId24"/>
    <p:sldId id="272" r:id="rId25"/>
    <p:sldId id="273" r:id="rId26"/>
    <p:sldId id="274" r:id="rId27"/>
    <p:sldId id="275" r:id="rId28"/>
    <p:sldId id="277" r:id="rId29"/>
    <p:sldId id="289" r:id="rId30"/>
    <p:sldId id="290" r:id="rId31"/>
    <p:sldId id="260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FF"/>
    <a:srgbClr val="FF0000"/>
    <a:srgbClr val="6699FF"/>
    <a:srgbClr val="00FF00"/>
    <a:srgbClr val="FF00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1" autoAdjust="0"/>
    <p:restoredTop sz="89326" autoAdjust="0"/>
  </p:normalViewPr>
  <p:slideViewPr>
    <p:cSldViewPr>
      <p:cViewPr>
        <p:scale>
          <a:sx n="68" d="100"/>
          <a:sy n="68" d="100"/>
        </p:scale>
        <p:origin x="-140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A2FBC0F-E948-4E01-BC77-CA8783DFA5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6783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28C0BA-EEEC-4764-AFFD-FDB777533EC8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7BF4C3-B269-4AD9-BC45-9A30F838E13F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2FBC0F-E948-4E01-BC77-CA8783DFA531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1FA36D-A06B-4711-BCC5-479AAC3627F8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2D0478-B121-4268-BAE9-90E44FFFA688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5DD558-46DC-46EC-8240-54320CF05D46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952D3-D1AB-4D28-8175-F2FCF68C10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D46E3-3FC4-4996-8D50-A55138D697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FED2A-6604-4505-84DE-53D62C942D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544A0-840F-46CF-B266-B23A5C6F15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492E6-81BB-4650-B231-FED046DEDC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B9CE6-7D45-423D-83A4-200E4C8B30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89937-1E8A-4E06-866E-F6E5AE32C3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86CAA-8BF2-4DF5-BB85-4A2EAE8109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01825-D4AA-4F76-B62A-755A876C8F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57E3E-F2A7-4FF0-AB17-1897782A7E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25737-658B-4EF3-9BAB-F29A31A6AC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5E9EFF">
                <a:alpha val="68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93CB6C8-0BCF-4B97-B88E-C932DEA4A7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пейзаж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Text Box 10"/>
          <p:cNvSpPr txBox="1">
            <a:spLocks noChangeArrowheads="1"/>
          </p:cNvSpPr>
          <p:nvPr/>
        </p:nvSpPr>
        <p:spPr bwMode="auto">
          <a:xfrm>
            <a:off x="1366837" y="1340768"/>
            <a:ext cx="777716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 pitchFamily="34" charset="0"/>
              </a:rPr>
              <a:t>Наша </a:t>
            </a:r>
            <a:r>
              <a:rPr lang="ru-RU" sz="7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 pitchFamily="34" charset="0"/>
              </a:rPr>
              <a:t>Родина </a:t>
            </a:r>
            <a:r>
              <a:rPr lang="ru-RU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 pitchFamily="34" charset="0"/>
              </a:rPr>
              <a:t>– </a:t>
            </a:r>
          </a:p>
          <a:p>
            <a:pPr algn="ctr"/>
            <a:r>
              <a:rPr lang="ru-RU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Impact" pitchFamily="34" charset="0"/>
              </a:rPr>
              <a:t>Россия</a:t>
            </a:r>
            <a:endParaRPr lang="ru-RU" sz="7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4942" y="5286388"/>
            <a:ext cx="3571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332037"/>
            <a:ext cx="9144000" cy="45259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Кто является президентом Российской Федерации?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Президент России В.В.Путин</a:t>
            </a:r>
          </a:p>
        </p:txBody>
      </p:sp>
      <p:pic>
        <p:nvPicPr>
          <p:cNvPr id="9219" name="Picture 7" descr="putin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412776"/>
            <a:ext cx="4105275" cy="5040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Символы России</a:t>
            </a:r>
          </a:p>
        </p:txBody>
      </p:sp>
      <p:pic>
        <p:nvPicPr>
          <p:cNvPr id="4" name="Picture 3" descr="C:\Documents and Settings\Admin\Рабочий стол\j0400812-1213084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24944"/>
            <a:ext cx="2952750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Documents and Settings\Admin\Рабочий стол\97857140098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4633" y="2924944"/>
            <a:ext cx="2592387" cy="2735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Documents and Settings\Admin\Рабочий стол\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7383" y="2924944"/>
            <a:ext cx="2376487" cy="280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6" name="Text Box 7"/>
          <p:cNvSpPr txBox="1">
            <a:spLocks noChangeArrowheads="1"/>
          </p:cNvSpPr>
          <p:nvPr/>
        </p:nvSpPr>
        <p:spPr bwMode="auto">
          <a:xfrm>
            <a:off x="395536" y="1412776"/>
            <a:ext cx="82089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Что относится к символам России?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6" descr="russ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80728"/>
            <a:ext cx="3744416" cy="4596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971600" y="548680"/>
            <a:ext cx="36004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Герб  России</a:t>
            </a:r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0" y="908050"/>
            <a:ext cx="48244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None/>
            </a:pPr>
            <a:endParaRPr lang="ru-RU">
              <a:solidFill>
                <a:srgbClr val="0000FF"/>
              </a:solidFill>
            </a:endParaRPr>
          </a:p>
        </p:txBody>
      </p:sp>
      <p:sp>
        <p:nvSpPr>
          <p:cNvPr id="7" name="Содержимое 2"/>
          <p:cNvSpPr>
            <a:spLocks noGrp="1"/>
          </p:cNvSpPr>
          <p:nvPr>
            <p:ph idx="1"/>
          </p:nvPr>
        </p:nvSpPr>
        <p:spPr>
          <a:xfrm>
            <a:off x="179512" y="1124744"/>
            <a:ext cx="4834880" cy="446449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У России величавый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На гербе орёл двуглавый,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Чтоб на запад и восток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Он смотреть бы сразу мог.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Сильный, мудрый он и гордый.</a:t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Он – России дух свободный.</a:t>
            </a:r>
          </a:p>
          <a:p>
            <a:pPr algn="ctr">
              <a:buNone/>
            </a:pP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800" b="1" i="1" dirty="0" smtClean="0">
                <a:latin typeface="Times New Roman" pitchFamily="18" charset="0"/>
                <a:cs typeface="Times New Roman" pitchFamily="18" charset="0"/>
              </a:rPr>
              <a:t>(В. Степанов)</a:t>
            </a:r>
            <a:endParaRPr lang="ru-RU" sz="3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108"/>
            <a:ext cx="6552728" cy="6591653"/>
          </a:xfrm>
        </p:spPr>
      </p:pic>
    </p:spTree>
    <p:extLst>
      <p:ext uri="{BB962C8B-B14F-4D97-AF65-F5344CB8AC3E}">
        <p14:creationId xmlns:p14="http://schemas.microsoft.com/office/powerpoint/2010/main" val="26754536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5292080" y="1102097"/>
            <a:ext cx="3995936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Наш флаг имеет прямоугольную форму и состоит из трёх горизонтальных полос. Белый, синий и красный цвета не случайно появились на нашем флаге.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/>
              <a:t>- </a:t>
            </a:r>
            <a:r>
              <a:rPr lang="ru-RU" b="1" dirty="0"/>
              <a:t>белый</a:t>
            </a:r>
            <a:r>
              <a:rPr lang="ru-RU" dirty="0"/>
              <a:t> цвет означает мир, чистоту, непорочность, совершенство;</a:t>
            </a:r>
          </a:p>
          <a:p>
            <a:r>
              <a:rPr lang="ru-RU" dirty="0"/>
              <a:t>- </a:t>
            </a:r>
            <a:r>
              <a:rPr lang="ru-RU" b="1" dirty="0"/>
              <a:t>синий</a:t>
            </a:r>
            <a:r>
              <a:rPr lang="ru-RU" dirty="0"/>
              <a:t> - цвет веры и верности, постоянства;</a:t>
            </a:r>
          </a:p>
          <a:p>
            <a:r>
              <a:rPr lang="ru-RU" dirty="0"/>
              <a:t>- </a:t>
            </a:r>
            <a:r>
              <a:rPr lang="ru-RU" b="1" dirty="0"/>
              <a:t>красный </a:t>
            </a:r>
            <a:r>
              <a:rPr lang="ru-RU" dirty="0"/>
              <a:t>цвет символизирует энергию, силу, кровь, пролитую за Отечество.</a:t>
            </a:r>
          </a:p>
          <a:p>
            <a:pPr algn="ctr"/>
            <a:endParaRPr lang="ru-RU" sz="2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1835696" y="332656"/>
            <a:ext cx="601882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Государственный флаг</a:t>
            </a:r>
          </a:p>
        </p:txBody>
      </p:sp>
      <p:pic>
        <p:nvPicPr>
          <p:cNvPr id="12293" name="Picture 5" descr="C:\Users\Юлия\Desktop\1433941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916832"/>
            <a:ext cx="4679439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44008" y="1556792"/>
            <a:ext cx="4499992" cy="45259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600" dirty="0" smtClean="0">
                <a:solidFill>
                  <a:srgbClr val="FF0000"/>
                </a:solidFill>
              </a:rPr>
              <a:t>   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Гимн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– это торжественная песня или мелодия, она исполняется в торжественных случаях. В его словах прославляется наша Родина. </a:t>
            </a:r>
          </a:p>
          <a:p>
            <a:pPr algn="ctr" eaLnBrk="1" hangingPunct="1">
              <a:buFontTx/>
              <a:buNone/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Когда исполняется гимн, люди встают, а мужчины должны снять головные уборы.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ru-RU" sz="6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Гимн России</a:t>
            </a:r>
          </a:p>
        </p:txBody>
      </p:sp>
      <p:pic>
        <p:nvPicPr>
          <p:cNvPr id="13316" name="Picture 2" descr="C:\Users\Пользователь\Desktop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24744"/>
            <a:ext cx="4537075" cy="55165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Гимн России - ГИМН Российской Федерации! (mp3ostrov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594283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79104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Россия – это </a:t>
            </a:r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многонациональная </a:t>
            </a: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страна!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Какие </a:t>
            </a:r>
            <a:r>
              <a:rPr lang="ru-RU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национальности в ней проживают? (русские, татары, украинцы, чуваши и  др. национальности).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0" t="28470" r="25895" b="9567"/>
          <a:stretch>
            <a:fillRect/>
          </a:stretch>
        </p:blipFill>
        <p:spPr>
          <a:xfrm>
            <a:off x="1403648" y="1844824"/>
            <a:ext cx="6408712" cy="4839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55502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5567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068960"/>
            <a:ext cx="437673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9564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ru-RU" sz="2800" dirty="0" smtClean="0"/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птицы в вышине,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рыбы в глубине,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Дружит с небом океан,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дети разных стран.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солнце и весна,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звезды и луна,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в море корабли,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Дружат дети всей Земли.   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(В.Викторов)</a:t>
            </a:r>
          </a:p>
          <a:p>
            <a:pPr algn="ctr">
              <a:buNone/>
            </a:pPr>
            <a:endParaRPr lang="ru-RU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0_57786_6cc24f37_XL"/>
          <p:cNvPicPr>
            <a:picLocks noChangeAspect="1" noChangeArrowheads="1"/>
          </p:cNvPicPr>
          <p:nvPr/>
        </p:nvPicPr>
        <p:blipFill>
          <a:blip r:embed="rId3" cstate="print">
            <a:lum bright="-30000"/>
          </a:blip>
          <a:srcRect/>
          <a:stretch>
            <a:fillRect/>
          </a:stretch>
        </p:blipFill>
        <p:spPr bwMode="auto">
          <a:xfrm>
            <a:off x="144016" y="2492896"/>
            <a:ext cx="8892480" cy="41745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Россия - это огромная </a:t>
            </a:r>
            <a:r>
              <a:rPr lang="ru-RU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страна!</a:t>
            </a:r>
            <a:endParaRPr lang="ru-RU" sz="36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Одна из самых больших в </a:t>
            </a:r>
            <a:r>
              <a:rPr lang="ru-RU" sz="36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мире.</a:t>
            </a:r>
            <a:endParaRPr lang="ru-RU" sz="36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0" y="1125538"/>
            <a:ext cx="91440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30000"/>
              </a:spcBef>
            </a:pPr>
            <a:r>
              <a:rPr lang="ru-RU" sz="2000" dirty="0">
                <a:solidFill>
                  <a:srgbClr val="0000FF"/>
                </a:solidFill>
              </a:rPr>
              <a:t>Когда на одном конце нашей страны люди ложатся спать, на другом начинается утро. На одном конце нашей страны может идти снег, а на другом – припекать солнышко. Чтобы добраться с одного конца на другой на поезде надо ехать 7 дней – неделю, а на самолете лететь почти </a:t>
            </a:r>
            <a:r>
              <a:rPr lang="ru-RU" sz="2000" dirty="0" smtClean="0">
                <a:solidFill>
                  <a:srgbClr val="0000FF"/>
                </a:solidFill>
              </a:rPr>
              <a:t>сутки.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1196752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Какие пословицы о дружбе вы знаете?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0" y="2406877"/>
            <a:ext cx="914400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Новых друзей наживай, а старых не забывай.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sz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 ,гроза, грозись, а мы – друг за друга держись.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ru-RU" sz="12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Один за всех и все за одного.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имей сто рублей, а имей сто друзей.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Нет друга – ищи, а нашел – береги.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8461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28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каких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костюмах ходили наши далекие предки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россияне? 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ользователь\Desktop\4..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330371" cy="5328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Users\Пользователь\Desktop\0.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268760"/>
            <a:ext cx="3456384" cy="5305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94917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34888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Ребята, еще у нашей Родины есть другие символы, по которым ее узнают во всем </a:t>
            </a:r>
            <a:r>
              <a:rPr lang="ru-RU" sz="4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мире.</a:t>
            </a:r>
            <a:endParaRPr lang="ru-RU" sz="4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6205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НАРОДНО-ДЕКОРАТИВНОЕ </a:t>
            </a:r>
          </a:p>
          <a:p>
            <a:pPr algn="ctr">
              <a:buFontTx/>
              <a:buNone/>
            </a:pP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ТВОРЧЕСТВО</a:t>
            </a:r>
          </a:p>
          <a:p>
            <a:pPr algn="ctr">
              <a:buFontTx/>
              <a:buNone/>
            </a:pPr>
            <a:r>
              <a:rPr lang="ru-RU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(загадки) 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468313" y="836613"/>
            <a:ext cx="8229600" cy="45259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Все игрушки не простые,</a:t>
            </a:r>
            <a:b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 волшебно расписные,</a:t>
            </a:r>
            <a:b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Белоснежны, как березки,</a:t>
            </a:r>
            <a:b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Кружочки, клеточки, полоски –</a:t>
            </a:r>
            <a:b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Простой, казалось бы узор,</a:t>
            </a:r>
            <a:b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Но отвести не в силах взор. </a:t>
            </a:r>
          </a:p>
        </p:txBody>
      </p:sp>
      <p:pic>
        <p:nvPicPr>
          <p:cNvPr id="4" name="Picture 6" descr="http://900igr.net/datai/iskusstvo/Dymkovskaja-igrushka.files/0010-014-Kumushki-na-lavoch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4896544" cy="6087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5796136" y="5373216"/>
            <a:ext cx="2976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Дымковская игрушка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build="p"/>
      <p:bldP spid="1536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539552" y="548680"/>
            <a:ext cx="8229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Ростом разные подружки,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Не похожи друг на дружку,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Все они сидят друг в дружке, 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этой молодице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Прячутся сестрицы.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Каждая сестрица –	</a:t>
            </a:r>
          </a:p>
          <a:p>
            <a:pPr algn="ctr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Для меньшей – темница. </a:t>
            </a:r>
            <a:endParaRPr lang="ru-RU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0" descr="http://www.goldengrail.ru/i/big/6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6164"/>
            <a:ext cx="7350511" cy="6505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2915816" y="5733256"/>
            <a:ext cx="1533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Матрёшка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3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3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  <p:bldP spid="1638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Снежно – белая посуда, расскажи-ка: ты откуда?</a:t>
            </a:r>
          </a:p>
          <a:p>
            <a:pPr algn="ctr">
              <a:buFontTx/>
              <a:buNone/>
            </a:pP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Видно, с севера пришла и цветами расцвела:</a:t>
            </a:r>
          </a:p>
          <a:p>
            <a:pPr algn="ctr">
              <a:buFontTx/>
              <a:buNone/>
            </a:pPr>
            <a:r>
              <a:rPr lang="ru-RU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Голубыми, синими, нежными, красивыми. </a:t>
            </a:r>
          </a:p>
        </p:txBody>
      </p:sp>
      <p:pic>
        <p:nvPicPr>
          <p:cNvPr id="4" name="Picture 12" descr="http://semyonfilippov.net/ru/gallery/2d-works/2011/gzh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7632848" cy="5724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6732240" y="5589240"/>
            <a:ext cx="10029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Гжель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/>
      <p:bldP spid="174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468313" y="692150"/>
            <a:ext cx="8229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Чудо -  роспись - как ее нам не знать.</a:t>
            </a:r>
          </a:p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Здесь и жаркие кони, молодецкая стать.</a:t>
            </a:r>
          </a:p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Здесь такие букеты, что нельзя описать.</a:t>
            </a:r>
          </a:p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Здесь такие сюжеты, что ни в сказке сказать.</a:t>
            </a:r>
          </a:p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Желтый вечер, черный конь,</a:t>
            </a:r>
          </a:p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купавки, как огонь,</a:t>
            </a:r>
          </a:p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Птицы смотрят из ларца –</a:t>
            </a:r>
          </a:p>
          <a:p>
            <a:pPr algn="ctr">
              <a:buFontTx/>
              <a:buNone/>
            </a:pP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Чудо-роспись ……Городца!</a:t>
            </a:r>
          </a:p>
          <a:p>
            <a:endParaRPr lang="ru-RU" dirty="0" smtClean="0"/>
          </a:p>
        </p:txBody>
      </p:sp>
      <p:pic>
        <p:nvPicPr>
          <p:cNvPr id="4" name="Picture 16" descr="http://s013.radikal.ru/i325/1011/0f/661d1c6ce5ca.jpg"/>
          <p:cNvPicPr>
            <a:picLocks noChangeAspect="1" noChangeArrowheads="1"/>
          </p:cNvPicPr>
          <p:nvPr/>
        </p:nvPicPr>
        <p:blipFill>
          <a:blip r:embed="rId2" cstate="print"/>
          <a:srcRect l="8894" t="8435" r="9789" b="6866"/>
          <a:stretch>
            <a:fillRect/>
          </a:stretch>
        </p:blipFill>
        <p:spPr bwMode="auto">
          <a:xfrm>
            <a:off x="142844" y="0"/>
            <a:ext cx="4670449" cy="6858000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Юлия\Desktop\xocfhcbgf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4642627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148064" y="2924944"/>
            <a:ext cx="3816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Какое дерево является символом России?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Галина\Desktop\a7ff94f2c5a6770911a108f9e43faed759b2c1154600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8911"/>
            <a:ext cx="7380312" cy="683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Detskiy-ans-Na-gore-to-kalina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6416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5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40768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НАШ ДОМ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карте мира не найдешь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Тот дом, в котором ты живешь,</a:t>
            </a: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даже улицы родной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Мы не найдем на карте той.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Но мы всегда на ней найдем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Свою страну – наш общий дом.</a:t>
            </a: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(В.Степанов)</a:t>
            </a:r>
          </a:p>
          <a:p>
            <a:pPr>
              <a:buNone/>
            </a:pPr>
            <a:endParaRPr lang="ru-RU" sz="5400" dirty="0" smtClean="0"/>
          </a:p>
          <a:p>
            <a:pPr marL="0" indent="0" algn="ctr">
              <a:buNone/>
            </a:pPr>
            <a:endParaRPr lang="ru-RU" sz="54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4274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Очень много слов на свете, 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Как снежинок  у зимы,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Но возьмем, к примеру, эти :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Слово «Я» и слово «Мы».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«Я» на свете одиноко,                        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 «Я» не очень много прока.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Одному или одной трудно справиться с бедой.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Слово «Мы» сильней, чем «Я».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Семья, и мы – Друзья!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Мы – Народ, и мы – Едины,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Вместе мы непобедимы !!! </a:t>
            </a: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None/>
            </a:pPr>
            <a:r>
              <a:rPr lang="ru-RU" sz="24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( В. Орлов)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0" y="2276872"/>
            <a:ext cx="9144000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15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Молодцы!!!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332656"/>
            <a:ext cx="8229600" cy="2160339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6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Какие дорогие сердцу слова вы знаете?</a:t>
            </a:r>
          </a:p>
          <a:p>
            <a:pPr algn="ctr" eaLnBrk="1" hangingPunct="1">
              <a:buFontTx/>
              <a:buNone/>
            </a:pPr>
            <a:endParaRPr lang="ru-RU" sz="6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None/>
            </a:pPr>
            <a:endParaRPr lang="ru-RU" sz="4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3212976"/>
            <a:ext cx="74888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Есть ещё одно </a:t>
            </a:r>
            <a:r>
              <a:rPr lang="ru-RU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дорогое</a:t>
            </a:r>
            <a:r>
              <a:rPr lang="ru-RU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слово, о нём вы узнаете, если разгадаете кроссворд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55"/>
          <p:cNvSpPr>
            <a:spLocks noChangeArrowheads="1"/>
          </p:cNvSpPr>
          <p:nvPr/>
        </p:nvSpPr>
        <p:spPr bwMode="auto">
          <a:xfrm>
            <a:off x="179388" y="188913"/>
            <a:ext cx="87852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ru-RU" sz="2000" b="1" dirty="0">
                <a:solidFill>
                  <a:srgbClr val="0000FF"/>
                </a:solidFill>
              </a:rPr>
              <a:t>1.Течёт, течёт – не вытечет, бежит, бежит – не выбежит?</a:t>
            </a:r>
          </a:p>
          <a:p>
            <a:pPr marL="342900" indent="-342900"/>
            <a:r>
              <a:rPr lang="ru-RU" sz="2000" b="1" dirty="0">
                <a:solidFill>
                  <a:srgbClr val="0000FF"/>
                </a:solidFill>
              </a:rPr>
              <a:t>2. Про какое дерево говорят: «Мёрзнет, дрожит на ветру»? </a:t>
            </a:r>
          </a:p>
          <a:p>
            <a:pPr marL="342900" indent="-342900"/>
            <a:r>
              <a:rPr lang="ru-RU" sz="2000" b="1" dirty="0">
                <a:solidFill>
                  <a:srgbClr val="0000FF"/>
                </a:solidFill>
              </a:rPr>
              <a:t>3. Живёт в лесу работник – лесной носатый плотник?</a:t>
            </a:r>
          </a:p>
          <a:p>
            <a:pPr marL="342900" indent="-342900"/>
            <a:r>
              <a:rPr lang="ru-RU" sz="2000" b="1" dirty="0">
                <a:solidFill>
                  <a:srgbClr val="0000FF"/>
                </a:solidFill>
              </a:rPr>
              <a:t>4. Вежливое слово? </a:t>
            </a:r>
          </a:p>
          <a:p>
            <a:pPr marL="342900" indent="-342900"/>
            <a:r>
              <a:rPr lang="ru-RU" sz="2000" b="1" dirty="0">
                <a:solidFill>
                  <a:srgbClr val="0000FF"/>
                </a:solidFill>
              </a:rPr>
              <a:t>5. Место, где лежат карандаши, ручки, ластики?</a:t>
            </a:r>
          </a:p>
          <a:p>
            <a:pPr marL="342900" indent="-342900"/>
            <a:r>
              <a:rPr lang="ru-RU" sz="2000" b="1" dirty="0">
                <a:solidFill>
                  <a:srgbClr val="0000FF"/>
                </a:solidFill>
              </a:rPr>
              <a:t>6. Белые сапожки, зелёные </a:t>
            </a:r>
            <a:r>
              <a:rPr lang="ru-RU" sz="2000" b="1" dirty="0" smtClean="0">
                <a:solidFill>
                  <a:srgbClr val="0000FF"/>
                </a:solidFill>
              </a:rPr>
              <a:t>серёжки?</a:t>
            </a:r>
            <a:endParaRPr lang="ru-RU" sz="2000" b="1" dirty="0">
              <a:solidFill>
                <a:srgbClr val="0000FF"/>
              </a:solidFill>
            </a:endParaRPr>
          </a:p>
        </p:txBody>
      </p:sp>
      <p:grpSp>
        <p:nvGrpSpPr>
          <p:cNvPr id="5123" name="Group 55"/>
          <p:cNvGrpSpPr>
            <a:grpSpLocks/>
          </p:cNvGrpSpPr>
          <p:nvPr/>
        </p:nvGrpSpPr>
        <p:grpSpPr bwMode="auto">
          <a:xfrm>
            <a:off x="2287588" y="2287588"/>
            <a:ext cx="4375150" cy="2868612"/>
            <a:chOff x="2637" y="1669"/>
            <a:chExt cx="6890" cy="4519"/>
          </a:xfrm>
        </p:grpSpPr>
        <p:grpSp>
          <p:nvGrpSpPr>
            <p:cNvPr id="5136" name="Group 56"/>
            <p:cNvGrpSpPr>
              <a:grpSpLocks/>
            </p:cNvGrpSpPr>
            <p:nvPr/>
          </p:nvGrpSpPr>
          <p:grpSpPr bwMode="auto">
            <a:xfrm>
              <a:off x="2637" y="5435"/>
              <a:ext cx="1378" cy="753"/>
              <a:chOff x="5607" y="5542"/>
              <a:chExt cx="1378" cy="753"/>
            </a:xfrm>
          </p:grpSpPr>
          <p:sp>
            <p:nvSpPr>
              <p:cNvPr id="5185" name="Rectangle 57"/>
              <p:cNvSpPr>
                <a:spLocks noChangeArrowheads="1"/>
              </p:cNvSpPr>
              <p:nvPr/>
            </p:nvSpPr>
            <p:spPr bwMode="auto">
              <a:xfrm>
                <a:off x="5607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  <p:sp>
            <p:nvSpPr>
              <p:cNvPr id="5186" name="Rectangle 58"/>
              <p:cNvSpPr>
                <a:spLocks noChangeArrowheads="1"/>
              </p:cNvSpPr>
              <p:nvPr/>
            </p:nvSpPr>
            <p:spPr bwMode="auto">
              <a:xfrm>
                <a:off x="6296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</p:grpSp>
        <p:grpSp>
          <p:nvGrpSpPr>
            <p:cNvPr id="5137" name="Group 59"/>
            <p:cNvGrpSpPr>
              <a:grpSpLocks/>
            </p:cNvGrpSpPr>
            <p:nvPr/>
          </p:nvGrpSpPr>
          <p:grpSpPr bwMode="auto">
            <a:xfrm>
              <a:off x="6771" y="4682"/>
              <a:ext cx="1378" cy="753"/>
              <a:chOff x="5607" y="5542"/>
              <a:chExt cx="1378" cy="753"/>
            </a:xfrm>
          </p:grpSpPr>
          <p:sp>
            <p:nvSpPr>
              <p:cNvPr id="5183" name="Rectangle 60"/>
              <p:cNvSpPr>
                <a:spLocks noChangeArrowheads="1"/>
              </p:cNvSpPr>
              <p:nvPr/>
            </p:nvSpPr>
            <p:spPr bwMode="auto">
              <a:xfrm>
                <a:off x="5607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  <p:sp>
            <p:nvSpPr>
              <p:cNvPr id="5184" name="Rectangle 61"/>
              <p:cNvSpPr>
                <a:spLocks noChangeArrowheads="1"/>
              </p:cNvSpPr>
              <p:nvPr/>
            </p:nvSpPr>
            <p:spPr bwMode="auto">
              <a:xfrm>
                <a:off x="6296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</p:grpSp>
        <p:grpSp>
          <p:nvGrpSpPr>
            <p:cNvPr id="5138" name="Group 62"/>
            <p:cNvGrpSpPr>
              <a:grpSpLocks/>
            </p:cNvGrpSpPr>
            <p:nvPr/>
          </p:nvGrpSpPr>
          <p:grpSpPr bwMode="auto">
            <a:xfrm>
              <a:off x="4704" y="4682"/>
              <a:ext cx="1378" cy="753"/>
              <a:chOff x="5607" y="5542"/>
              <a:chExt cx="1378" cy="753"/>
            </a:xfrm>
          </p:grpSpPr>
          <p:sp>
            <p:nvSpPr>
              <p:cNvPr id="5181" name="Rectangle 63"/>
              <p:cNvSpPr>
                <a:spLocks noChangeArrowheads="1"/>
              </p:cNvSpPr>
              <p:nvPr/>
            </p:nvSpPr>
            <p:spPr bwMode="auto">
              <a:xfrm>
                <a:off x="5607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  <p:sp>
            <p:nvSpPr>
              <p:cNvPr id="5182" name="Rectangle 64"/>
              <p:cNvSpPr>
                <a:spLocks noChangeArrowheads="1"/>
              </p:cNvSpPr>
              <p:nvPr/>
            </p:nvSpPr>
            <p:spPr bwMode="auto">
              <a:xfrm>
                <a:off x="6296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</p:grpSp>
        <p:grpSp>
          <p:nvGrpSpPr>
            <p:cNvPr id="5139" name="Group 65"/>
            <p:cNvGrpSpPr>
              <a:grpSpLocks/>
            </p:cNvGrpSpPr>
            <p:nvPr/>
          </p:nvGrpSpPr>
          <p:grpSpPr bwMode="auto">
            <a:xfrm>
              <a:off x="6771" y="3929"/>
              <a:ext cx="1378" cy="753"/>
              <a:chOff x="5607" y="5542"/>
              <a:chExt cx="1378" cy="753"/>
            </a:xfrm>
          </p:grpSpPr>
          <p:sp>
            <p:nvSpPr>
              <p:cNvPr id="5179" name="Rectangle 66"/>
              <p:cNvSpPr>
                <a:spLocks noChangeArrowheads="1"/>
              </p:cNvSpPr>
              <p:nvPr/>
            </p:nvSpPr>
            <p:spPr bwMode="auto">
              <a:xfrm>
                <a:off x="5607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  <p:sp>
            <p:nvSpPr>
              <p:cNvPr id="5180" name="Rectangle 67"/>
              <p:cNvSpPr>
                <a:spLocks noChangeArrowheads="1"/>
              </p:cNvSpPr>
              <p:nvPr/>
            </p:nvSpPr>
            <p:spPr bwMode="auto">
              <a:xfrm>
                <a:off x="6296" y="5542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</p:grpSp>
        <p:grpSp>
          <p:nvGrpSpPr>
            <p:cNvPr id="5140" name="Group 68"/>
            <p:cNvGrpSpPr>
              <a:grpSpLocks/>
            </p:cNvGrpSpPr>
            <p:nvPr/>
          </p:nvGrpSpPr>
          <p:grpSpPr bwMode="auto">
            <a:xfrm>
              <a:off x="6771" y="2422"/>
              <a:ext cx="2756" cy="754"/>
              <a:chOff x="5607" y="3282"/>
              <a:chExt cx="2756" cy="754"/>
            </a:xfrm>
          </p:grpSpPr>
          <p:grpSp>
            <p:nvGrpSpPr>
              <p:cNvPr id="5173" name="Group 69"/>
              <p:cNvGrpSpPr>
                <a:grpSpLocks/>
              </p:cNvGrpSpPr>
              <p:nvPr/>
            </p:nvGrpSpPr>
            <p:grpSpPr bwMode="auto">
              <a:xfrm>
                <a:off x="5607" y="3282"/>
                <a:ext cx="1378" cy="753"/>
                <a:chOff x="5607" y="5542"/>
                <a:chExt cx="1378" cy="753"/>
              </a:xfrm>
            </p:grpSpPr>
            <p:sp>
              <p:nvSpPr>
                <p:cNvPr id="5177" name="Rectangle 70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78" name="Rectangle 71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5174" name="Group 72"/>
              <p:cNvGrpSpPr>
                <a:grpSpLocks/>
              </p:cNvGrpSpPr>
              <p:nvPr/>
            </p:nvGrpSpPr>
            <p:grpSpPr bwMode="auto">
              <a:xfrm>
                <a:off x="6985" y="3283"/>
                <a:ext cx="1378" cy="753"/>
                <a:chOff x="5607" y="5542"/>
                <a:chExt cx="1378" cy="753"/>
              </a:xfrm>
            </p:grpSpPr>
            <p:sp>
              <p:nvSpPr>
                <p:cNvPr id="5175" name="Rectangle 73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76" name="Rectangle 74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5141" name="Group 75"/>
            <p:cNvGrpSpPr>
              <a:grpSpLocks/>
            </p:cNvGrpSpPr>
            <p:nvPr/>
          </p:nvGrpSpPr>
          <p:grpSpPr bwMode="auto">
            <a:xfrm>
              <a:off x="3326" y="3929"/>
              <a:ext cx="2756" cy="754"/>
              <a:chOff x="5607" y="3282"/>
              <a:chExt cx="2756" cy="754"/>
            </a:xfrm>
          </p:grpSpPr>
          <p:grpSp>
            <p:nvGrpSpPr>
              <p:cNvPr id="5167" name="Group 76"/>
              <p:cNvGrpSpPr>
                <a:grpSpLocks/>
              </p:cNvGrpSpPr>
              <p:nvPr/>
            </p:nvGrpSpPr>
            <p:grpSpPr bwMode="auto">
              <a:xfrm>
                <a:off x="5607" y="3282"/>
                <a:ext cx="1378" cy="753"/>
                <a:chOff x="5607" y="5542"/>
                <a:chExt cx="1378" cy="753"/>
              </a:xfrm>
            </p:grpSpPr>
            <p:sp>
              <p:nvSpPr>
                <p:cNvPr id="5171" name="Rectangle 77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72" name="Rectangle 78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5168" name="Group 79"/>
              <p:cNvGrpSpPr>
                <a:grpSpLocks/>
              </p:cNvGrpSpPr>
              <p:nvPr/>
            </p:nvGrpSpPr>
            <p:grpSpPr bwMode="auto">
              <a:xfrm>
                <a:off x="6985" y="3283"/>
                <a:ext cx="1378" cy="753"/>
                <a:chOff x="5607" y="5542"/>
                <a:chExt cx="1378" cy="753"/>
              </a:xfrm>
            </p:grpSpPr>
            <p:sp>
              <p:nvSpPr>
                <p:cNvPr id="5169" name="Rectangle 80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70" name="Rectangle 81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5142" name="Group 82"/>
            <p:cNvGrpSpPr>
              <a:grpSpLocks/>
            </p:cNvGrpSpPr>
            <p:nvPr/>
          </p:nvGrpSpPr>
          <p:grpSpPr bwMode="auto">
            <a:xfrm>
              <a:off x="6771" y="1669"/>
              <a:ext cx="2067" cy="753"/>
              <a:chOff x="5607" y="1777"/>
              <a:chExt cx="2067" cy="753"/>
            </a:xfrm>
          </p:grpSpPr>
          <p:grpSp>
            <p:nvGrpSpPr>
              <p:cNvPr id="5163" name="Group 83"/>
              <p:cNvGrpSpPr>
                <a:grpSpLocks/>
              </p:cNvGrpSpPr>
              <p:nvPr/>
            </p:nvGrpSpPr>
            <p:grpSpPr bwMode="auto">
              <a:xfrm>
                <a:off x="5607" y="1777"/>
                <a:ext cx="1378" cy="753"/>
                <a:chOff x="5607" y="5542"/>
                <a:chExt cx="1378" cy="753"/>
              </a:xfrm>
            </p:grpSpPr>
            <p:sp>
              <p:nvSpPr>
                <p:cNvPr id="5165" name="Rectangle 84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66" name="Rectangle 85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5164" name="Rectangle 86"/>
              <p:cNvSpPr>
                <a:spLocks noChangeArrowheads="1"/>
              </p:cNvSpPr>
              <p:nvPr/>
            </p:nvSpPr>
            <p:spPr bwMode="auto">
              <a:xfrm>
                <a:off x="6985" y="1777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</p:grpSp>
        <p:grpSp>
          <p:nvGrpSpPr>
            <p:cNvPr id="5143" name="Group 87"/>
            <p:cNvGrpSpPr>
              <a:grpSpLocks/>
            </p:cNvGrpSpPr>
            <p:nvPr/>
          </p:nvGrpSpPr>
          <p:grpSpPr bwMode="auto">
            <a:xfrm>
              <a:off x="6771" y="3175"/>
              <a:ext cx="2756" cy="754"/>
              <a:chOff x="5607" y="3282"/>
              <a:chExt cx="2756" cy="754"/>
            </a:xfrm>
          </p:grpSpPr>
          <p:grpSp>
            <p:nvGrpSpPr>
              <p:cNvPr id="5157" name="Group 88"/>
              <p:cNvGrpSpPr>
                <a:grpSpLocks/>
              </p:cNvGrpSpPr>
              <p:nvPr/>
            </p:nvGrpSpPr>
            <p:grpSpPr bwMode="auto">
              <a:xfrm>
                <a:off x="5607" y="3282"/>
                <a:ext cx="1378" cy="753"/>
                <a:chOff x="5607" y="5542"/>
                <a:chExt cx="1378" cy="753"/>
              </a:xfrm>
            </p:grpSpPr>
            <p:sp>
              <p:nvSpPr>
                <p:cNvPr id="5161" name="Rectangle 89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62" name="Rectangle 90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5158" name="Group 91"/>
              <p:cNvGrpSpPr>
                <a:grpSpLocks/>
              </p:cNvGrpSpPr>
              <p:nvPr/>
            </p:nvGrpSpPr>
            <p:grpSpPr bwMode="auto">
              <a:xfrm>
                <a:off x="6985" y="3283"/>
                <a:ext cx="1378" cy="753"/>
                <a:chOff x="5607" y="5542"/>
                <a:chExt cx="1378" cy="753"/>
              </a:xfrm>
            </p:grpSpPr>
            <p:sp>
              <p:nvSpPr>
                <p:cNvPr id="5159" name="Rectangle 92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60" name="Rectangle 93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5144" name="Group 94"/>
            <p:cNvGrpSpPr>
              <a:grpSpLocks/>
            </p:cNvGrpSpPr>
            <p:nvPr/>
          </p:nvGrpSpPr>
          <p:grpSpPr bwMode="auto">
            <a:xfrm>
              <a:off x="4015" y="5435"/>
              <a:ext cx="2067" cy="753"/>
              <a:chOff x="5607" y="1777"/>
              <a:chExt cx="2067" cy="753"/>
            </a:xfrm>
          </p:grpSpPr>
          <p:grpSp>
            <p:nvGrpSpPr>
              <p:cNvPr id="5153" name="Group 95"/>
              <p:cNvGrpSpPr>
                <a:grpSpLocks/>
              </p:cNvGrpSpPr>
              <p:nvPr/>
            </p:nvGrpSpPr>
            <p:grpSpPr bwMode="auto">
              <a:xfrm>
                <a:off x="5607" y="1777"/>
                <a:ext cx="1378" cy="753"/>
                <a:chOff x="5607" y="5542"/>
                <a:chExt cx="1378" cy="753"/>
              </a:xfrm>
            </p:grpSpPr>
            <p:sp>
              <p:nvSpPr>
                <p:cNvPr id="5155" name="Rectangle 96"/>
                <p:cNvSpPr>
                  <a:spLocks noChangeArrowheads="1"/>
                </p:cNvSpPr>
                <p:nvPr/>
              </p:nvSpPr>
              <p:spPr bwMode="auto">
                <a:xfrm>
                  <a:off x="5607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  <p:sp>
              <p:nvSpPr>
                <p:cNvPr id="5156" name="Rectangle 97"/>
                <p:cNvSpPr>
                  <a:spLocks noChangeArrowheads="1"/>
                </p:cNvSpPr>
                <p:nvPr/>
              </p:nvSpPr>
              <p:spPr bwMode="auto">
                <a:xfrm>
                  <a:off x="6296" y="5542"/>
                  <a:ext cx="689" cy="753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5154" name="Rectangle 98"/>
              <p:cNvSpPr>
                <a:spLocks noChangeArrowheads="1"/>
              </p:cNvSpPr>
              <p:nvPr/>
            </p:nvSpPr>
            <p:spPr bwMode="auto">
              <a:xfrm>
                <a:off x="6985" y="1777"/>
                <a:ext cx="689" cy="75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Times New Roman" pitchFamily="18" charset="0"/>
                </a:endParaRPr>
              </a:p>
            </p:txBody>
          </p:sp>
        </p:grpSp>
        <p:grpSp>
          <p:nvGrpSpPr>
            <p:cNvPr id="5145" name="Group 99"/>
            <p:cNvGrpSpPr>
              <a:grpSpLocks/>
            </p:cNvGrpSpPr>
            <p:nvPr/>
          </p:nvGrpSpPr>
          <p:grpSpPr bwMode="auto">
            <a:xfrm>
              <a:off x="6082" y="1669"/>
              <a:ext cx="689" cy="4519"/>
              <a:chOff x="6082" y="1669"/>
              <a:chExt cx="689" cy="4519"/>
            </a:xfrm>
          </p:grpSpPr>
          <p:sp>
            <p:nvSpPr>
              <p:cNvPr id="5220" name="Rectangle 100"/>
              <p:cNvSpPr>
                <a:spLocks noChangeArrowheads="1"/>
              </p:cNvSpPr>
              <p:nvPr/>
            </p:nvSpPr>
            <p:spPr bwMode="auto">
              <a:xfrm>
                <a:off x="6082" y="1669"/>
                <a:ext cx="690" cy="753"/>
              </a:xfrm>
              <a:prstGeom prst="rect">
                <a:avLst/>
              </a:prstGeom>
              <a:solidFill>
                <a:srgbClr val="4F81BD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5221" name="Rectangle 101"/>
              <p:cNvSpPr>
                <a:spLocks noChangeArrowheads="1"/>
              </p:cNvSpPr>
              <p:nvPr/>
            </p:nvSpPr>
            <p:spPr bwMode="auto">
              <a:xfrm>
                <a:off x="6082" y="2422"/>
                <a:ext cx="690" cy="753"/>
              </a:xfrm>
              <a:prstGeom prst="rect">
                <a:avLst/>
              </a:prstGeom>
              <a:solidFill>
                <a:srgbClr val="4F81BD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5222" name="Rectangle 102"/>
              <p:cNvSpPr>
                <a:spLocks noChangeArrowheads="1"/>
              </p:cNvSpPr>
              <p:nvPr/>
            </p:nvSpPr>
            <p:spPr bwMode="auto">
              <a:xfrm>
                <a:off x="6082" y="3174"/>
                <a:ext cx="690" cy="755"/>
              </a:xfrm>
              <a:prstGeom prst="rect">
                <a:avLst/>
              </a:prstGeom>
              <a:solidFill>
                <a:srgbClr val="4F81BD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sp>
            <p:nvSpPr>
              <p:cNvPr id="5223" name="Rectangle 103"/>
              <p:cNvSpPr>
                <a:spLocks noChangeArrowheads="1"/>
              </p:cNvSpPr>
              <p:nvPr/>
            </p:nvSpPr>
            <p:spPr bwMode="auto">
              <a:xfrm>
                <a:off x="6082" y="3930"/>
                <a:ext cx="690" cy="753"/>
              </a:xfrm>
              <a:prstGeom prst="rect">
                <a:avLst/>
              </a:prstGeom>
              <a:solidFill>
                <a:srgbClr val="4F81BD"/>
              </a:solidFill>
              <a:ln w="38100">
                <a:solidFill>
                  <a:srgbClr val="F2F2F2"/>
                </a:solidFill>
                <a:miter lim="800000"/>
                <a:headEnd/>
                <a:tailEnd/>
              </a:ln>
              <a:effectLst>
                <a:outerShdw dist="28398" dir="3806097" algn="ctr" rotWithShape="0">
                  <a:srgbClr val="243F6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>
                  <a:latin typeface="+mn-lt"/>
                </a:endParaRPr>
              </a:p>
            </p:txBody>
          </p:sp>
          <p:grpSp>
            <p:nvGrpSpPr>
              <p:cNvPr id="5150" name="Group 104"/>
              <p:cNvGrpSpPr>
                <a:grpSpLocks/>
              </p:cNvGrpSpPr>
              <p:nvPr/>
            </p:nvGrpSpPr>
            <p:grpSpPr bwMode="auto">
              <a:xfrm>
                <a:off x="6082" y="4682"/>
                <a:ext cx="689" cy="1506"/>
                <a:chOff x="4918" y="4840"/>
                <a:chExt cx="689" cy="1532"/>
              </a:xfrm>
            </p:grpSpPr>
            <p:sp>
              <p:nvSpPr>
                <p:cNvPr id="5225" name="Rectangle 105"/>
                <p:cNvSpPr>
                  <a:spLocks noChangeArrowheads="1"/>
                </p:cNvSpPr>
                <p:nvPr/>
              </p:nvSpPr>
              <p:spPr bwMode="auto">
                <a:xfrm>
                  <a:off x="4918" y="4841"/>
                  <a:ext cx="690" cy="766"/>
                </a:xfrm>
                <a:prstGeom prst="rect">
                  <a:avLst/>
                </a:prstGeom>
                <a:solidFill>
                  <a:srgbClr val="4F81BD"/>
                </a:solidFill>
                <a:ln w="38100">
                  <a:solidFill>
                    <a:srgbClr val="F2F2F2"/>
                  </a:solidFill>
                  <a:miter lim="800000"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</a:endParaRPr>
                </a:p>
              </p:txBody>
            </p:sp>
            <p:sp>
              <p:nvSpPr>
                <p:cNvPr id="5226" name="Rectangle 106"/>
                <p:cNvSpPr>
                  <a:spLocks noChangeArrowheads="1"/>
                </p:cNvSpPr>
                <p:nvPr/>
              </p:nvSpPr>
              <p:spPr bwMode="auto">
                <a:xfrm>
                  <a:off x="4918" y="5606"/>
                  <a:ext cx="690" cy="766"/>
                </a:xfrm>
                <a:prstGeom prst="rect">
                  <a:avLst/>
                </a:prstGeom>
                <a:solidFill>
                  <a:srgbClr val="4F81BD"/>
                </a:solidFill>
                <a:ln w="38100">
                  <a:solidFill>
                    <a:srgbClr val="F2F2F2"/>
                  </a:solidFill>
                  <a:miter lim="800000"/>
                  <a:headEnd/>
                  <a:tailEnd/>
                </a:ln>
                <a:effectLst>
                  <a:outerShdw dist="28398" dir="3806097" algn="ctr" rotWithShape="0">
                    <a:srgbClr val="243F60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>
                    <a:latin typeface="+mn-lt"/>
                  </a:endParaRPr>
                </a:p>
              </p:txBody>
            </p:sp>
          </p:grpSp>
        </p:grpSp>
      </p:grpSp>
      <p:sp>
        <p:nvSpPr>
          <p:cNvPr id="110" name="Прямоугольник 109"/>
          <p:cNvSpPr>
            <a:spLocks noChangeArrowheads="1"/>
          </p:cNvSpPr>
          <p:nvPr/>
        </p:nvSpPr>
        <p:spPr bwMode="auto">
          <a:xfrm>
            <a:off x="4502150" y="2216150"/>
            <a:ext cx="1928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Times New Roman" pitchFamily="18" charset="0"/>
              </a:rPr>
              <a:t>Р</a:t>
            </a:r>
            <a:r>
              <a:rPr lang="ru-RU" sz="3600" dirty="0">
                <a:solidFill>
                  <a:schemeClr val="accent4"/>
                </a:solidFill>
                <a:latin typeface="Times New Roman" pitchFamily="18" charset="0"/>
              </a:rPr>
              <a:t>  е  к  а</a:t>
            </a:r>
          </a:p>
        </p:txBody>
      </p:sp>
      <p:sp>
        <p:nvSpPr>
          <p:cNvPr id="5125" name="Прямоугольник 110"/>
          <p:cNvSpPr>
            <a:spLocks noChangeArrowheads="1"/>
          </p:cNvSpPr>
          <p:nvPr/>
        </p:nvSpPr>
        <p:spPr bwMode="auto">
          <a:xfrm>
            <a:off x="4073525" y="2287588"/>
            <a:ext cx="363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itchFamily="18" charset="0"/>
              </a:rPr>
              <a:t>1</a:t>
            </a:r>
          </a:p>
        </p:txBody>
      </p:sp>
      <p:sp>
        <p:nvSpPr>
          <p:cNvPr id="112" name="Прямоугольник 111"/>
          <p:cNvSpPr>
            <a:spLocks noChangeArrowheads="1"/>
          </p:cNvSpPr>
          <p:nvPr/>
        </p:nvSpPr>
        <p:spPr bwMode="auto">
          <a:xfrm>
            <a:off x="4430713" y="2716213"/>
            <a:ext cx="3143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Times New Roman" pitchFamily="18" charset="0"/>
              </a:rPr>
              <a:t>О  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с  и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</a:rPr>
              <a:t>н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  а</a:t>
            </a:r>
          </a:p>
        </p:txBody>
      </p:sp>
      <p:sp>
        <p:nvSpPr>
          <p:cNvPr id="5127" name="Прямоугольник 112"/>
          <p:cNvSpPr>
            <a:spLocks noChangeArrowheads="1"/>
          </p:cNvSpPr>
          <p:nvPr/>
        </p:nvSpPr>
        <p:spPr bwMode="auto">
          <a:xfrm>
            <a:off x="4073525" y="2787650"/>
            <a:ext cx="428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</a:rPr>
              <a:t>2</a:t>
            </a:r>
          </a:p>
        </p:txBody>
      </p:sp>
      <p:sp>
        <p:nvSpPr>
          <p:cNvPr id="5128" name="Прямоугольник 113"/>
          <p:cNvSpPr>
            <a:spLocks noChangeArrowheads="1"/>
          </p:cNvSpPr>
          <p:nvPr/>
        </p:nvSpPr>
        <p:spPr bwMode="auto">
          <a:xfrm>
            <a:off x="4073525" y="3216275"/>
            <a:ext cx="428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</a:rPr>
              <a:t>3</a:t>
            </a:r>
          </a:p>
        </p:txBody>
      </p:sp>
      <p:sp>
        <p:nvSpPr>
          <p:cNvPr id="115" name="Прямоугольник 114"/>
          <p:cNvSpPr>
            <a:spLocks noChangeArrowheads="1"/>
          </p:cNvSpPr>
          <p:nvPr/>
        </p:nvSpPr>
        <p:spPr bwMode="auto">
          <a:xfrm>
            <a:off x="4430713" y="3144838"/>
            <a:ext cx="3143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Times New Roman" pitchFamily="18" charset="0"/>
              </a:rPr>
              <a:t>Д  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я  т  е  л</a:t>
            </a:r>
          </a:p>
        </p:txBody>
      </p:sp>
      <p:sp>
        <p:nvSpPr>
          <p:cNvPr id="5130" name="Прямоугольник 115"/>
          <p:cNvSpPr>
            <a:spLocks noChangeArrowheads="1"/>
          </p:cNvSpPr>
          <p:nvPr/>
        </p:nvSpPr>
        <p:spPr bwMode="auto">
          <a:xfrm>
            <a:off x="2359025" y="3716338"/>
            <a:ext cx="357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</a:rPr>
              <a:t>4</a:t>
            </a:r>
          </a:p>
        </p:txBody>
      </p:sp>
      <p:sp>
        <p:nvSpPr>
          <p:cNvPr id="117" name="Прямоугольник 116"/>
          <p:cNvSpPr>
            <a:spLocks noChangeArrowheads="1"/>
          </p:cNvSpPr>
          <p:nvPr/>
        </p:nvSpPr>
        <p:spPr bwMode="auto">
          <a:xfrm>
            <a:off x="2716213" y="3644900"/>
            <a:ext cx="33575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с 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</a:rPr>
              <a:t>п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  а  с  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</a:rPr>
              <a:t>И 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б  о</a:t>
            </a:r>
          </a:p>
        </p:txBody>
      </p:sp>
      <p:sp>
        <p:nvSpPr>
          <p:cNvPr id="118" name="Прямоугольник 117"/>
          <p:cNvSpPr>
            <a:spLocks noChangeArrowheads="1"/>
          </p:cNvSpPr>
          <p:nvPr/>
        </p:nvSpPr>
        <p:spPr bwMode="auto">
          <a:xfrm>
            <a:off x="3573463" y="4073525"/>
            <a:ext cx="2857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</a:rPr>
              <a:t>п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  е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</a:rPr>
              <a:t>  Н 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а  л</a:t>
            </a:r>
          </a:p>
        </p:txBody>
      </p:sp>
      <p:sp>
        <p:nvSpPr>
          <p:cNvPr id="5133" name="Прямоугольник 118"/>
          <p:cNvSpPr>
            <a:spLocks noChangeArrowheads="1"/>
          </p:cNvSpPr>
          <p:nvPr/>
        </p:nvSpPr>
        <p:spPr bwMode="auto">
          <a:xfrm>
            <a:off x="3216275" y="4144963"/>
            <a:ext cx="571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</a:rPr>
              <a:t>5</a:t>
            </a:r>
          </a:p>
        </p:txBody>
      </p:sp>
      <p:sp>
        <p:nvSpPr>
          <p:cNvPr id="5134" name="Прямоугольник 119"/>
          <p:cNvSpPr>
            <a:spLocks noChangeArrowheads="1"/>
          </p:cNvSpPr>
          <p:nvPr/>
        </p:nvSpPr>
        <p:spPr bwMode="auto">
          <a:xfrm>
            <a:off x="1930400" y="4645025"/>
            <a:ext cx="357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Times New Roman" pitchFamily="18" charset="0"/>
              </a:rPr>
              <a:t>6</a:t>
            </a:r>
          </a:p>
        </p:txBody>
      </p:sp>
      <p:sp>
        <p:nvSpPr>
          <p:cNvPr id="121" name="Прямоугольник 120"/>
          <p:cNvSpPr>
            <a:spLocks noChangeArrowheads="1"/>
          </p:cNvSpPr>
          <p:nvPr/>
        </p:nvSpPr>
        <p:spPr bwMode="auto">
          <a:xfrm>
            <a:off x="2287588" y="4573588"/>
            <a:ext cx="29289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б  е 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</a:rPr>
              <a:t>р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 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</a:rPr>
              <a:t>ё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  </a:t>
            </a:r>
            <a:r>
              <a:rPr lang="ru-RU" sz="3600" dirty="0" err="1">
                <a:solidFill>
                  <a:schemeClr val="tx2"/>
                </a:solidFill>
                <a:latin typeface="Times New Roman" pitchFamily="18" charset="0"/>
              </a:rPr>
              <a:t>з</a:t>
            </a:r>
            <a:r>
              <a:rPr lang="ru-RU" sz="3600" dirty="0">
                <a:solidFill>
                  <a:schemeClr val="tx2"/>
                </a:solidFill>
                <a:latin typeface="Times New Roman" pitchFamily="18" charset="0"/>
              </a:rPr>
              <a:t>  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</a:rPr>
              <a:t>А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build="p"/>
      <p:bldP spid="112" grpId="0" build="p"/>
      <p:bldP spid="115" grpId="0" build="p"/>
      <p:bldP spid="117" grpId="0" build="p"/>
      <p:bldP spid="118" grpId="0" build="p"/>
      <p:bldP spid="12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229600" cy="4813995"/>
          </a:xfrm>
        </p:spPr>
        <p:txBody>
          <a:bodyPr/>
          <a:lstStyle/>
          <a:p>
            <a:pPr algn="ctr">
              <a:buNone/>
            </a:pPr>
            <a:r>
              <a:rPr lang="ru-RU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НАША РОДИНА                  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Как велика моя земля,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Как широки просторы!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Озера, реки и поля,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Леса, и степь, и горы!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Раскинулась моя страна                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От севера до юга.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Когда в одном краю весна,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В другом – снега и вьюга.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И поезд по стране моей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К границе от границы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Не меньше, чем за десять дней –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И то едва домчится.         </a:t>
            </a:r>
          </a:p>
          <a:p>
            <a:pPr>
              <a:buNone/>
            </a:pPr>
            <a:endParaRPr lang="ru-RU" sz="1600" dirty="0" smtClean="0"/>
          </a:p>
          <a:p>
            <a:pPr algn="r">
              <a:buNone/>
            </a:pPr>
            <a:r>
              <a:rPr lang="ru-RU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(Н.Забила)</a:t>
            </a:r>
          </a:p>
          <a:p>
            <a:pPr marL="0" indent="0" algn="ctr">
              <a:buNone/>
            </a:pPr>
            <a:endParaRPr lang="ru-RU" sz="3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1679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sz="48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Если мы живем в России, как нас всех можно назвать одним словом?</a:t>
            </a:r>
            <a:endParaRPr lang="ru-RU" sz="48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3648" y="4365104"/>
            <a:ext cx="6908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МЫ – РОССИЯНЕ!!!</a:t>
            </a:r>
            <a:endParaRPr lang="ru-RU" sz="5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60648"/>
            <a:ext cx="9144000" cy="4525963"/>
          </a:xfrm>
        </p:spPr>
        <p:txBody>
          <a:bodyPr/>
          <a:lstStyle/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Наша Родина – Россия.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Страна, в которой мы родились, живём.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u-RU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Родина у каждого человека одна!</a:t>
            </a:r>
          </a:p>
          <a:p>
            <a:pPr algn="ctr" eaLnBrk="1" hangingPunct="1">
              <a:buFontTx/>
              <a:buNone/>
            </a:pPr>
            <a:endParaRPr lang="ru-RU" sz="48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ru-RU" sz="4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Как называется столица России?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 descr="Картинка 36 из 21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971600" y="548680"/>
            <a:ext cx="6985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Москва – столица России</a:t>
            </a: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1331640" y="1196752"/>
            <a:ext cx="511333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 – это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Красная площадь</a:t>
            </a:r>
            <a:r>
              <a:rPr lang="ru-RU" sz="24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 – это башни Кремля,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Москва – это сердце России,</a:t>
            </a:r>
          </a:p>
          <a:p>
            <a:pPr algn="ctr"/>
            <a:r>
              <a:rPr lang="ru-RU" sz="2400" b="1" dirty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Которое любит </a:t>
            </a:r>
            <a:r>
              <a:rPr lang="ru-RU" sz="2400" b="1" dirty="0" smtClean="0">
                <a:solidFill>
                  <a:schemeClr val="accent4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тебя.</a:t>
            </a:r>
            <a:endParaRPr lang="ru-RU" sz="2400" b="1" dirty="0">
              <a:solidFill>
                <a:schemeClr val="accent4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829</Words>
  <Application>Microsoft Office PowerPoint</Application>
  <PresentationFormat>Экран (4:3)</PresentationFormat>
  <Paragraphs>150</Paragraphs>
  <Slides>31</Slides>
  <Notes>6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Президент России В.В.Путин</vt:lpstr>
      <vt:lpstr>Символы России</vt:lpstr>
      <vt:lpstr>Презентация PowerPoint</vt:lpstr>
      <vt:lpstr>Презентация PowerPoint</vt:lpstr>
      <vt:lpstr>Презентация PowerPoint</vt:lpstr>
      <vt:lpstr>Гимн России</vt:lpstr>
      <vt:lpstr> Россия – это многонациональная страна!   Какие национальности в ней проживают? (русские, татары, украинцы, чуваши и  др. национальности). </vt:lpstr>
      <vt:lpstr>Презентация PowerPoint</vt:lpstr>
      <vt:lpstr>Презентация PowerPoint</vt:lpstr>
      <vt:lpstr>Какие пословицы о дружбе вы знаете?</vt:lpstr>
      <vt:lpstr>В каких костюмах ходили наши далекие предки россияне?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MoBIL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Andrey</dc:creator>
  <cp:lastModifiedBy>Елена Александровна</cp:lastModifiedBy>
  <cp:revision>41</cp:revision>
  <dcterms:created xsi:type="dcterms:W3CDTF">2013-02-05T20:37:06Z</dcterms:created>
  <dcterms:modified xsi:type="dcterms:W3CDTF">2020-05-11T04:16:00Z</dcterms:modified>
</cp:coreProperties>
</file>