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0" r:id="rId6"/>
    <p:sldId id="261" r:id="rId7"/>
    <p:sldId id="262" r:id="rId8"/>
    <p:sldId id="265"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51364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8423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602D56-42BC-45EF-B9F6-2024A36AE29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543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D439CE-3361-4BF8-A8EB-0EFD2E405D36}"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277811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D439CE-3361-4BF8-A8EB-0EFD2E405D36}"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602D56-42BC-45EF-B9F6-2024A36AE29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019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D439CE-3361-4BF8-A8EB-0EFD2E405D36}"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11624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4124902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29358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74131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D439CE-3361-4BF8-A8EB-0EFD2E405D36}"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240676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D439CE-3361-4BF8-A8EB-0EFD2E405D36}"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265279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D439CE-3361-4BF8-A8EB-0EFD2E405D36}" type="datetimeFigureOut">
              <a:rPr lang="ru-RU" smtClean="0"/>
              <a:t>03.05.2020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108666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D439CE-3361-4BF8-A8EB-0EFD2E405D36}" type="datetimeFigureOut">
              <a:rPr lang="ru-RU" smtClean="0"/>
              <a:t>03.05.2020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413539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439CE-3361-4BF8-A8EB-0EFD2E405D36}" type="datetimeFigureOut">
              <a:rPr lang="ru-RU" smtClean="0"/>
              <a:t>03.05.2020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396756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D439CE-3361-4BF8-A8EB-0EFD2E405D36}"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193701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D439CE-3361-4BF8-A8EB-0EFD2E405D36}"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602D56-42BC-45EF-B9F6-2024A36AE29D}" type="slidenum">
              <a:rPr lang="ru-RU" smtClean="0"/>
              <a:t>‹#›</a:t>
            </a:fld>
            <a:endParaRPr lang="ru-RU"/>
          </a:p>
        </p:txBody>
      </p:sp>
    </p:spTree>
    <p:extLst>
      <p:ext uri="{BB962C8B-B14F-4D97-AF65-F5344CB8AC3E}">
        <p14:creationId xmlns:p14="http://schemas.microsoft.com/office/powerpoint/2010/main" val="65588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D439CE-3361-4BF8-A8EB-0EFD2E405D36}" type="datetimeFigureOut">
              <a:rPr lang="ru-RU" smtClean="0"/>
              <a:t>03.05.2020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0602D56-42BC-45EF-B9F6-2024A36AE29D}" type="slidenum">
              <a:rPr lang="ru-RU" smtClean="0"/>
              <a:t>‹#›</a:t>
            </a:fld>
            <a:endParaRPr lang="ru-RU"/>
          </a:p>
        </p:txBody>
      </p:sp>
    </p:spTree>
    <p:extLst>
      <p:ext uri="{BB962C8B-B14F-4D97-AF65-F5344CB8AC3E}">
        <p14:creationId xmlns:p14="http://schemas.microsoft.com/office/powerpoint/2010/main" val="101804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3958" y="3466533"/>
            <a:ext cx="10085245" cy="3112354"/>
          </a:xfrm>
        </p:spPr>
        <p:txBody>
          <a:bodyPr>
            <a:noAutofit/>
          </a:bodyPr>
          <a:lstStyle/>
          <a:p>
            <a:pPr algn="ctr"/>
            <a:r>
              <a:rPr lang="ru-RU" dirty="0" smtClean="0">
                <a:latin typeface="Times New Roman" panose="02020603050405020304" pitchFamily="18" charset="0"/>
                <a:cs typeface="Times New Roman" panose="02020603050405020304" pitchFamily="18" charset="0"/>
              </a:rPr>
              <a:t>Художественное чтение.</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Тема: Беседа </a:t>
            </a:r>
            <a:r>
              <a:rPr lang="ru-RU" dirty="0">
                <a:latin typeface="Times New Roman" panose="02020603050405020304" pitchFamily="18" charset="0"/>
                <a:cs typeface="Times New Roman" panose="02020603050405020304" pitchFamily="18" charset="0"/>
              </a:rPr>
              <a:t>с детьми </a:t>
            </a:r>
            <a:r>
              <a:rPr lang="ru-RU" dirty="0" smtClean="0">
                <a:latin typeface="Times New Roman" panose="02020603050405020304" pitchFamily="18" charset="0"/>
                <a:cs typeface="Times New Roman" panose="02020603050405020304" pitchFamily="18" charset="0"/>
              </a:rPr>
              <a:t>к </a:t>
            </a:r>
            <a:r>
              <a:rPr lang="ru-RU" dirty="0">
                <a:latin typeface="Times New Roman" panose="02020603050405020304" pitchFamily="18" charset="0"/>
                <a:cs typeface="Times New Roman" panose="02020603050405020304" pitchFamily="18" charset="0"/>
              </a:rPr>
              <a:t>празднику День Победы,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отрывки из стихотворения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Михалков </a:t>
            </a:r>
            <a:r>
              <a:rPr lang="ru-RU" dirty="0">
                <a:latin typeface="Times New Roman" panose="02020603050405020304" pitchFamily="18" charset="0"/>
                <a:cs typeface="Times New Roman" panose="02020603050405020304" pitchFamily="18" charset="0"/>
              </a:rPr>
              <a:t>«Быль для детей</a:t>
            </a:r>
            <a:r>
              <a:rPr lang="ru-RU" dirty="0" smtClean="0">
                <a:latin typeface="Times New Roman" panose="02020603050405020304" pitchFamily="18" charset="0"/>
                <a:cs typeface="Times New Roman" panose="02020603050405020304" pitchFamily="18" charset="0"/>
              </a:rPr>
              <a:t>», «День Победы».</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25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16257" y="605050"/>
            <a:ext cx="8915400" cy="3777622"/>
          </a:xfrm>
        </p:spPr>
        <p:txBody>
          <a:bodyPr>
            <a:normAutofit fontScale="92500" lnSpcReduction="20000"/>
          </a:bodyPr>
          <a:lstStyle/>
          <a:p>
            <a:pPr marL="0" indent="0">
              <a:buNone/>
            </a:pPr>
            <a:r>
              <a:rPr lang="ru-RU" sz="3500" b="1" i="1" dirty="0" smtClean="0">
                <a:latin typeface="Times New Roman" panose="02020603050405020304" pitchFamily="18" charset="0"/>
                <a:cs typeface="Times New Roman" panose="02020603050405020304" pitchFamily="18" charset="0"/>
              </a:rPr>
              <a:t>   Вопросы:</a:t>
            </a:r>
          </a:p>
          <a:p>
            <a:pPr marL="0" indent="0">
              <a:buNone/>
            </a:pPr>
            <a:r>
              <a:rPr lang="ru-RU" dirty="0" smtClean="0"/>
              <a:t>-    </a:t>
            </a:r>
            <a:r>
              <a:rPr lang="ru-RU" sz="2800" b="1" i="1" dirty="0" smtClean="0">
                <a:latin typeface="Times New Roman" panose="02020603050405020304" pitchFamily="18" charset="0"/>
                <a:cs typeface="Times New Roman" panose="02020603050405020304" pitchFamily="18" charset="0"/>
              </a:rPr>
              <a:t>О чем это стихотворение?</a:t>
            </a:r>
          </a:p>
          <a:p>
            <a:pPr>
              <a:buFontTx/>
              <a:buChar char="-"/>
            </a:pPr>
            <a:r>
              <a:rPr lang="ru-RU" sz="2800" b="1" i="1" dirty="0" smtClean="0">
                <a:latin typeface="Times New Roman" panose="02020603050405020304" pitchFamily="18" charset="0"/>
                <a:cs typeface="Times New Roman" panose="02020603050405020304" pitchFamily="18" charset="0"/>
              </a:rPr>
              <a:t>Как люди празднуют Победу?</a:t>
            </a:r>
          </a:p>
          <a:p>
            <a:pPr>
              <a:buFontTx/>
              <a:buChar char="-"/>
            </a:pPr>
            <a:r>
              <a:rPr lang="ru-RU" sz="2800" b="1" i="1" dirty="0" smtClean="0">
                <a:latin typeface="Times New Roman" panose="02020603050405020304" pitchFamily="18" charset="0"/>
                <a:cs typeface="Times New Roman" panose="02020603050405020304" pitchFamily="18" charset="0"/>
              </a:rPr>
              <a:t>Кого встречают на платформах?</a:t>
            </a:r>
          </a:p>
          <a:p>
            <a:pPr>
              <a:buFontTx/>
              <a:buChar char="-"/>
            </a:pPr>
            <a:r>
              <a:rPr lang="ru-RU" sz="2800" b="1" i="1" dirty="0" smtClean="0">
                <a:latin typeface="Times New Roman" panose="02020603050405020304" pitchFamily="18" charset="0"/>
                <a:cs typeface="Times New Roman" panose="02020603050405020304" pitchFamily="18" charset="0"/>
              </a:rPr>
              <a:t>Какие слова говорят при встрече?</a:t>
            </a:r>
          </a:p>
          <a:p>
            <a:pPr>
              <a:buFontTx/>
              <a:buChar char="-"/>
            </a:pPr>
            <a:r>
              <a:rPr lang="ru-RU" sz="2800" b="1" i="1" dirty="0" smtClean="0">
                <a:latin typeface="Times New Roman" panose="02020603050405020304" pitchFamily="18" charset="0"/>
                <a:cs typeface="Times New Roman" panose="02020603050405020304" pitchFamily="18" charset="0"/>
              </a:rPr>
              <a:t>Какие эмоции испытывают люди, по отношению к солдатам?</a:t>
            </a:r>
          </a:p>
          <a:p>
            <a:pPr>
              <a:buFontTx/>
              <a:buChar char="-"/>
            </a:pPr>
            <a:r>
              <a:rPr lang="ru-RU" sz="2800" b="1" i="1" dirty="0" smtClean="0">
                <a:latin typeface="Times New Roman" panose="02020603050405020304" pitchFamily="18" charset="0"/>
                <a:cs typeface="Times New Roman" panose="02020603050405020304" pitchFamily="18" charset="0"/>
              </a:rPr>
              <a:t>Какие у вас эмоции вызвало это стихотворение?</a:t>
            </a:r>
          </a:p>
          <a:p>
            <a:pPr>
              <a:buFontTx/>
              <a:buChar char="-"/>
            </a:pPr>
            <a:endParaRPr lang="ru-RU" dirty="0" smtClean="0"/>
          </a:p>
          <a:p>
            <a:pPr>
              <a:buFontTx/>
              <a:buChar char="-"/>
            </a:pPr>
            <a:endParaRPr lang="ru-RU" dirty="0"/>
          </a:p>
        </p:txBody>
      </p:sp>
    </p:spTree>
    <p:extLst>
      <p:ext uri="{BB962C8B-B14F-4D97-AF65-F5344CB8AC3E}">
        <p14:creationId xmlns:p14="http://schemas.microsoft.com/office/powerpoint/2010/main" val="2986547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4085" y="423081"/>
            <a:ext cx="10276762" cy="5527342"/>
          </a:xfrm>
        </p:spPr>
        <p:txBody>
          <a:bodyPr>
            <a:noAutofit/>
          </a:bodyPr>
          <a:lstStyle/>
          <a:p>
            <a:r>
              <a:rPr lang="ru-RU" sz="3200" dirty="0">
                <a:latin typeface="Times New Roman" panose="02020603050405020304" pitchFamily="18" charset="0"/>
                <a:cs typeface="Times New Roman" panose="02020603050405020304" pitchFamily="18" charset="0"/>
              </a:rPr>
              <a:t>Цель: </a:t>
            </a:r>
            <a:r>
              <a:rPr lang="ru-RU" sz="3200" dirty="0" smtClean="0">
                <a:latin typeface="Times New Roman" panose="02020603050405020304" pitchFamily="18" charset="0"/>
                <a:cs typeface="Times New Roman" panose="02020603050405020304" pitchFamily="18" charset="0"/>
              </a:rPr>
              <a:t>продолжать </a:t>
            </a:r>
            <a:r>
              <a:rPr lang="ru-RU" sz="3200" dirty="0">
                <a:latin typeface="Times New Roman" panose="02020603050405020304" pitchFamily="18" charset="0"/>
                <a:cs typeface="Times New Roman" panose="02020603050405020304" pitchFamily="18" charset="0"/>
              </a:rPr>
              <a:t>работу по воспитанию патриотизма у средних дошкольников. Закрепить знания детей о том, что 9 Мая - День Победы. Воспитывать в детях чувство гордости за свой народ, уважение к ветеранам Великой </a:t>
            </a:r>
            <a:r>
              <a:rPr lang="ru-RU" sz="3200" dirty="0" smtClean="0">
                <a:latin typeface="Times New Roman" panose="02020603050405020304" pitchFamily="18" charset="0"/>
                <a:cs typeface="Times New Roman" panose="02020603050405020304" pitchFamily="18" charset="0"/>
              </a:rPr>
              <a:t>Отечественной Войны.</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Задачи: знакомить </a:t>
            </a:r>
            <a:r>
              <a:rPr lang="ru-RU" sz="3200" dirty="0">
                <a:latin typeface="Times New Roman" panose="02020603050405020304" pitchFamily="18" charset="0"/>
                <a:cs typeface="Times New Roman" panose="02020603050405020304" pitchFamily="18" charset="0"/>
              </a:rPr>
              <a:t>с событиями Великой Отечественной Войны, закреплять знания о том, как люди защищали свою </a:t>
            </a:r>
            <a:r>
              <a:rPr lang="ru-RU" sz="3200" dirty="0" smtClean="0">
                <a:latin typeface="Times New Roman" panose="02020603050405020304" pitchFamily="18" charset="0"/>
                <a:cs typeface="Times New Roman" panose="02020603050405020304" pitchFamily="18" charset="0"/>
              </a:rPr>
              <a:t>страну; воспитывать </a:t>
            </a:r>
            <a:r>
              <a:rPr lang="ru-RU" sz="3200" dirty="0">
                <a:latin typeface="Times New Roman" panose="02020603050405020304" pitchFamily="18" charset="0"/>
                <a:cs typeface="Times New Roman" panose="02020603050405020304" pitchFamily="18" charset="0"/>
              </a:rPr>
              <a:t>патриотические чувства, чувство гордости за свой народ, любовь своей Родине.</a:t>
            </a:r>
          </a:p>
        </p:txBody>
      </p:sp>
    </p:spTree>
    <p:extLst>
      <p:ext uri="{BB962C8B-B14F-4D97-AF65-F5344CB8AC3E}">
        <p14:creationId xmlns:p14="http://schemas.microsoft.com/office/powerpoint/2010/main" val="195730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4901" y="1050877"/>
            <a:ext cx="10126188" cy="4955879"/>
          </a:xfrm>
        </p:spPr>
        <p:txBody>
          <a:bodyPr>
            <a:noAutofit/>
          </a:bodyPr>
          <a:lstStyle/>
          <a:p>
            <a:pPr marL="0" indent="0" algn="just">
              <a:buNone/>
            </a:pPr>
            <a:r>
              <a:rPr lang="ru-RU" sz="2800" b="1" i="1" dirty="0">
                <a:latin typeface="Times New Roman" panose="02020603050405020304" pitchFamily="18" charset="0"/>
                <a:cs typeface="Times New Roman" panose="02020603050405020304" pitchFamily="18" charset="0"/>
              </a:rPr>
              <a:t>Предварительная работа</a:t>
            </a:r>
            <a:r>
              <a:rPr lang="ru-RU" sz="2800" b="1" i="1"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беседа </a:t>
            </a:r>
            <a:r>
              <a:rPr lang="ru-RU" sz="2800" dirty="0">
                <a:latin typeface="Times New Roman" panose="02020603050405020304" pitchFamily="18" charset="0"/>
                <a:cs typeface="Times New Roman" panose="02020603050405020304" pitchFamily="18" charset="0"/>
              </a:rPr>
              <a:t>с родителями, просмотр видеофильмов про войну с детьми, чтение о детях-героях войны, рассматривание стенда, иллюстраций.</a:t>
            </a:r>
          </a:p>
          <a:p>
            <a:pPr marL="0" indent="0" algn="just">
              <a:buNone/>
            </a:pPr>
            <a:r>
              <a:rPr lang="ru-RU" sz="2800" b="1" i="1" dirty="0">
                <a:latin typeface="Times New Roman" panose="02020603050405020304" pitchFamily="18" charset="0"/>
                <a:cs typeface="Times New Roman" panose="02020603050405020304" pitchFamily="18" charset="0"/>
              </a:rPr>
              <a:t>Ход беседы:</a:t>
            </a:r>
          </a:p>
          <a:p>
            <a:pPr marL="0" indent="0" algn="just">
              <a:buNone/>
            </a:pPr>
            <a:r>
              <a:rPr lang="ru-RU" sz="2800" dirty="0" smtClean="0">
                <a:latin typeface="Times New Roman" panose="02020603050405020304" pitchFamily="18" charset="0"/>
                <a:cs typeface="Times New Roman" panose="02020603050405020304" pitchFamily="18" charset="0"/>
              </a:rPr>
              <a:t>Праздник </a:t>
            </a:r>
            <a:r>
              <a:rPr lang="ru-RU" sz="2800" dirty="0">
                <a:latin typeface="Times New Roman" panose="02020603050405020304" pitchFamily="18" charset="0"/>
                <a:cs typeface="Times New Roman" panose="02020603050405020304" pitchFamily="18" charset="0"/>
              </a:rPr>
              <a:t>Победы отмечается ежегодно 9 мая в честь победы России над Германией в Великой Отечественной Войне, которая длилась с 1941 года по 1945 год. В этот день поздравляют ветеранов, которые воевали на фронте и в тылу врага и тех, кто создавал танки и самолеты, снаряды и патроны, приближая День победы. Это праздник со слезами на глазах мы радуемся по победе и печалимся о погибших.</a:t>
            </a:r>
          </a:p>
        </p:txBody>
      </p:sp>
    </p:spTree>
    <p:extLst>
      <p:ext uri="{BB962C8B-B14F-4D97-AF65-F5344CB8AC3E}">
        <p14:creationId xmlns:p14="http://schemas.microsoft.com/office/powerpoint/2010/main" val="2449700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3139" y="436727"/>
            <a:ext cx="10385947" cy="5882185"/>
          </a:xfrm>
        </p:spPr>
        <p:txBody>
          <a:bodyPr>
            <a:noAutofit/>
          </a:bodyPr>
          <a:lstStyle/>
          <a:p>
            <a:pPr marL="0" indent="0" algn="just">
              <a:buNone/>
            </a:pPr>
            <a:r>
              <a:rPr lang="ru-RU" sz="2400" dirty="0" smtClean="0">
                <a:latin typeface="Times New Roman" panose="02020603050405020304" pitchFamily="18" charset="0"/>
                <a:cs typeface="Times New Roman" panose="02020603050405020304" pitchFamily="18" charset="0"/>
              </a:rPr>
              <a:t>Воспитатель: </a:t>
            </a:r>
            <a:r>
              <a:rPr lang="ru-RU" sz="2400" dirty="0">
                <a:latin typeface="Times New Roman" panose="02020603050405020304" pitchFamily="18" charset="0"/>
                <a:cs typeface="Times New Roman" panose="02020603050405020304" pitchFamily="18" charset="0"/>
              </a:rPr>
              <a:t>Ребята, а вы знаете когда началась Великая Отечественная Война?(</a:t>
            </a:r>
            <a:r>
              <a:rPr lang="ru-RU" sz="2400" dirty="0" smtClean="0">
                <a:latin typeface="Times New Roman" panose="02020603050405020304" pitchFamily="18" charset="0"/>
                <a:cs typeface="Times New Roman" panose="02020603050405020304" pitchFamily="18" charset="0"/>
              </a:rPr>
              <a:t>Ответы детей)</a:t>
            </a:r>
          </a:p>
          <a:p>
            <a:pPr marL="0" indent="0" algn="just">
              <a:buNone/>
            </a:pPr>
            <a:r>
              <a:rPr lang="ru-RU" sz="2400" dirty="0" smtClean="0">
                <a:latin typeface="Times New Roman" panose="02020603050405020304" pitchFamily="18" charset="0"/>
                <a:cs typeface="Times New Roman" panose="02020603050405020304" pitchFamily="18" charset="0"/>
              </a:rPr>
              <a:t>Рано утром 22 июня 1941 года, когда все люди еще спали, германские войска напали на нашу страну. Началась Великая Отечественная Война. Война разрушила судьбы миллионов людей. Дыхание войны ощутил каждый человек: протяжный войн сирен, залпы зениток. Самолеты сбрасывали на города бомбы. Артиллерия расстреливала мирных жителей. Вражеские солдаты шли по нашей земле, но люди не испугались, поднялись и пошли навстречу вражеским силам. Жертвуя жизнью, они становились защитниками отечества. Долгие четыре года шла война и все же враг был побежден и мир на земле был восстановлен, но нелегко досталась солдатам эта победа. Много людей было ранено много и погибло, и теперь мы все живем и радуемся, что нет войны и что мы все свободны.</a:t>
            </a:r>
          </a:p>
        </p:txBody>
      </p:sp>
    </p:spTree>
    <p:extLst>
      <p:ext uri="{BB962C8B-B14F-4D97-AF65-F5344CB8AC3E}">
        <p14:creationId xmlns:p14="http://schemas.microsoft.com/office/powerpoint/2010/main" val="214404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3130773" y="109533"/>
            <a:ext cx="5681924" cy="3342308"/>
          </a:xfrm>
          <a:prstGeom prst="rect">
            <a:avLst/>
          </a:prstGeom>
        </p:spPr>
      </p:pic>
      <p:pic>
        <p:nvPicPr>
          <p:cNvPr id="4" name="Рисунок 3"/>
          <p:cNvPicPr>
            <a:picLocks noChangeAspect="1"/>
          </p:cNvPicPr>
          <p:nvPr/>
        </p:nvPicPr>
        <p:blipFill>
          <a:blip r:embed="rId3"/>
          <a:stretch>
            <a:fillRect/>
          </a:stretch>
        </p:blipFill>
        <p:spPr>
          <a:xfrm>
            <a:off x="6905767" y="3527805"/>
            <a:ext cx="4928690" cy="3330195"/>
          </a:xfrm>
          <a:prstGeom prst="rect">
            <a:avLst/>
          </a:prstGeom>
        </p:spPr>
      </p:pic>
      <p:pic>
        <p:nvPicPr>
          <p:cNvPr id="6" name="Рисунок 5"/>
          <p:cNvPicPr>
            <a:picLocks noChangeAspect="1"/>
          </p:cNvPicPr>
          <p:nvPr/>
        </p:nvPicPr>
        <p:blipFill>
          <a:blip r:embed="rId4"/>
          <a:stretch>
            <a:fillRect/>
          </a:stretch>
        </p:blipFill>
        <p:spPr>
          <a:xfrm>
            <a:off x="0" y="3527805"/>
            <a:ext cx="5188153" cy="3347195"/>
          </a:xfrm>
          <a:prstGeom prst="rect">
            <a:avLst/>
          </a:prstGeom>
        </p:spPr>
      </p:pic>
    </p:spTree>
    <p:extLst>
      <p:ext uri="{BB962C8B-B14F-4D97-AF65-F5344CB8AC3E}">
        <p14:creationId xmlns:p14="http://schemas.microsoft.com/office/powerpoint/2010/main" val="1091232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9368" y="232012"/>
            <a:ext cx="6343010" cy="5447198"/>
          </a:xfr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Воспитатель: А </a:t>
            </a:r>
            <a:r>
              <a:rPr lang="ru-RU" sz="2000" dirty="0">
                <a:latin typeface="Times New Roman" panose="02020603050405020304" pitchFamily="18" charset="0"/>
                <a:cs typeface="Times New Roman" panose="02020603050405020304" pitchFamily="18" charset="0"/>
              </a:rPr>
              <a:t>вы знаете про детей </a:t>
            </a:r>
            <a:r>
              <a:rPr lang="ru-RU" sz="2000" dirty="0" smtClean="0">
                <a:latin typeface="Times New Roman" panose="02020603050405020304" pitchFamily="18" charset="0"/>
                <a:cs typeface="Times New Roman" panose="02020603050405020304" pitchFamily="18" charset="0"/>
              </a:rPr>
              <a:t>- героев. (</a:t>
            </a:r>
            <a:r>
              <a:rPr lang="ru-RU" sz="2000" dirty="0">
                <a:latin typeface="Times New Roman" panose="02020603050405020304" pitchFamily="18" charset="0"/>
                <a:cs typeface="Times New Roman" panose="02020603050405020304" pitchFamily="18" charset="0"/>
              </a:rPr>
              <a:t>Опрос детей</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b="1" i="1" dirty="0">
                <a:latin typeface="Times New Roman" panose="02020603050405020304" pitchFamily="18" charset="0"/>
                <a:cs typeface="Times New Roman" panose="02020603050405020304" pitchFamily="18" charset="0"/>
              </a:rPr>
              <a:t>Дети-герои ВОВ.</a:t>
            </a:r>
          </a:p>
          <a:p>
            <a:pPr marL="0" indent="0" algn="just">
              <a:buNone/>
            </a:pPr>
            <a:r>
              <a:rPr lang="ru-RU" sz="2000" dirty="0">
                <a:latin typeface="Times New Roman" panose="02020603050405020304" pitchFamily="18" charset="0"/>
                <a:cs typeface="Times New Roman" panose="02020603050405020304" pitchFamily="18" charset="0"/>
              </a:rPr>
              <a:t>До войны это были самые обыкновенные мальчишки и девчонки. Учились, помогали старшим, играли, разводили голубей, иногда даже участвовали в потасовках. Это были простые дети и подростки, о которых знали только родные, одноклассники и друзья.</a:t>
            </a:r>
          </a:p>
          <a:p>
            <a:pPr marL="0" indent="0" algn="just">
              <a:buNone/>
            </a:pPr>
            <a:r>
              <a:rPr lang="ru-RU" sz="2000" dirty="0">
                <a:latin typeface="Times New Roman" panose="02020603050405020304" pitchFamily="18" charset="0"/>
                <a:cs typeface="Times New Roman" panose="02020603050405020304" pitchFamily="18" charset="0"/>
              </a:rPr>
              <a:t>Но пришел час тяжелых испытаний и они доказали, каким огромным может стать обыкновенное маленькое детское сердце, когда разгорается в нем священная любовь к Родине, боль за судьбу своего народа и ненависть к врагам. Вместе со взрослыми на их хрупкие плечи легла тяжесть невзгод, бедствий, горя военных лет. И не согнулись они под этой тяжестью, стали сильнее духом, мужественнее, выносливее. И никто не ожидал, что именно эти мальчишки и девчонки способны совершить великий подвиг во славу свободы и независимости своей Родины!</a:t>
            </a:r>
          </a:p>
        </p:txBody>
      </p:sp>
      <p:pic>
        <p:nvPicPr>
          <p:cNvPr id="5" name="Рисунок 4"/>
          <p:cNvPicPr>
            <a:picLocks noChangeAspect="1"/>
          </p:cNvPicPr>
          <p:nvPr/>
        </p:nvPicPr>
        <p:blipFill>
          <a:blip r:embed="rId2"/>
          <a:stretch>
            <a:fillRect/>
          </a:stretch>
        </p:blipFill>
        <p:spPr>
          <a:xfrm>
            <a:off x="7762378" y="409432"/>
            <a:ext cx="4429622" cy="3099321"/>
          </a:xfrm>
          <a:prstGeom prst="rect">
            <a:avLst/>
          </a:prstGeom>
        </p:spPr>
      </p:pic>
      <p:pic>
        <p:nvPicPr>
          <p:cNvPr id="6" name="Рисунок 5"/>
          <p:cNvPicPr>
            <a:picLocks noChangeAspect="1"/>
          </p:cNvPicPr>
          <p:nvPr/>
        </p:nvPicPr>
        <p:blipFill>
          <a:blip r:embed="rId3"/>
          <a:stretch>
            <a:fillRect/>
          </a:stretch>
        </p:blipFill>
        <p:spPr>
          <a:xfrm>
            <a:off x="7762379" y="3786695"/>
            <a:ext cx="4429622" cy="2787973"/>
          </a:xfrm>
          <a:prstGeom prst="rect">
            <a:avLst/>
          </a:prstGeom>
        </p:spPr>
      </p:pic>
    </p:spTree>
    <p:extLst>
      <p:ext uri="{BB962C8B-B14F-4D97-AF65-F5344CB8AC3E}">
        <p14:creationId xmlns:p14="http://schemas.microsoft.com/office/powerpoint/2010/main" val="898077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3140" y="382137"/>
            <a:ext cx="9444250" cy="6001745"/>
          </a:xfrm>
        </p:spPr>
        <p:txBody>
          <a:bodyPr>
            <a:noAutofit/>
          </a:bodyPr>
          <a:lstStyle/>
          <a:p>
            <a:pPr marL="0" indent="0">
              <a:buNone/>
            </a:pPr>
            <a:r>
              <a:rPr lang="ru-RU" sz="1400" dirty="0">
                <a:solidFill>
                  <a:srgbClr val="000000"/>
                </a:solidFill>
                <a:latin typeface="Times New Roman" panose="02020603050405020304" pitchFamily="18" charset="0"/>
                <a:cs typeface="Times New Roman" panose="02020603050405020304" pitchFamily="18" charset="0"/>
              </a:rPr>
              <a:t>Нет! — сказали мы фашистам, —</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Не потерпит наш народ,</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Чтобы русский хлеб душистый</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Назывался словом «</a:t>
            </a:r>
            <a:r>
              <a:rPr lang="ru-RU" sz="1400" dirty="0" err="1">
                <a:solidFill>
                  <a:srgbClr val="000000"/>
                </a:solidFill>
                <a:latin typeface="Times New Roman" panose="02020603050405020304" pitchFamily="18" charset="0"/>
                <a:cs typeface="Times New Roman" panose="02020603050405020304" pitchFamily="18" charset="0"/>
              </a:rPr>
              <a:t>брот</a:t>
            </a:r>
            <a:r>
              <a:rPr lang="ru-RU" sz="1400" dirty="0">
                <a:solidFill>
                  <a:srgbClr val="000000"/>
                </a:solidFill>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Где найдется в мире сила,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Чтобы нас она сломила,</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Под ярмом согнула нас</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В тех краях, где в дни победы</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Наши прадеды и деды</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Пировали столько раз?..</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...И от моря и до моря</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Встали русские полки.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Встали, с русскими едины,</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Белорусы, латыши,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Люди вольной Украины,</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И армяне, и грузины,</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Молдаване, чуваши...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...Слава нашим генералам,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Слава нашим адмиралам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И солдатам рядовым…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Пешим, плавающим, конным,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В жарких битвах закаленным!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Слава павшим и живым,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От души спасибо им!</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Не забудем тех героев,</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Что лежат в земле сырой,</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Жизнь отдав на поле боя</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solidFill>
                  <a:srgbClr val="000000"/>
                </a:solidFill>
                <a:latin typeface="Times New Roman" panose="02020603050405020304" pitchFamily="18" charset="0"/>
                <a:cs typeface="Times New Roman" panose="02020603050405020304" pitchFamily="18" charset="0"/>
              </a:rPr>
              <a:t>За народ — за нас с тобой</a:t>
            </a:r>
            <a:r>
              <a:rPr lang="ru-RU" sz="1400" dirty="0" smtClean="0">
                <a:solidFill>
                  <a:srgbClr val="000000"/>
                </a:solidFill>
                <a:latin typeface="Times New Roman" panose="02020603050405020304" pitchFamily="18" charset="0"/>
                <a:cs typeface="Times New Roman" panose="02020603050405020304" pitchFamily="18" charset="0"/>
              </a:rPr>
              <a:t>.</a:t>
            </a:r>
            <a:r>
              <a:rPr lang="ru-RU" sz="1200" b="1" i="1" dirty="0">
                <a:solidFill>
                  <a:srgbClr val="000000"/>
                </a:solidFill>
                <a:latin typeface="Times New Roman" panose="02020603050405020304" pitchFamily="18" charset="0"/>
                <a:cs typeface="Times New Roman" panose="02020603050405020304" pitchFamily="18" charset="0"/>
              </a:rPr>
              <a:t> </a:t>
            </a:r>
            <a:r>
              <a:rPr lang="ru-RU" sz="1200" b="1" i="1" dirty="0" smtClean="0">
                <a:solidFill>
                  <a:srgbClr val="000000"/>
                </a:solidFill>
                <a:latin typeface="Times New Roman" panose="02020603050405020304" pitchFamily="18" charset="0"/>
                <a:cs typeface="Times New Roman" panose="02020603050405020304" pitchFamily="18" charset="0"/>
              </a:rPr>
              <a:t> </a:t>
            </a:r>
            <a:r>
              <a:rPr lang="ru-RU" b="1" i="1" dirty="0" smtClean="0">
                <a:solidFill>
                  <a:srgbClr val="000000"/>
                </a:solidFill>
                <a:latin typeface="Times New Roman" panose="02020603050405020304" pitchFamily="18" charset="0"/>
                <a:cs typeface="Times New Roman" panose="02020603050405020304" pitchFamily="18" charset="0"/>
              </a:rPr>
              <a:t>Отрывки </a:t>
            </a:r>
            <a:r>
              <a:rPr lang="ru-RU" b="1" i="1" dirty="0">
                <a:solidFill>
                  <a:srgbClr val="000000"/>
                </a:solidFill>
                <a:latin typeface="Times New Roman" panose="02020603050405020304" pitchFamily="18" charset="0"/>
                <a:cs typeface="Times New Roman" panose="02020603050405020304" pitchFamily="18" charset="0"/>
              </a:rPr>
              <a:t>из стихотворения С. Михалкова «Быль для детей».</a:t>
            </a:r>
            <a:endParaRPr lang="ru-RU" sz="1050" b="1" i="1" dirty="0">
              <a:latin typeface="Times New Roman" panose="02020603050405020304" pitchFamily="18" charset="0"/>
              <a:cs typeface="Times New Roman" panose="02020603050405020304" pitchFamily="18" charset="0"/>
            </a:endParaRPr>
          </a:p>
          <a:p>
            <a:pPr marL="0" indent="0">
              <a:buNone/>
            </a:pP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endParaRPr lang="ru-RU" sz="1200" b="1"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675691" y="658362"/>
            <a:ext cx="5972175" cy="4476750"/>
          </a:xfrm>
          <a:prstGeom prst="rect">
            <a:avLst/>
          </a:prstGeom>
        </p:spPr>
      </p:pic>
    </p:spTree>
    <p:extLst>
      <p:ext uri="{BB962C8B-B14F-4D97-AF65-F5344CB8AC3E}">
        <p14:creationId xmlns:p14="http://schemas.microsoft.com/office/powerpoint/2010/main" val="2426858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4334" y="791570"/>
            <a:ext cx="9580278" cy="5119652"/>
          </a:xfrm>
        </p:spPr>
        <p:txBody>
          <a:bodyPr/>
          <a:lstStyle/>
          <a:p>
            <a:pPr marL="0" indent="0">
              <a:buNone/>
            </a:pPr>
            <a:r>
              <a:rPr lang="ru-RU" sz="3200" b="1" i="1" dirty="0" smtClean="0">
                <a:latin typeface="Times New Roman" panose="02020603050405020304" pitchFamily="18" charset="0"/>
                <a:cs typeface="Times New Roman" panose="02020603050405020304" pitchFamily="18" charset="0"/>
              </a:rPr>
              <a:t>   Вопросы:</a:t>
            </a:r>
          </a:p>
          <a:p>
            <a:pPr>
              <a:buFontTx/>
              <a:buChar char="-"/>
            </a:pPr>
            <a:r>
              <a:rPr lang="ru-RU" sz="2400" b="1" i="1" dirty="0" smtClean="0">
                <a:latin typeface="Times New Roman" panose="02020603050405020304" pitchFamily="18" charset="0"/>
                <a:cs typeface="Times New Roman" panose="02020603050405020304" pitchFamily="18" charset="0"/>
              </a:rPr>
              <a:t>О чем написано это стихотворение, главная мысль?</a:t>
            </a:r>
          </a:p>
          <a:p>
            <a:pPr>
              <a:buFontTx/>
              <a:buChar char="-"/>
            </a:pPr>
            <a:r>
              <a:rPr lang="ru-RU" sz="2400" b="1" i="1" dirty="0" smtClean="0">
                <a:latin typeface="Times New Roman" panose="02020603050405020304" pitchFamily="18" charset="0"/>
                <a:cs typeface="Times New Roman" panose="02020603050405020304" pitchFamily="18" charset="0"/>
              </a:rPr>
              <a:t>С кем стали едины русские полки?</a:t>
            </a:r>
          </a:p>
          <a:p>
            <a:pPr>
              <a:buFontTx/>
              <a:buChar char="-"/>
            </a:pPr>
            <a:r>
              <a:rPr lang="ru-RU" sz="2400" b="1" i="1" dirty="0" smtClean="0">
                <a:latin typeface="Times New Roman" panose="02020603050405020304" pitchFamily="18" charset="0"/>
                <a:cs typeface="Times New Roman" panose="02020603050405020304" pitchFamily="18" charset="0"/>
              </a:rPr>
              <a:t>Что послужило объединению этих людей?</a:t>
            </a:r>
          </a:p>
          <a:p>
            <a:pPr>
              <a:buFontTx/>
              <a:buChar char="-"/>
            </a:pPr>
            <a:r>
              <a:rPr lang="ru-RU" sz="2400" b="1" i="1" dirty="0" smtClean="0">
                <a:latin typeface="Times New Roman" panose="02020603050405020304" pitchFamily="18" charset="0"/>
                <a:cs typeface="Times New Roman" panose="02020603050405020304" pitchFamily="18" charset="0"/>
              </a:rPr>
              <a:t>Кого прославляет автор?</a:t>
            </a:r>
          </a:p>
          <a:p>
            <a:pPr>
              <a:buFontTx/>
              <a:buChar char="-"/>
            </a:pPr>
            <a:r>
              <a:rPr lang="ru-RU" sz="2400" b="1" i="1" dirty="0" smtClean="0">
                <a:latin typeface="Times New Roman" panose="02020603050405020304" pitchFamily="18" charset="0"/>
                <a:cs typeface="Times New Roman" panose="02020603050405020304" pitchFamily="18" charset="0"/>
              </a:rPr>
              <a:t>Благодаря нашим отважным и мужественным дедам, прадедам у нас с вами мирное небо над головой, то есть нет войны! </a:t>
            </a:r>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smtClean="0"/>
          </a:p>
          <a:p>
            <a:pPr>
              <a:buFontTx/>
              <a:buChar char="-"/>
            </a:pPr>
            <a:endParaRPr lang="ru-RU" dirty="0"/>
          </a:p>
        </p:txBody>
      </p:sp>
    </p:spTree>
    <p:extLst>
      <p:ext uri="{BB962C8B-B14F-4D97-AF65-F5344CB8AC3E}">
        <p14:creationId xmlns:p14="http://schemas.microsoft.com/office/powerpoint/2010/main" val="35347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3206" y="136478"/>
            <a:ext cx="10985996" cy="6564573"/>
          </a:xfrm>
        </p:spPr>
        <p:txBody>
          <a:bodyPr>
            <a:normAutofit fontScale="55000" lnSpcReduction="20000"/>
          </a:bodyPr>
          <a:lstStyle/>
          <a:p>
            <a:pPr marL="0" indent="0" algn="ctr">
              <a:buNone/>
            </a:pPr>
            <a:endParaRPr lang="ru-RU" sz="2900" b="1" dirty="0" smtClean="0">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4500" b="1" dirty="0">
                <a:solidFill>
                  <a:srgbClr val="601802"/>
                </a:solidFill>
                <a:latin typeface="Times New Roman" panose="02020603050405020304" pitchFamily="18" charset="0"/>
                <a:cs typeface="Times New Roman" panose="02020603050405020304" pitchFamily="18" charset="0"/>
              </a:rPr>
              <a:t>Сергей Михалков «День Победы»</a:t>
            </a: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Спать легли однажды дети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Окна все затемнены,</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А проснулись на рассвете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В окнах свет, и нет войны!</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Можно больше не прощаться,</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И на фронт не провожать,</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И налетов не бояться,</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И ночных тревог не ждать.</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Люди празднуют Победу!</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Весть летит во все концы:</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С фронта едут, едут, едут</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Наши братья и отцы!</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И смешались на платформах</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С шумной радостной толпой</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Сыновья в военных формах,</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И мужья в военных формах,</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И отцы в военных формах,</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Что с войны пришли домой.</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Здравствуй, воин-победитель,</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Мой товарищ, друг и брат,</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Мой защитник, мой спаситель —</a:t>
            </a:r>
            <a:endParaRPr lang="ru-RU" altLang="ru-RU" sz="3300" dirty="0">
              <a:solidFill>
                <a:schemeClr val="tx1"/>
              </a:solidFill>
              <a:latin typeface="Times New Roman" panose="02020603050405020304" pitchFamily="18" charset="0"/>
              <a:cs typeface="Times New Roman" panose="02020603050405020304" pitchFamily="18" charset="0"/>
            </a:endParaRPr>
          </a:p>
          <a:p>
            <a:pPr marL="0" lvl="0" indent="177800" algn="ctr" defTabSz="914400" eaLnBrk="0" fontAlgn="base" hangingPunct="0">
              <a:spcBef>
                <a:spcPct val="0"/>
              </a:spcBef>
              <a:spcAft>
                <a:spcPct val="0"/>
              </a:spcAft>
              <a:buClrTx/>
              <a:buNone/>
            </a:pPr>
            <a:r>
              <a:rPr lang="ru-RU" altLang="ru-RU" sz="3300" dirty="0">
                <a:solidFill>
                  <a:srgbClr val="000000"/>
                </a:solidFill>
                <a:latin typeface="Times New Roman" panose="02020603050405020304" pitchFamily="18" charset="0"/>
                <a:cs typeface="Times New Roman" panose="02020603050405020304" pitchFamily="18" charset="0"/>
              </a:rPr>
              <a:t>Красной Армии солдат!</a:t>
            </a:r>
            <a:endParaRPr lang="ru-RU" altLang="ru-RU" sz="58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89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72</TotalTime>
  <Words>573</Words>
  <Application>Microsoft Office PowerPoint</Application>
  <PresentationFormat>Широкоэкранный</PresentationFormat>
  <Paragraphs>61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Century Gothic</vt:lpstr>
      <vt:lpstr>Times New Roman</vt:lpstr>
      <vt:lpstr>Wingdings 3</vt:lpstr>
      <vt:lpstr>Легкий дым</vt:lpstr>
      <vt:lpstr>Художественное чтение. Тема: Беседа с детьми к празднику День Победы,  отрывки из стихотворения  С. Михалков «Быль для детей», «День Победы». </vt:lpstr>
      <vt:lpstr>Цель: продолжать работу по воспитанию патриотизма у средних дошкольников. Закрепить знания детей о том, что 9 Мая - День Победы. Воспитывать в детях чувство гордости за свой народ, уважение к ветеранам Великой Отечественной Войны.  Задачи: знакомить с событиями Великой Отечественной Войны, закреплять знания о том, как люди защищали свою страну; воспитывать патриотические чувства, чувство гордости за свой народ, любовь своей Родине.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Художественное чтение. Тема: Беседа с детьми к празднику День Победы,  отрывки из стихотворения  С. Михалков «Быль для детей»</dc:title>
  <dc:creator>admin</dc:creator>
  <cp:lastModifiedBy>admin</cp:lastModifiedBy>
  <cp:revision>9</cp:revision>
  <dcterms:created xsi:type="dcterms:W3CDTF">2020-05-03T06:41:00Z</dcterms:created>
  <dcterms:modified xsi:type="dcterms:W3CDTF">2020-05-03T07:53:12Z</dcterms:modified>
</cp:coreProperties>
</file>