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9311413-A6EC-4F57-B177-35E80554D7A8}" type="datetimeFigureOut">
              <a:rPr lang="ru-RU" smtClean="0"/>
              <a:t>12.05.2020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C95B38-65F0-4FF7-AEF2-E654CD5EECBD}" type="slidenum">
              <a:rPr lang="ru-RU" smtClean="0"/>
              <a:t>‹#›</a:t>
            </a:fld>
            <a:endParaRPr lang="ru-RU"/>
          </a:p>
        </p:txBody>
      </p:sp>
    </p:spTree>
    <p:extLst>
      <p:ext uri="{BB962C8B-B14F-4D97-AF65-F5344CB8AC3E}">
        <p14:creationId xmlns:p14="http://schemas.microsoft.com/office/powerpoint/2010/main" val="107723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311413-A6EC-4F57-B177-35E80554D7A8}" type="datetimeFigureOut">
              <a:rPr lang="ru-RU" smtClean="0"/>
              <a:t>12.05.2020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C95B38-65F0-4FF7-AEF2-E654CD5EECBD}" type="slidenum">
              <a:rPr lang="ru-RU" smtClean="0"/>
              <a:t>‹#›</a:t>
            </a:fld>
            <a:endParaRPr lang="ru-RU"/>
          </a:p>
        </p:txBody>
      </p:sp>
    </p:spTree>
    <p:extLst>
      <p:ext uri="{BB962C8B-B14F-4D97-AF65-F5344CB8AC3E}">
        <p14:creationId xmlns:p14="http://schemas.microsoft.com/office/powerpoint/2010/main" val="1772045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311413-A6EC-4F57-B177-35E80554D7A8}" type="datetimeFigureOut">
              <a:rPr lang="ru-RU" smtClean="0"/>
              <a:t>12.05.2020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C95B38-65F0-4FF7-AEF2-E654CD5EECBD}"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65599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311413-A6EC-4F57-B177-35E80554D7A8}" type="datetimeFigureOut">
              <a:rPr lang="ru-RU" smtClean="0"/>
              <a:t>12.05.2020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C95B38-65F0-4FF7-AEF2-E654CD5EECBD}" type="slidenum">
              <a:rPr lang="ru-RU" smtClean="0"/>
              <a:t>‹#›</a:t>
            </a:fld>
            <a:endParaRPr lang="ru-RU"/>
          </a:p>
        </p:txBody>
      </p:sp>
    </p:spTree>
    <p:extLst>
      <p:ext uri="{BB962C8B-B14F-4D97-AF65-F5344CB8AC3E}">
        <p14:creationId xmlns:p14="http://schemas.microsoft.com/office/powerpoint/2010/main" val="260512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311413-A6EC-4F57-B177-35E80554D7A8}" type="datetimeFigureOut">
              <a:rPr lang="ru-RU" smtClean="0"/>
              <a:t>12.05.2020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C95B38-65F0-4FF7-AEF2-E654CD5EECBD}"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33790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311413-A6EC-4F57-B177-35E80554D7A8}" type="datetimeFigureOut">
              <a:rPr lang="ru-RU" smtClean="0"/>
              <a:t>12.05.2020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C95B38-65F0-4FF7-AEF2-E654CD5EECBD}" type="slidenum">
              <a:rPr lang="ru-RU" smtClean="0"/>
              <a:t>‹#›</a:t>
            </a:fld>
            <a:endParaRPr lang="ru-RU"/>
          </a:p>
        </p:txBody>
      </p:sp>
    </p:spTree>
    <p:extLst>
      <p:ext uri="{BB962C8B-B14F-4D97-AF65-F5344CB8AC3E}">
        <p14:creationId xmlns:p14="http://schemas.microsoft.com/office/powerpoint/2010/main" val="3945082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9311413-A6EC-4F57-B177-35E80554D7A8}" type="datetimeFigureOut">
              <a:rPr lang="ru-RU" smtClean="0"/>
              <a:t>12.05.2020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C95B38-65F0-4FF7-AEF2-E654CD5EECBD}" type="slidenum">
              <a:rPr lang="ru-RU" smtClean="0"/>
              <a:t>‹#›</a:t>
            </a:fld>
            <a:endParaRPr lang="ru-RU"/>
          </a:p>
        </p:txBody>
      </p:sp>
    </p:spTree>
    <p:extLst>
      <p:ext uri="{BB962C8B-B14F-4D97-AF65-F5344CB8AC3E}">
        <p14:creationId xmlns:p14="http://schemas.microsoft.com/office/powerpoint/2010/main" val="3043626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9311413-A6EC-4F57-B177-35E80554D7A8}" type="datetimeFigureOut">
              <a:rPr lang="ru-RU" smtClean="0"/>
              <a:t>12.05.2020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C95B38-65F0-4FF7-AEF2-E654CD5EECBD}" type="slidenum">
              <a:rPr lang="ru-RU" smtClean="0"/>
              <a:t>‹#›</a:t>
            </a:fld>
            <a:endParaRPr lang="ru-RU"/>
          </a:p>
        </p:txBody>
      </p:sp>
    </p:spTree>
    <p:extLst>
      <p:ext uri="{BB962C8B-B14F-4D97-AF65-F5344CB8AC3E}">
        <p14:creationId xmlns:p14="http://schemas.microsoft.com/office/powerpoint/2010/main" val="594943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9311413-A6EC-4F57-B177-35E80554D7A8}" type="datetimeFigureOut">
              <a:rPr lang="ru-RU" smtClean="0"/>
              <a:t>12.05.2020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C95B38-65F0-4FF7-AEF2-E654CD5EECBD}" type="slidenum">
              <a:rPr lang="ru-RU" smtClean="0"/>
              <a:t>‹#›</a:t>
            </a:fld>
            <a:endParaRPr lang="ru-RU"/>
          </a:p>
        </p:txBody>
      </p:sp>
    </p:spTree>
    <p:extLst>
      <p:ext uri="{BB962C8B-B14F-4D97-AF65-F5344CB8AC3E}">
        <p14:creationId xmlns:p14="http://schemas.microsoft.com/office/powerpoint/2010/main" val="3484077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311413-A6EC-4F57-B177-35E80554D7A8}" type="datetimeFigureOut">
              <a:rPr lang="ru-RU" smtClean="0"/>
              <a:t>12.05.2020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C95B38-65F0-4FF7-AEF2-E654CD5EECBD}" type="slidenum">
              <a:rPr lang="ru-RU" smtClean="0"/>
              <a:t>‹#›</a:t>
            </a:fld>
            <a:endParaRPr lang="ru-RU"/>
          </a:p>
        </p:txBody>
      </p:sp>
    </p:spTree>
    <p:extLst>
      <p:ext uri="{BB962C8B-B14F-4D97-AF65-F5344CB8AC3E}">
        <p14:creationId xmlns:p14="http://schemas.microsoft.com/office/powerpoint/2010/main" val="220097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9311413-A6EC-4F57-B177-35E80554D7A8}" type="datetimeFigureOut">
              <a:rPr lang="ru-RU" smtClean="0"/>
              <a:t>12.05.2020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EC95B38-65F0-4FF7-AEF2-E654CD5EECBD}" type="slidenum">
              <a:rPr lang="ru-RU" smtClean="0"/>
              <a:t>‹#›</a:t>
            </a:fld>
            <a:endParaRPr lang="ru-RU"/>
          </a:p>
        </p:txBody>
      </p:sp>
    </p:spTree>
    <p:extLst>
      <p:ext uri="{BB962C8B-B14F-4D97-AF65-F5344CB8AC3E}">
        <p14:creationId xmlns:p14="http://schemas.microsoft.com/office/powerpoint/2010/main" val="211039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9311413-A6EC-4F57-B177-35E80554D7A8}" type="datetimeFigureOut">
              <a:rPr lang="ru-RU" smtClean="0"/>
              <a:t>12.05.2020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EC95B38-65F0-4FF7-AEF2-E654CD5EECBD}" type="slidenum">
              <a:rPr lang="ru-RU" smtClean="0"/>
              <a:t>‹#›</a:t>
            </a:fld>
            <a:endParaRPr lang="ru-RU"/>
          </a:p>
        </p:txBody>
      </p:sp>
    </p:spTree>
    <p:extLst>
      <p:ext uri="{BB962C8B-B14F-4D97-AF65-F5344CB8AC3E}">
        <p14:creationId xmlns:p14="http://schemas.microsoft.com/office/powerpoint/2010/main" val="42754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9311413-A6EC-4F57-B177-35E80554D7A8}" type="datetimeFigureOut">
              <a:rPr lang="ru-RU" smtClean="0"/>
              <a:t>12.05.2020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EC95B38-65F0-4FF7-AEF2-E654CD5EECBD}" type="slidenum">
              <a:rPr lang="ru-RU" smtClean="0"/>
              <a:t>‹#›</a:t>
            </a:fld>
            <a:endParaRPr lang="ru-RU"/>
          </a:p>
        </p:txBody>
      </p:sp>
    </p:spTree>
    <p:extLst>
      <p:ext uri="{BB962C8B-B14F-4D97-AF65-F5344CB8AC3E}">
        <p14:creationId xmlns:p14="http://schemas.microsoft.com/office/powerpoint/2010/main" val="1522471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11413-A6EC-4F57-B177-35E80554D7A8}" type="datetimeFigureOut">
              <a:rPr lang="ru-RU" smtClean="0"/>
              <a:t>12.05.2020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EC95B38-65F0-4FF7-AEF2-E654CD5EECBD}" type="slidenum">
              <a:rPr lang="ru-RU" smtClean="0"/>
              <a:t>‹#›</a:t>
            </a:fld>
            <a:endParaRPr lang="ru-RU"/>
          </a:p>
        </p:txBody>
      </p:sp>
    </p:spTree>
    <p:extLst>
      <p:ext uri="{BB962C8B-B14F-4D97-AF65-F5344CB8AC3E}">
        <p14:creationId xmlns:p14="http://schemas.microsoft.com/office/powerpoint/2010/main" val="1008510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9311413-A6EC-4F57-B177-35E80554D7A8}" type="datetimeFigureOut">
              <a:rPr lang="ru-RU" smtClean="0"/>
              <a:t>12.05.2020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EC95B38-65F0-4FF7-AEF2-E654CD5EECBD}" type="slidenum">
              <a:rPr lang="ru-RU" smtClean="0"/>
              <a:t>‹#›</a:t>
            </a:fld>
            <a:endParaRPr lang="ru-RU"/>
          </a:p>
        </p:txBody>
      </p:sp>
    </p:spTree>
    <p:extLst>
      <p:ext uri="{BB962C8B-B14F-4D97-AF65-F5344CB8AC3E}">
        <p14:creationId xmlns:p14="http://schemas.microsoft.com/office/powerpoint/2010/main" val="302444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9311413-A6EC-4F57-B177-35E80554D7A8}" type="datetimeFigureOut">
              <a:rPr lang="ru-RU" smtClean="0"/>
              <a:t>12.05.2020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EC95B38-65F0-4FF7-AEF2-E654CD5EECBD}" type="slidenum">
              <a:rPr lang="ru-RU" smtClean="0"/>
              <a:t>‹#›</a:t>
            </a:fld>
            <a:endParaRPr lang="ru-RU"/>
          </a:p>
        </p:txBody>
      </p:sp>
    </p:spTree>
    <p:extLst>
      <p:ext uri="{BB962C8B-B14F-4D97-AF65-F5344CB8AC3E}">
        <p14:creationId xmlns:p14="http://schemas.microsoft.com/office/powerpoint/2010/main" val="3378056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311413-A6EC-4F57-B177-35E80554D7A8}" type="datetimeFigureOut">
              <a:rPr lang="ru-RU" smtClean="0"/>
              <a:t>12.05.2020</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EC95B38-65F0-4FF7-AEF2-E654CD5EECBD}" type="slidenum">
              <a:rPr lang="ru-RU" smtClean="0"/>
              <a:t>‹#›</a:t>
            </a:fld>
            <a:endParaRPr lang="ru-RU"/>
          </a:p>
        </p:txBody>
      </p:sp>
    </p:spTree>
    <p:extLst>
      <p:ext uri="{BB962C8B-B14F-4D97-AF65-F5344CB8AC3E}">
        <p14:creationId xmlns:p14="http://schemas.microsoft.com/office/powerpoint/2010/main" val="3304918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68490" y="0"/>
            <a:ext cx="11232107" cy="993737"/>
          </a:xfrm>
        </p:spPr>
        <p:txBody>
          <a:bodyPr/>
          <a:lstStyle/>
          <a:p>
            <a:pPr algn="ctr"/>
            <a:r>
              <a:rPr lang="ru-RU" sz="4000" b="1" dirty="0" smtClean="0">
                <a:solidFill>
                  <a:schemeClr val="tx1"/>
                </a:solidFill>
                <a:latin typeface="Times New Roman" panose="02020603050405020304" pitchFamily="18" charset="0"/>
                <a:cs typeface="Times New Roman" panose="02020603050405020304" pitchFamily="18" charset="0"/>
              </a:rPr>
              <a:t>Худ. Труд Тема: Аппликация «Божья коровка»</a:t>
            </a:r>
            <a:endParaRPr lang="ru-RU" sz="4000" b="1" dirty="0">
              <a:solidFill>
                <a:schemeClr val="tx1"/>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545910" y="1157510"/>
            <a:ext cx="9962865" cy="5488950"/>
          </a:xfrm>
        </p:spPr>
        <p:txBody>
          <a:bodyPr>
            <a:normAutofit/>
          </a:bodyPr>
          <a:lstStyle/>
          <a:p>
            <a:pPr algn="l"/>
            <a:r>
              <a:rPr lang="ru-RU" sz="2300" b="1" dirty="0">
                <a:solidFill>
                  <a:srgbClr val="111111"/>
                </a:solidFill>
                <a:latin typeface="Times New Roman" panose="02020603050405020304" pitchFamily="18" charset="0"/>
                <a:cs typeface="Times New Roman" panose="02020603050405020304" pitchFamily="18" charset="0"/>
              </a:rPr>
              <a:t>Цель:</a:t>
            </a:r>
            <a:r>
              <a:rPr lang="ru-RU" sz="2300" dirty="0">
                <a:solidFill>
                  <a:srgbClr val="111111"/>
                </a:solidFill>
                <a:latin typeface="Times New Roman" panose="02020603050405020304" pitchFamily="18" charset="0"/>
                <a:cs typeface="Times New Roman" panose="02020603050405020304" pitchFamily="18" charset="0"/>
              </a:rPr>
              <a:t> </a:t>
            </a:r>
            <a:r>
              <a:rPr lang="ru-RU" sz="2300" dirty="0" smtClean="0">
                <a:solidFill>
                  <a:srgbClr val="111111"/>
                </a:solidFill>
                <a:latin typeface="Times New Roman" panose="02020603050405020304" pitchFamily="18" charset="0"/>
                <a:cs typeface="Times New Roman" panose="02020603050405020304" pitchFamily="18" charset="0"/>
              </a:rPr>
              <a:t>расширять </a:t>
            </a:r>
            <a:r>
              <a:rPr lang="ru-RU" sz="2300" dirty="0">
                <a:solidFill>
                  <a:srgbClr val="111111"/>
                </a:solidFill>
                <a:latin typeface="Times New Roman" panose="02020603050405020304" pitchFamily="18" charset="0"/>
                <a:cs typeface="Times New Roman" panose="02020603050405020304" pitchFamily="18" charset="0"/>
              </a:rPr>
              <a:t>представления детей о насекомых</a:t>
            </a:r>
            <a:r>
              <a:rPr lang="ru-RU" sz="2300" dirty="0" smtClean="0">
                <a:solidFill>
                  <a:srgbClr val="111111"/>
                </a:solidFill>
                <a:latin typeface="Times New Roman" panose="02020603050405020304" pitchFamily="18" charset="0"/>
                <a:cs typeface="Times New Roman" panose="02020603050405020304" pitchFamily="18" charset="0"/>
              </a:rPr>
              <a:t>.</a:t>
            </a:r>
          </a:p>
          <a:p>
            <a:pPr algn="l"/>
            <a:r>
              <a:rPr lang="ru-RU" sz="2300" b="1" dirty="0">
                <a:solidFill>
                  <a:srgbClr val="111111"/>
                </a:solidFill>
                <a:latin typeface="Times New Roman" panose="02020603050405020304" pitchFamily="18" charset="0"/>
                <a:cs typeface="Times New Roman" panose="02020603050405020304" pitchFamily="18" charset="0"/>
              </a:rPr>
              <a:t>Задачи:</a:t>
            </a:r>
            <a:endParaRPr lang="ru-RU" sz="2300" dirty="0">
              <a:solidFill>
                <a:srgbClr val="111111"/>
              </a:solidFill>
              <a:latin typeface="Times New Roman" panose="02020603050405020304" pitchFamily="18" charset="0"/>
              <a:cs typeface="Times New Roman" panose="02020603050405020304" pitchFamily="18" charset="0"/>
            </a:endParaRPr>
          </a:p>
          <a:p>
            <a:pPr algn="l"/>
            <a:r>
              <a:rPr lang="ru-RU" sz="2300" dirty="0">
                <a:solidFill>
                  <a:srgbClr val="111111"/>
                </a:solidFill>
                <a:latin typeface="Times New Roman" panose="02020603050405020304" pitchFamily="18" charset="0"/>
                <a:cs typeface="Times New Roman" panose="02020603050405020304" pitchFamily="18" charset="0"/>
              </a:rPr>
              <a:t>- закреплять знания частей насекомых: голова, усики, крылья, туловище, ножки;</a:t>
            </a:r>
          </a:p>
          <a:p>
            <a:pPr algn="l"/>
            <a:r>
              <a:rPr lang="ru-RU" sz="2300" dirty="0">
                <a:solidFill>
                  <a:srgbClr val="111111"/>
                </a:solidFill>
                <a:latin typeface="Times New Roman" panose="02020603050405020304" pitchFamily="18" charset="0"/>
                <a:cs typeface="Times New Roman" panose="02020603050405020304" pitchFamily="18" charset="0"/>
              </a:rPr>
              <a:t>- познакомить с правилами поведения по отношению к насекомым;</a:t>
            </a:r>
          </a:p>
          <a:p>
            <a:pPr algn="l"/>
            <a:r>
              <a:rPr lang="ru-RU" sz="2300" dirty="0">
                <a:solidFill>
                  <a:srgbClr val="111111"/>
                </a:solidFill>
                <a:latin typeface="Times New Roman" panose="02020603050405020304" pitchFamily="18" charset="0"/>
                <a:cs typeface="Times New Roman" panose="02020603050405020304" pitchFamily="18" charset="0"/>
              </a:rPr>
              <a:t>- развивать эстетический вкус, используя объемную аппликацию;</a:t>
            </a:r>
          </a:p>
          <a:p>
            <a:pPr algn="l"/>
            <a:r>
              <a:rPr lang="ru-RU" sz="2300" dirty="0">
                <a:solidFill>
                  <a:srgbClr val="111111"/>
                </a:solidFill>
                <a:latin typeface="Times New Roman" panose="02020603050405020304" pitchFamily="18" charset="0"/>
                <a:cs typeface="Times New Roman" panose="02020603050405020304" pitchFamily="18" charset="0"/>
              </a:rPr>
              <a:t>- усовершенствовать технику работы клеем, умения работать аккуратно;</a:t>
            </a:r>
          </a:p>
          <a:p>
            <a:pPr algn="l"/>
            <a:r>
              <a:rPr lang="ru-RU" sz="2300" dirty="0" smtClean="0">
                <a:solidFill>
                  <a:srgbClr val="111111"/>
                </a:solidFill>
                <a:latin typeface="Times New Roman" panose="02020603050405020304" pitchFamily="18" charset="0"/>
                <a:cs typeface="Times New Roman" panose="02020603050405020304" pitchFamily="18" charset="0"/>
              </a:rPr>
              <a:t>- </a:t>
            </a:r>
            <a:r>
              <a:rPr lang="ru-RU" sz="2300" dirty="0">
                <a:solidFill>
                  <a:srgbClr val="111111"/>
                </a:solidFill>
                <a:latin typeface="Times New Roman" panose="02020603050405020304" pitchFamily="18" charset="0"/>
                <a:cs typeface="Times New Roman" panose="02020603050405020304" pitchFamily="18" charset="0"/>
              </a:rPr>
              <a:t>развивать зрительное внимание, речь, память, мышление;</a:t>
            </a:r>
          </a:p>
          <a:p>
            <a:pPr algn="l"/>
            <a:r>
              <a:rPr lang="ru-RU" sz="2300" dirty="0">
                <a:solidFill>
                  <a:srgbClr val="111111"/>
                </a:solidFill>
                <a:latin typeface="Times New Roman" panose="02020603050405020304" pitchFamily="18" charset="0"/>
                <a:cs typeface="Times New Roman" panose="02020603050405020304" pitchFamily="18" charset="0"/>
              </a:rPr>
              <a:t>- развивать общую моторику рук;</a:t>
            </a:r>
          </a:p>
          <a:p>
            <a:pPr algn="l"/>
            <a:r>
              <a:rPr lang="ru-RU" sz="2300" dirty="0">
                <a:solidFill>
                  <a:srgbClr val="111111"/>
                </a:solidFill>
                <a:latin typeface="Times New Roman" panose="02020603050405020304" pitchFamily="18" charset="0"/>
                <a:cs typeface="Times New Roman" panose="02020603050405020304" pitchFamily="18" charset="0"/>
              </a:rPr>
              <a:t>- воспитывать бережное отношение к насекомым;</a:t>
            </a:r>
          </a:p>
          <a:p>
            <a:pPr algn="l"/>
            <a:r>
              <a:rPr lang="ru-RU" sz="2300" dirty="0">
                <a:solidFill>
                  <a:srgbClr val="111111"/>
                </a:solidFill>
                <a:latin typeface="Times New Roman" panose="02020603050405020304" pitchFamily="18" charset="0"/>
                <a:cs typeface="Times New Roman" panose="02020603050405020304" pitchFamily="18" charset="0"/>
              </a:rPr>
              <a:t>- воспитывать умение видеть красоту природы, понимать ее хрупкость, вызвать желание оберегать все живое.</a:t>
            </a:r>
          </a:p>
          <a:p>
            <a:endParaRPr lang="ru-RU" dirty="0"/>
          </a:p>
        </p:txBody>
      </p:sp>
    </p:spTree>
    <p:extLst>
      <p:ext uri="{BB962C8B-B14F-4D97-AF65-F5344CB8AC3E}">
        <p14:creationId xmlns:p14="http://schemas.microsoft.com/office/powerpoint/2010/main" val="1959078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277" y="159223"/>
            <a:ext cx="9967920" cy="2406555"/>
          </a:xfrm>
        </p:spPr>
        <p:txBody>
          <a:bodyPr>
            <a:noAutofit/>
          </a:bodyPr>
          <a:lstStyle/>
          <a:p>
            <a:r>
              <a:rPr lang="ru-RU" sz="2400" b="1" dirty="0">
                <a:solidFill>
                  <a:srgbClr val="111111"/>
                </a:solidFill>
                <a:latin typeface="Times New Roman" panose="02020603050405020304" pitchFamily="18" charset="0"/>
                <a:cs typeface="Times New Roman" panose="02020603050405020304" pitchFamily="18" charset="0"/>
              </a:rPr>
              <a:t>Материал и оборудование:</a:t>
            </a:r>
            <a:r>
              <a:rPr lang="ru-RU" sz="2400" dirty="0">
                <a:solidFill>
                  <a:srgbClr val="111111"/>
                </a:solidFill>
                <a:latin typeface="Times New Roman" panose="02020603050405020304" pitchFamily="18" charset="0"/>
                <a:cs typeface="Times New Roman" panose="02020603050405020304" pitchFamily="18" charset="0"/>
              </a:rPr>
              <a:t> иллюстрации с изображением насекомых; зеленый лист из картона зеленого цвета, туловище жука из черного картона, два красных кружочка, маленькие черные кружочки для пятнышек, два маленьких кружочка белого цвета для глаз, клеенка, салфетка, клей, кисточка для </a:t>
            </a:r>
            <a:r>
              <a:rPr lang="ru-RU" sz="2400" dirty="0" smtClean="0">
                <a:solidFill>
                  <a:srgbClr val="111111"/>
                </a:solidFill>
                <a:latin typeface="Times New Roman" panose="02020603050405020304" pitchFamily="18" charset="0"/>
                <a:cs typeface="Times New Roman" panose="02020603050405020304" pitchFamily="18" charset="0"/>
              </a:rPr>
              <a:t>клея</a:t>
            </a:r>
            <a:r>
              <a:rPr lang="ru-RU" sz="2400" dirty="0">
                <a:solidFill>
                  <a:srgbClr val="111111"/>
                </a:solidFill>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a:stretch>
            <a:fillRect/>
          </a:stretch>
        </p:blipFill>
        <p:spPr>
          <a:xfrm>
            <a:off x="2373467" y="2307167"/>
            <a:ext cx="5801541" cy="4349007"/>
          </a:xfrm>
          <a:prstGeom prst="rect">
            <a:avLst/>
          </a:prstGeom>
        </p:spPr>
      </p:pic>
    </p:spTree>
    <p:extLst>
      <p:ext uri="{BB962C8B-B14F-4D97-AF65-F5344CB8AC3E}">
        <p14:creationId xmlns:p14="http://schemas.microsoft.com/office/powerpoint/2010/main" val="4293996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8027" y="282054"/>
            <a:ext cx="8596668" cy="1320800"/>
          </a:xfrm>
        </p:spPr>
        <p:txBody>
          <a:bodyPr>
            <a:noAutofit/>
          </a:bodyPr>
          <a:lstStyle/>
          <a:p>
            <a:r>
              <a:rPr lang="ru-RU" sz="2400" dirty="0">
                <a:solidFill>
                  <a:srgbClr val="111111"/>
                </a:solidFill>
                <a:latin typeface="Times New Roman" panose="02020603050405020304" pitchFamily="18" charset="0"/>
                <a:cs typeface="Times New Roman" panose="02020603050405020304" pitchFamily="18" charset="0"/>
              </a:rPr>
              <a:t>- Ребята, мы сегодня с вами на сказочной лужайке и сделаем «божьих коровок» из цветной бумаги. Перед вами зеленый листик, черный кружок – туловище жучка, два красных кружка и маленькие черные кружочки для пятнышек, белые кружочки для глаз</a:t>
            </a:r>
            <a:r>
              <a:rPr lang="ru-RU" sz="2400" dirty="0" smtClean="0">
                <a:solidFill>
                  <a:srgbClr val="111111"/>
                </a:solidFill>
                <a:latin typeface="Times New Roman" panose="02020603050405020304" pitchFamily="18" charset="0"/>
                <a:cs typeface="Times New Roman" panose="02020603050405020304" pitchFamily="18" charset="0"/>
              </a:rPr>
              <a:t>.</a:t>
            </a:r>
            <a:br>
              <a:rPr lang="ru-RU" sz="2400" dirty="0" smtClean="0">
                <a:solidFill>
                  <a:srgbClr val="111111"/>
                </a:solidFill>
                <a:latin typeface="Times New Roman" panose="02020603050405020304" pitchFamily="18" charset="0"/>
                <a:cs typeface="Times New Roman" panose="02020603050405020304" pitchFamily="18" charset="0"/>
              </a:rPr>
            </a:br>
            <a:r>
              <a:rPr lang="ru-RU" sz="2400" dirty="0" smtClean="0">
                <a:solidFill>
                  <a:srgbClr val="111111"/>
                </a:solidFill>
                <a:latin typeface="Times New Roman" panose="02020603050405020304" pitchFamily="18" charset="0"/>
                <a:cs typeface="Times New Roman" panose="02020603050405020304" pitchFamily="18" charset="0"/>
              </a:rPr>
              <a:t>- Приклеиваем </a:t>
            </a:r>
            <a:r>
              <a:rPr lang="ru-RU" sz="2400" dirty="0" smtClean="0">
                <a:solidFill>
                  <a:srgbClr val="111111"/>
                </a:solidFill>
                <a:latin typeface="Times New Roman" panose="02020603050405020304" pitchFamily="18" charset="0"/>
                <a:cs typeface="Times New Roman" panose="02020603050405020304" pitchFamily="18" charset="0"/>
              </a:rPr>
              <a:t>зеленый листик.</a:t>
            </a:r>
            <a:endParaRPr lang="ru-RU" sz="24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2755604" y="2597316"/>
            <a:ext cx="5465247" cy="4096911"/>
          </a:xfrm>
          <a:prstGeom prst="rect">
            <a:avLst/>
          </a:prstGeom>
        </p:spPr>
      </p:pic>
    </p:spTree>
    <p:extLst>
      <p:ext uri="{BB962C8B-B14F-4D97-AF65-F5344CB8AC3E}">
        <p14:creationId xmlns:p14="http://schemas.microsoft.com/office/powerpoint/2010/main" val="209524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chemeClr val="tx1"/>
                </a:solidFill>
                <a:latin typeface="Times New Roman" panose="02020603050405020304" pitchFamily="18" charset="0"/>
                <a:cs typeface="Times New Roman" panose="02020603050405020304" pitchFamily="18" charset="0"/>
              </a:rPr>
              <a:t>- Затем </a:t>
            </a:r>
            <a:r>
              <a:rPr lang="ru-RU" sz="2800" dirty="0" smtClean="0">
                <a:solidFill>
                  <a:schemeClr val="tx1"/>
                </a:solidFill>
                <a:latin typeface="Times New Roman" panose="02020603050405020304" pitchFamily="18" charset="0"/>
                <a:cs typeface="Times New Roman" panose="02020603050405020304" pitchFamily="18" charset="0"/>
              </a:rPr>
              <a:t>туловище божьей </a:t>
            </a:r>
            <a:r>
              <a:rPr lang="ru-RU" sz="2800" dirty="0" smtClean="0">
                <a:solidFill>
                  <a:schemeClr val="tx1"/>
                </a:solidFill>
                <a:latin typeface="Times New Roman" panose="02020603050405020304" pitchFamily="18" charset="0"/>
                <a:cs typeface="Times New Roman" panose="02020603050405020304" pitchFamily="18" charset="0"/>
              </a:rPr>
              <a:t>коровки.</a:t>
            </a: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1837755" y="1460311"/>
            <a:ext cx="6275826" cy="4704545"/>
          </a:xfrm>
          <a:prstGeom prst="rect">
            <a:avLst/>
          </a:prstGeom>
        </p:spPr>
      </p:pic>
    </p:spTree>
    <p:extLst>
      <p:ext uri="{BB962C8B-B14F-4D97-AF65-F5344CB8AC3E}">
        <p14:creationId xmlns:p14="http://schemas.microsoft.com/office/powerpoint/2010/main" val="676108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7835" y="363940"/>
            <a:ext cx="8596668" cy="1320800"/>
          </a:xfrm>
        </p:spPr>
        <p:txBody>
          <a:bodyPr>
            <a:normAutofit/>
          </a:bodyPr>
          <a:lstStyle/>
          <a:p>
            <a:r>
              <a:rPr lang="ru-RU" sz="2800" dirty="0" smtClean="0">
                <a:solidFill>
                  <a:schemeClr val="tx1"/>
                </a:solidFill>
                <a:latin typeface="Times New Roman" panose="02020603050405020304" pitchFamily="18" charset="0"/>
                <a:cs typeface="Times New Roman" panose="02020603050405020304" pitchFamily="18" charset="0"/>
              </a:rPr>
              <a:t>- Складываем </a:t>
            </a:r>
            <a:r>
              <a:rPr lang="ru-RU" sz="2800" dirty="0" smtClean="0">
                <a:solidFill>
                  <a:schemeClr val="tx1"/>
                </a:solidFill>
                <a:latin typeface="Times New Roman" panose="02020603050405020304" pitchFamily="18" charset="0"/>
                <a:cs typeface="Times New Roman" panose="02020603050405020304" pitchFamily="18" charset="0"/>
              </a:rPr>
              <a:t>красные кружочки пополам и приклеиваем к туловищу, получились крылышки.</a:t>
            </a: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2183641" y="1558126"/>
            <a:ext cx="6582283" cy="4934275"/>
          </a:xfrm>
          <a:prstGeom prst="rect">
            <a:avLst/>
          </a:prstGeom>
        </p:spPr>
      </p:pic>
    </p:spTree>
    <p:extLst>
      <p:ext uri="{BB962C8B-B14F-4D97-AF65-F5344CB8AC3E}">
        <p14:creationId xmlns:p14="http://schemas.microsoft.com/office/powerpoint/2010/main" val="3145188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chemeClr val="tx1"/>
                </a:solidFill>
                <a:latin typeface="Times New Roman" panose="02020603050405020304" pitchFamily="18" charset="0"/>
                <a:cs typeface="Times New Roman" panose="02020603050405020304" pitchFamily="18" charset="0"/>
              </a:rPr>
              <a:t>- Добавляем </a:t>
            </a:r>
            <a:r>
              <a:rPr lang="ru-RU" sz="3200" dirty="0" smtClean="0">
                <a:solidFill>
                  <a:schemeClr val="tx1"/>
                </a:solidFill>
                <a:latin typeface="Times New Roman" panose="02020603050405020304" pitchFamily="18" charset="0"/>
                <a:cs typeface="Times New Roman" panose="02020603050405020304" pitchFamily="18" charset="0"/>
              </a:rPr>
              <a:t>к крылышкам черные пятна.</a:t>
            </a:r>
            <a:endParaRPr lang="ru-RU" sz="32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1692321" y="1496362"/>
            <a:ext cx="6915681" cy="5184200"/>
          </a:xfrm>
          <a:prstGeom prst="rect">
            <a:avLst/>
          </a:prstGeom>
        </p:spPr>
      </p:pic>
    </p:spTree>
    <p:extLst>
      <p:ext uri="{BB962C8B-B14F-4D97-AF65-F5344CB8AC3E}">
        <p14:creationId xmlns:p14="http://schemas.microsoft.com/office/powerpoint/2010/main" val="1367691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chemeClr val="tx1"/>
                </a:solidFill>
                <a:latin typeface="Times New Roman" panose="02020603050405020304" pitchFamily="18" charset="0"/>
                <a:cs typeface="Times New Roman" panose="02020603050405020304" pitchFamily="18" charset="0"/>
              </a:rPr>
              <a:t>- Приклеим </a:t>
            </a:r>
            <a:r>
              <a:rPr lang="ru-RU" sz="3200" dirty="0" smtClean="0">
                <a:solidFill>
                  <a:schemeClr val="tx1"/>
                </a:solidFill>
                <a:latin typeface="Times New Roman" panose="02020603050405020304" pitchFamily="18" charset="0"/>
                <a:cs typeface="Times New Roman" panose="02020603050405020304" pitchFamily="18" charset="0"/>
              </a:rPr>
              <a:t>глазки божьей коровке, используя белые кружочки.</a:t>
            </a:r>
            <a:endParaRPr lang="ru-RU" sz="32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1770513" y="1733265"/>
            <a:ext cx="6708809" cy="5029122"/>
          </a:xfrm>
          <a:prstGeom prst="rect">
            <a:avLst/>
          </a:prstGeom>
        </p:spPr>
      </p:pic>
    </p:spTree>
    <p:extLst>
      <p:ext uri="{BB962C8B-B14F-4D97-AF65-F5344CB8AC3E}">
        <p14:creationId xmlns:p14="http://schemas.microsoft.com/office/powerpoint/2010/main" val="1212343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chemeClr val="tx1"/>
                </a:solidFill>
                <a:latin typeface="Times New Roman" panose="02020603050405020304" pitchFamily="18" charset="0"/>
                <a:cs typeface="Times New Roman" panose="02020603050405020304" pitchFamily="18" charset="0"/>
              </a:rPr>
              <a:t>- </a:t>
            </a:r>
            <a:r>
              <a:rPr lang="ru-RU" sz="3200" dirty="0" smtClean="0">
                <a:solidFill>
                  <a:schemeClr val="tx1"/>
                </a:solidFill>
                <a:latin typeface="Times New Roman" panose="02020603050405020304" pitchFamily="18" charset="0"/>
                <a:cs typeface="Times New Roman" panose="02020603050405020304" pitchFamily="18" charset="0"/>
              </a:rPr>
              <a:t>Глаза</a:t>
            </a:r>
            <a:r>
              <a:rPr lang="ru-RU" sz="3200" dirty="0">
                <a:solidFill>
                  <a:schemeClr val="tx1"/>
                </a:solidFill>
                <a:latin typeface="Times New Roman" panose="02020603050405020304" pitchFamily="18" charset="0"/>
                <a:cs typeface="Times New Roman" panose="02020603050405020304" pitchFamily="18" charset="0"/>
              </a:rPr>
              <a:t>, усики и ножки </a:t>
            </a:r>
            <a:r>
              <a:rPr lang="ru-RU" sz="3200" dirty="0" smtClean="0">
                <a:solidFill>
                  <a:schemeClr val="tx1"/>
                </a:solidFill>
                <a:latin typeface="Times New Roman" panose="02020603050405020304" pitchFamily="18" charset="0"/>
                <a:cs typeface="Times New Roman" panose="02020603050405020304" pitchFamily="18" charset="0"/>
              </a:rPr>
              <a:t>дорисуем фломастером</a:t>
            </a:r>
            <a:r>
              <a:rPr lang="ru-RU" sz="3200" dirty="0" smtClean="0">
                <a:solidFill>
                  <a:schemeClr val="tx1"/>
                </a:solidFill>
                <a:latin typeface="Times New Roman" panose="02020603050405020304" pitchFamily="18" charset="0"/>
                <a:cs typeface="Times New Roman" panose="02020603050405020304" pitchFamily="18" charset="0"/>
              </a:rPr>
              <a:t>. </a:t>
            </a:r>
            <a:endParaRPr lang="ru-RU" sz="32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1236892" y="1270000"/>
            <a:ext cx="6887588" cy="5163140"/>
          </a:xfrm>
          <a:prstGeom prst="rect">
            <a:avLst/>
          </a:prstGeom>
        </p:spPr>
      </p:pic>
    </p:spTree>
    <p:extLst>
      <p:ext uri="{BB962C8B-B14F-4D97-AF65-F5344CB8AC3E}">
        <p14:creationId xmlns:p14="http://schemas.microsoft.com/office/powerpoint/2010/main" val="1105512459"/>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TotalTime>
  <Words>107</Words>
  <Application>Microsoft Office PowerPoint</Application>
  <PresentationFormat>Широкоэкранный</PresentationFormat>
  <Paragraphs>18</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Times New Roman</vt:lpstr>
      <vt:lpstr>Trebuchet MS</vt:lpstr>
      <vt:lpstr>Wingdings 3</vt:lpstr>
      <vt:lpstr>Грань</vt:lpstr>
      <vt:lpstr>Худ. Труд Тема: Аппликация «Божья коровка»</vt:lpstr>
      <vt:lpstr>Материал и оборудование: иллюстрации с изображением насекомых; зеленый лист из картона зеленого цвета, туловище жука из черного картона, два красных кружочка, маленькие черные кружочки для пятнышек, два маленьких кружочка белого цвета для глаз, клеенка, салфетка, клей, кисточка для клея.</vt:lpstr>
      <vt:lpstr>- Ребята, мы сегодня с вами на сказочной лужайке и сделаем «божьих коровок» из цветной бумаги. Перед вами зеленый листик, черный кружок – туловище жучка, два красных кружка и маленькие черные кружочки для пятнышек, белые кружочки для глаз. - Приклеиваем зеленый листик.</vt:lpstr>
      <vt:lpstr>- Затем туловище божьей коровки.</vt:lpstr>
      <vt:lpstr>- Складываем красные кружочки пополам и приклеиваем к туловищу, получились крылышки.</vt:lpstr>
      <vt:lpstr>- Добавляем к крылышкам черные пятна.</vt:lpstr>
      <vt:lpstr>- Приклеим глазки божьей коровке, используя белые кружочки.</vt:lpstr>
      <vt:lpstr>- Глаза, усики и ножки дорисуем фломастером.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Худ. Труд Тема: Аппликация «Божья коровка»</dc:title>
  <dc:creator>admin</dc:creator>
  <cp:lastModifiedBy>admin</cp:lastModifiedBy>
  <cp:revision>4</cp:revision>
  <dcterms:created xsi:type="dcterms:W3CDTF">2020-05-12T06:23:36Z</dcterms:created>
  <dcterms:modified xsi:type="dcterms:W3CDTF">2020-05-12T07:23:55Z</dcterms:modified>
</cp:coreProperties>
</file>