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7" r:id="rId4"/>
    <p:sldId id="263" r:id="rId5"/>
    <p:sldId id="264" r:id="rId6"/>
    <p:sldId id="265" r:id="rId7"/>
    <p:sldId id="266" r:id="rId8"/>
    <p:sldId id="268" r:id="rId9"/>
    <p:sldId id="267" r:id="rId10"/>
    <p:sldId id="270" r:id="rId11"/>
    <p:sldId id="271" r:id="rId12"/>
    <p:sldId id="274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EFB8A-1D9F-4CCF-9E67-3D23E6AC489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28973-EB9A-42B7-B502-87ED6A4843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259FD-72DD-4FD7-AACC-D38CEF50C1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4476C-39DB-4935-BBB8-3BC69A4E1F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5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D12640-F221-401E-B9E0-9523608960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5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1E614-D212-4D4E-8A32-A938F926DD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3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5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CFAC-7B31-4866-83C6-B3AD8A09B0B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 loop="1"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3.jpeg"/><Relationship Id="rId7" Type="http://schemas.openxmlformats.org/officeDocument/2006/relationships/image" Target="../media/image39.jpeg"/><Relationship Id="rId12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4.jpeg"/><Relationship Id="rId5" Type="http://schemas.openxmlformats.org/officeDocument/2006/relationships/image" Target="../media/image15.jpeg"/><Relationship Id="rId10" Type="http://schemas.openxmlformats.org/officeDocument/2006/relationships/image" Target="../media/image42.png"/><Relationship Id="rId4" Type="http://schemas.openxmlformats.org/officeDocument/2006/relationships/image" Target="../media/image12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51.png"/><Relationship Id="rId3" Type="http://schemas.openxmlformats.org/officeDocument/2006/relationships/audio" Target="file:///C:\Users\Pavel%20Vizgalin\Desktop\&#1047;&#1074;&#1091;&#1082;&#1080;%20&#1085;&#1072;&#1089;&#1077;&#1082;&#1086;&#1084;&#1099;&#1093;%20-%20&#1050;&#1091;&#1079;&#1085;&#1077;&#1095;&#1080;&#1082;.mp3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50.png"/><Relationship Id="rId2" Type="http://schemas.openxmlformats.org/officeDocument/2006/relationships/audio" Target="file:///C:\Users\Pavel%20Vizgalin\Desktop\&#1047;&#1074;&#1091;&#1082;&#1080;%20&#1085;&#1072;&#1089;&#1077;&#1082;&#1086;&#1084;&#1099;&#1093;%20-%20&#1055;&#1095;&#1077;&#1083;&#1099;.mp3" TargetMode="External"/><Relationship Id="rId1" Type="http://schemas.openxmlformats.org/officeDocument/2006/relationships/audio" Target="file:///C:\Users\Pavel%20Vizgalin\Desktop\&#1047;&#1074;&#1091;&#1082;&#1080;%20&#1085;&#1072;&#1089;&#1077;&#1082;&#1086;&#1084;&#1099;&#1093;%20-%20&#1050;&#1086;&#1084;&#1072;&#1088;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4" Type="http://schemas.openxmlformats.org/officeDocument/2006/relationships/audio" Target="file:///C:\Users\Pavel%20Vizgalin\Desktop\&#1047;&#1074;&#1091;&#1082;&#1080;%20&#1085;&#1072;&#1089;&#1077;&#1082;&#1086;&#1084;&#1099;&#1093;%20-%20&#1052;&#1091;&#1093;&#1072;.mp3" TargetMode="External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2.jpeg"/><Relationship Id="rId7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7.jpeg"/><Relationship Id="rId4" Type="http://schemas.openxmlformats.org/officeDocument/2006/relationships/image" Target="../media/image33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avel%20Vizgalin\Desktop\&#1047;&#1074;&#1091;&#1082;&#1080;%20&#1087;&#1088;&#1080;&#1088;&#1086;&#1076;&#1099;%20-%20&#1047;&#1074;&#1091;&#1082;&#1080;%20&#1074;&#1077;&#1095;&#1077;&#1088;&#1085;&#1077;&#1075;&#1086;%20&#1083;&#1077;&#1089;&#107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gif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Pavel Vizgalin\Desktop\поделка\Letot-nasekomyie-shablon-prevyu-2-600x4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3448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1282116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Худ. Чтение по теме: «Насекомые»</a:t>
            </a:r>
          </a:p>
          <a:p>
            <a:r>
              <a:rPr lang="ru-RU" sz="2000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словаря по теме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познавательных способностей детей;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представлений о нравственно- этических нормах поведения;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экологической культуры.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51-084-Podelki-svoimi-rukam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tretch>
            <a:fillRect/>
          </a:stretch>
        </p:blipFill>
        <p:spPr>
          <a:xfrm rot="20318363">
            <a:off x="-84077" y="19326"/>
            <a:ext cx="3250557" cy="2112862"/>
          </a:xfrm>
          <a:prstGeom prst="rect">
            <a:avLst/>
          </a:prstGeom>
        </p:spPr>
      </p:pic>
      <p:pic>
        <p:nvPicPr>
          <p:cNvPr id="6" name="Рисунок 5" descr="koma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786058"/>
            <a:ext cx="3636843" cy="1785950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67272">
            <a:off x="1930401" y="3747684"/>
            <a:ext cx="2870646" cy="2169674"/>
          </a:xfrm>
          <a:prstGeom prst="rect">
            <a:avLst/>
          </a:prstGeom>
        </p:spPr>
      </p:pic>
      <p:pic>
        <p:nvPicPr>
          <p:cNvPr id="8" name="Рисунок 7" descr="скачанные файлы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30563">
            <a:off x="4080814" y="83835"/>
            <a:ext cx="2714613" cy="1946326"/>
          </a:xfrm>
          <a:prstGeom prst="rect">
            <a:avLst/>
          </a:prstGeom>
        </p:spPr>
      </p:pic>
      <p:pic>
        <p:nvPicPr>
          <p:cNvPr id="10" name="Рисунок 9" descr="62624_html_m52ab831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79266">
            <a:off x="171445" y="4546195"/>
            <a:ext cx="2271455" cy="2235627"/>
          </a:xfrm>
          <a:prstGeom prst="rect">
            <a:avLst/>
          </a:prstGeom>
        </p:spPr>
      </p:pic>
      <p:pic>
        <p:nvPicPr>
          <p:cNvPr id="11" name="Рисунок 10" descr="Skolko_nog_u_pauka-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8859393">
            <a:off x="-461992" y="1977335"/>
            <a:ext cx="3541708" cy="2396968"/>
          </a:xfrm>
          <a:prstGeom prst="rect">
            <a:avLst/>
          </a:prstGeom>
        </p:spPr>
      </p:pic>
      <p:pic>
        <p:nvPicPr>
          <p:cNvPr id="12" name="Рисунок 11" descr="Audienz-Efficiency-Ant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0"/>
            <a:ext cx="2928926" cy="1847373"/>
          </a:xfrm>
          <a:prstGeom prst="rect">
            <a:avLst/>
          </a:prstGeom>
        </p:spPr>
      </p:pic>
      <p:pic>
        <p:nvPicPr>
          <p:cNvPr id="14" name="Рисунок 13" descr="img2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5E3EE"/>
              </a:clrFrom>
              <a:clrTo>
                <a:srgbClr val="E5E3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1214422"/>
            <a:ext cx="2571767" cy="1931508"/>
          </a:xfrm>
          <a:prstGeom prst="rect">
            <a:avLst/>
          </a:prstGeom>
        </p:spPr>
      </p:pic>
      <p:pic>
        <p:nvPicPr>
          <p:cNvPr id="15" name="Рисунок 14" descr="1117003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6639" y="4643446"/>
            <a:ext cx="2837361" cy="2032260"/>
          </a:xfrm>
          <a:prstGeom prst="rect">
            <a:avLst/>
          </a:prstGeom>
        </p:spPr>
      </p:pic>
      <p:pic>
        <p:nvPicPr>
          <p:cNvPr id="16" name="Рисунок 15" descr="скачанные файлы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889" y="1928802"/>
            <a:ext cx="2944111" cy="2286016"/>
          </a:xfrm>
          <a:prstGeom prst="rect">
            <a:avLst/>
          </a:prstGeom>
        </p:spPr>
      </p:pic>
      <p:pic>
        <p:nvPicPr>
          <p:cNvPr id="17" name="Рисунок 16" descr="817894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71670" y="4929198"/>
            <a:ext cx="4086448" cy="192880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71670" y="2285992"/>
            <a:ext cx="5429288" cy="10715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Кто лишний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1500174"/>
            <a:ext cx="4067605" cy="3158377"/>
          </a:xfrm>
          <a:prstGeom prst="rect">
            <a:avLst/>
          </a:prstGeom>
        </p:spPr>
      </p:pic>
      <p:pic>
        <p:nvPicPr>
          <p:cNvPr id="10" name="Рисунок 9" descr="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49315">
            <a:off x="-38256" y="421514"/>
            <a:ext cx="3476631" cy="2338824"/>
          </a:xfrm>
          <a:prstGeom prst="rect">
            <a:avLst/>
          </a:prstGeom>
        </p:spPr>
      </p:pic>
      <p:pic>
        <p:nvPicPr>
          <p:cNvPr id="11" name="Рисунок 10" descr="164_big_13321791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28656">
            <a:off x="5086733" y="3991367"/>
            <a:ext cx="3881438" cy="2755821"/>
          </a:xfrm>
          <a:prstGeom prst="rect">
            <a:avLst/>
          </a:prstGeom>
        </p:spPr>
      </p:pic>
      <p:pic>
        <p:nvPicPr>
          <p:cNvPr id="12" name="Рисунок 11" descr="8300262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8237">
            <a:off x="-218983" y="3856142"/>
            <a:ext cx="3871910" cy="2733882"/>
          </a:xfrm>
          <a:prstGeom prst="rect">
            <a:avLst/>
          </a:prstGeom>
        </p:spPr>
      </p:pic>
      <p:pic>
        <p:nvPicPr>
          <p:cNvPr id="13" name="Рисунок 12" descr="89454205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031428">
            <a:off x="5501285" y="439529"/>
            <a:ext cx="3366386" cy="23943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1928802"/>
            <a:ext cx="6000792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Что изменилось 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allAtOnce" animBg="1"/>
      <p:bldP spid="7" grpId="2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789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857232"/>
            <a:ext cx="5005094" cy="2362403"/>
          </a:xfrm>
          <a:prstGeom prst="rect">
            <a:avLst/>
          </a:prstGeom>
        </p:spPr>
      </p:pic>
      <p:pic>
        <p:nvPicPr>
          <p:cNvPr id="3" name="Рисунок 2" descr="koma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68063">
            <a:off x="-28268" y="226705"/>
            <a:ext cx="5816710" cy="2856420"/>
          </a:xfrm>
          <a:prstGeom prst="rect">
            <a:avLst/>
          </a:prstGeom>
        </p:spPr>
      </p:pic>
      <p:pic>
        <p:nvPicPr>
          <p:cNvPr id="4" name="Рисунок 3" descr="скачанные файлы (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05108">
            <a:off x="4734497" y="3570991"/>
            <a:ext cx="4018683" cy="2881320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12598">
            <a:off x="465786" y="3419284"/>
            <a:ext cx="3286148" cy="3495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2143116"/>
            <a:ext cx="5857916" cy="1571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Чей это звук?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" name="Звуки насекомых - Ком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11" name="Звуки насекомых - Пчел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2" name="Звуки насекомых - Кузнечи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  <p:pic>
        <p:nvPicPr>
          <p:cNvPr id="13" name="Звуки насекомых - Мух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142844" y="6357958"/>
            <a:ext cx="304800" cy="2857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9)">
                                      <p:cBhvr>
                                        <p:cTn id="16" dur="5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9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9)">
                                      <p:cBhvr>
                                        <p:cTn id="32" dur="1514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9)">
                                      <p:cBhvr>
                                        <p:cTn id="4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1-084-Podelki-svoimi-rukam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tretch>
            <a:fillRect/>
          </a:stretch>
        </p:blipFill>
        <p:spPr>
          <a:xfrm rot="21256041">
            <a:off x="-374964" y="3941588"/>
            <a:ext cx="4176338" cy="2714620"/>
          </a:xfrm>
          <a:prstGeom prst="rect">
            <a:avLst/>
          </a:prstGeom>
        </p:spPr>
      </p:pic>
      <p:pic>
        <p:nvPicPr>
          <p:cNvPr id="3" name="Рисунок 2" descr="Audienz-Efficiency-Ant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1643050"/>
            <a:ext cx="4756992" cy="3000396"/>
          </a:xfrm>
          <a:prstGeom prst="rect">
            <a:avLst/>
          </a:prstGeom>
        </p:spPr>
      </p:pic>
      <p:pic>
        <p:nvPicPr>
          <p:cNvPr id="7" name="Рисунок 6" descr="koma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3116"/>
            <a:ext cx="6109897" cy="3000396"/>
          </a:xfrm>
          <a:prstGeom prst="rect">
            <a:avLst/>
          </a:prstGeom>
        </p:spPr>
      </p:pic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59332">
            <a:off x="-135171" y="-131467"/>
            <a:ext cx="3329405" cy="3541920"/>
          </a:xfrm>
          <a:prstGeom prst="rect">
            <a:avLst/>
          </a:prstGeom>
        </p:spPr>
      </p:pic>
      <p:pic>
        <p:nvPicPr>
          <p:cNvPr id="12" name="Рисунок 11" descr="скачанные файлы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94108">
            <a:off x="5754515" y="-255789"/>
            <a:ext cx="3797494" cy="2722731"/>
          </a:xfrm>
          <a:prstGeom prst="rect">
            <a:avLst/>
          </a:prstGeom>
        </p:spPr>
      </p:pic>
      <p:pic>
        <p:nvPicPr>
          <p:cNvPr id="15" name="Рисунок 14" descr="images (3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850803">
            <a:off x="2643295" y="278426"/>
            <a:ext cx="3484627" cy="2633730"/>
          </a:xfrm>
          <a:prstGeom prst="rect">
            <a:avLst/>
          </a:prstGeom>
        </p:spPr>
      </p:pic>
      <p:pic>
        <p:nvPicPr>
          <p:cNvPr id="16" name="Рисунок 15" descr="Рисунок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016812" y="4341247"/>
            <a:ext cx="2951144" cy="2841163"/>
          </a:xfrm>
          <a:prstGeom prst="rect">
            <a:avLst/>
          </a:prstGeom>
        </p:spPr>
      </p:pic>
      <p:pic>
        <p:nvPicPr>
          <p:cNvPr id="18" name="Рисунок 17" descr="Skolko_nog_u_pauka-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5131140">
            <a:off x="5253804" y="3983553"/>
            <a:ext cx="4888227" cy="330826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857356" y="1857364"/>
            <a:ext cx="5715040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Назови ласково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-214338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66"/>
                </a:solidFill>
              </a:rPr>
              <a:t>Спасибо за внимание.</a:t>
            </a:r>
            <a:endParaRPr lang="ru-RU" sz="9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rgbClr val="FFFF66"/>
              </a:solidFill>
            </a:endParaRPr>
          </a:p>
        </p:txBody>
      </p:sp>
      <p:pic>
        <p:nvPicPr>
          <p:cNvPr id="3" name="Рисунок 2" descr="div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614583"/>
            <a:ext cx="3857652" cy="4243417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vel Vizgalin\Desktop\поделка\Leto-nasekomsyie-shablon-prevyu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9008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43174" y="71435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72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насекомые</a:t>
            </a:r>
            <a:endParaRPr lang="ru-RU" sz="720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 descr="B_Fly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643050"/>
            <a:ext cx="3357586" cy="27146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8794" y="1785926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Звуки природы - Звуки вечернего лес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0"/>
            <a:ext cx="8648032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Цель: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28604"/>
            <a:ext cx="10227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развитие познавательных способностей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детей;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формирование представлений о нравственно- этических нормах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поведения;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воспитание экологической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культуры.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357430"/>
            <a:ext cx="89806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Задачи:</a:t>
            </a:r>
            <a:endParaRPr lang="ru-RU" sz="5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3286124"/>
            <a:ext cx="97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-обобщить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представления детей 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многообразии насекомых;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24" y="3648654"/>
            <a:ext cx="964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закрепить знания об условиях их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обитания;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4071942"/>
            <a:ext cx="931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уточнить представления о пользе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насекомых;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4857760"/>
            <a:ext cx="9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-учить соотносить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количество 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цифру 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число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132"/>
            <a:ext cx="950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развивать сообразительность, формировать образное 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мышление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;</a:t>
            </a:r>
            <a:endParaRPr lang="ru-RU" sz="2400" b="1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5286388"/>
            <a:ext cx="9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воспитывать у детей желание заботиться 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природе;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5715016"/>
            <a:ext cx="923011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Возраст детей: 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4-5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лет (средняя группа)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26 m m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-428652"/>
            <a:ext cx="9360195" cy="7286652"/>
          </a:xfrm>
        </p:spPr>
      </p:pic>
      <p:pic>
        <p:nvPicPr>
          <p:cNvPr id="4101" name="Рисунок 8" descr="003689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4429132"/>
            <a:ext cx="252149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9" descr="138564.gi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0"/>
            <a:ext cx="3071802" cy="13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1" descr="38483243_post8118250866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500570"/>
            <a:ext cx="246140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15" descr="barata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428868"/>
            <a:ext cx="3233314" cy="222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Рисунок 17" descr="brazilian-wandering-spide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856336" y="2287014"/>
            <a:ext cx="2688089" cy="268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19" descr="exp_insect10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42852"/>
            <a:ext cx="4357833" cy="25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143108" y="2428868"/>
            <a:ext cx="4857784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       НАЗОВИ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ИЗОБРАЖЕННЫХ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     НАСЕКОМЫХ</a:t>
            </a:r>
          </a:p>
        </p:txBody>
      </p:sp>
      <p:pic>
        <p:nvPicPr>
          <p:cNvPr id="1029" name="Picture 5" descr="C:\Users\Pavel Vizgalin\Desktop\поделка\images (3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93986">
            <a:off x="2583282" y="4753081"/>
            <a:ext cx="2926682" cy="2212027"/>
          </a:xfrm>
          <a:prstGeom prst="rect">
            <a:avLst/>
          </a:prstGeom>
          <a:noFill/>
        </p:spPr>
      </p:pic>
      <p:pic>
        <p:nvPicPr>
          <p:cNvPr id="1030" name="Picture 6" descr="C:\Users\Pavel Vizgalin\Desktop\поделка\0051-084-Podelki-svoimi-rukami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94206">
            <a:off x="-584201" y="1552830"/>
            <a:ext cx="4095903" cy="2662337"/>
          </a:xfrm>
          <a:prstGeom prst="rect">
            <a:avLst/>
          </a:prstGeom>
          <a:noFill/>
        </p:spPr>
      </p:pic>
      <p:pic>
        <p:nvPicPr>
          <p:cNvPr id="1031" name="Picture 7" descr="C:\Users\Pavel Vizgalin\Desktop\поделка\скачанные файлы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-214338"/>
            <a:ext cx="3500462" cy="2718006"/>
          </a:xfrm>
          <a:prstGeom prst="rect">
            <a:avLst/>
          </a:prstGeom>
          <a:noFill/>
        </p:spPr>
      </p:pic>
      <p:pic>
        <p:nvPicPr>
          <p:cNvPr id="16" name="Рисунок 15" descr="скачанные файлы (1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 rot="1223257">
            <a:off x="6682328" y="2124662"/>
            <a:ext cx="2703348" cy="1938250"/>
          </a:xfrm>
          <a:prstGeom prst="rect">
            <a:avLst/>
          </a:prstGeom>
        </p:spPr>
      </p:pic>
      <p:pic>
        <p:nvPicPr>
          <p:cNvPr id="17" name="Рисунок 16" descr="62624_html_m52ab831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572008"/>
            <a:ext cx="1959712" cy="1928802"/>
          </a:xfrm>
          <a:prstGeom prst="rect">
            <a:avLst/>
          </a:prstGeom>
        </p:spPr>
      </p:pic>
      <p:pic>
        <p:nvPicPr>
          <p:cNvPr id="18" name="Рисунок 17" descr="817894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560609">
            <a:off x="-1617449" y="-684617"/>
            <a:ext cx="4540503" cy="21431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26 m 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3" name="Рисунок 4" descr="18104340006c6ccdd649723137ac1d738b768a63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2" y="214290"/>
            <a:ext cx="220247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6WfpZw52X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15888"/>
            <a:ext cx="2017711" cy="197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ule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115888"/>
            <a:ext cx="1909793" cy="20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-08-10-dva0035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BDC1E6"/>
              </a:clrFrom>
              <a:clrTo>
                <a:srgbClr val="BDC1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2438" y="4714884"/>
            <a:ext cx="2341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38564.gi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143512"/>
            <a:ext cx="1943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uropean_wasp_white_b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786322"/>
            <a:ext cx="21605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2" descr="56203645_12323498320775544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142852"/>
            <a:ext cx="22320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28794" y="2714620"/>
            <a:ext cx="496887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   ГДЕ, ЧЕЙ </a:t>
            </a:r>
            <a:r>
              <a:rPr lang="ru-RU" sz="4400" dirty="0">
                <a:solidFill>
                  <a:srgbClr val="000000"/>
                </a:solidFill>
                <a:latin typeface="Arial" charset="0"/>
              </a:rPr>
              <a:t>Д</a:t>
            </a:r>
            <a:r>
              <a:rPr lang="ru-RU" sz="4400" dirty="0">
                <a:solidFill>
                  <a:srgbClr val="000000"/>
                </a:solidFill>
              </a:rPr>
              <a:t>ОМ?</a:t>
            </a:r>
          </a:p>
        </p:txBody>
      </p:sp>
      <p:pic>
        <p:nvPicPr>
          <p:cNvPr id="2051" name="Picture 3" descr="C:\Users\Pavel Vizgalin\Desktop\поделка\image_105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559069"/>
            <a:ext cx="2428892" cy="1883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6778 L 0.22361 -0.5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92593E-6 L -0.2835 -0.68265 " pathEditMode="relative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4427 -0.5669 " pathEditMode="relative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1267 -0.608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5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26 m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5" descr="post-31282-1184673777_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114300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6" descr="post-31282-1184673777_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14290"/>
            <a:ext cx="110649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post-31282-1184673777_thum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516563"/>
            <a:ext cx="1152525" cy="84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9" descr="post-31282-1184673777_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357430"/>
            <a:ext cx="1250954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0" descr="post-31282-1184673777_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114300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8" descr="138564.gif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857364"/>
            <a:ext cx="1225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9" descr="138564.gi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85728"/>
            <a:ext cx="12969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20" descr="138564.gi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0F2F1"/>
              </a:clrFrom>
              <a:clrTo>
                <a:srgbClr val="F0F2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80"/>
            <a:ext cx="11432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21" descr="138564.gif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643182"/>
            <a:ext cx="1214446" cy="86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Рисунок 33" descr="post-31282-1184673777_thum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2428868"/>
            <a:ext cx="128588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Рисунок 35" descr="138564.gif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5661025"/>
            <a:ext cx="1439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4213" y="3860800"/>
            <a:ext cx="7191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solidFill>
                  <a:schemeClr val="accent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39975" y="3644900"/>
            <a:ext cx="86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smtClean="0">
                <a:latin typeface="Calibri" pitchFamily="34" charset="0"/>
              </a:rPr>
              <a:t>5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924300" y="4076700"/>
            <a:ext cx="647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24525" y="3500438"/>
            <a:ext cx="935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64388" y="3933825"/>
            <a:ext cx="1079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accent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00166" y="2143116"/>
            <a:ext cx="5643602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Посчитай насекомых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 обозначь количество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             цифрами.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pic>
        <p:nvPicPr>
          <p:cNvPr id="3075" name="Picture 3" descr="C:\Users\Pavel Vizgalin\Desktop\поделка\kom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14620"/>
            <a:ext cx="1891159" cy="928694"/>
          </a:xfrm>
          <a:prstGeom prst="rect">
            <a:avLst/>
          </a:prstGeom>
          <a:noFill/>
        </p:spPr>
      </p:pic>
      <p:pic>
        <p:nvPicPr>
          <p:cNvPr id="3076" name="Picture 4" descr="C:\Users\Pavel Vizgalin\Desktop\поделка\kom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142984"/>
            <a:ext cx="1812241" cy="1055191"/>
          </a:xfrm>
          <a:prstGeom prst="rect">
            <a:avLst/>
          </a:prstGeom>
          <a:noFill/>
        </p:spPr>
      </p:pic>
      <p:pic>
        <p:nvPicPr>
          <p:cNvPr id="3077" name="Picture 5" descr="C:\Users\Pavel Vizgalin\Desktop\поделка\kom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28"/>
            <a:ext cx="1703354" cy="1087831"/>
          </a:xfrm>
          <a:prstGeom prst="rect">
            <a:avLst/>
          </a:prstGeom>
          <a:noFill/>
        </p:spPr>
      </p:pic>
      <p:pic>
        <p:nvPicPr>
          <p:cNvPr id="3078" name="Picture 6" descr="C:\Users\Pavel Vizgalin\Desktop\поделка\kom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500702"/>
            <a:ext cx="2022458" cy="1136047"/>
          </a:xfrm>
          <a:prstGeom prst="rect">
            <a:avLst/>
          </a:prstGeom>
          <a:noFill/>
        </p:spPr>
      </p:pic>
      <p:pic>
        <p:nvPicPr>
          <p:cNvPr id="3083" name="Picture 11" descr="C:\Users\Pavel Vizgalin\Desktop\поделка\817894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6" y="857232"/>
            <a:ext cx="2405412" cy="1135053"/>
          </a:xfrm>
          <a:prstGeom prst="rect">
            <a:avLst/>
          </a:prstGeom>
          <a:noFill/>
        </p:spPr>
      </p:pic>
      <p:pic>
        <p:nvPicPr>
          <p:cNvPr id="3084" name="Picture 12" descr="C:\Users\Pavel Vizgalin\Desktop\поделка\817894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0100" y="928670"/>
            <a:ext cx="2280958" cy="1076328"/>
          </a:xfrm>
          <a:prstGeom prst="rect">
            <a:avLst/>
          </a:prstGeom>
          <a:noFill/>
        </p:spPr>
      </p:pic>
      <p:pic>
        <p:nvPicPr>
          <p:cNvPr id="3085" name="Picture 13" descr="C:\Users\Pavel Vizgalin\Desktop\поделка\817894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5214950"/>
            <a:ext cx="2849511" cy="1344612"/>
          </a:xfrm>
          <a:prstGeom prst="rect">
            <a:avLst/>
          </a:prstGeom>
          <a:noFill/>
        </p:spPr>
      </p:pic>
      <p:pic>
        <p:nvPicPr>
          <p:cNvPr id="3088" name="Picture 16" descr="C:\Users\Pavel Vizgalin\Desktop\поделка\скачанные файлы (1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500702"/>
            <a:ext cx="1500198" cy="1075614"/>
          </a:xfrm>
          <a:prstGeom prst="rect">
            <a:avLst/>
          </a:prstGeom>
          <a:noFill/>
        </p:spPr>
      </p:pic>
      <p:pic>
        <p:nvPicPr>
          <p:cNvPr id="3089" name="Picture 17" descr="C:\Users\Pavel Vizgalin\Desktop\поделка\скачанные файлы (1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0530" y="3143249"/>
            <a:ext cx="1494558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7.40741E-7 L -0.18108 0.20995 " pathEditMode="relative" ptsTypes="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6545 0.16783 " pathEditMode="relative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L -0.33072 0.17847 " pathEditMode="relative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6 L 0.22049 0.13635 " pathEditMode="relative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3863 L 0.18525 0.248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3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26 m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14282" y="5072074"/>
            <a:ext cx="35956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3.Домовитая </a:t>
            </a:r>
            <a:r>
              <a:rPr lang="ru-RU" sz="2400" dirty="0">
                <a:latin typeface="Calibri" pitchFamily="34" charset="0"/>
              </a:rPr>
              <a:t>хозяйка</a:t>
            </a:r>
          </a:p>
          <a:p>
            <a:r>
              <a:rPr lang="ru-RU" sz="2400" dirty="0">
                <a:latin typeface="Calibri" pitchFamily="34" charset="0"/>
              </a:rPr>
              <a:t>Пролетает над лужайкой,</a:t>
            </a:r>
          </a:p>
          <a:p>
            <a:r>
              <a:rPr lang="ru-RU" sz="2400" dirty="0">
                <a:latin typeface="Calibri" pitchFamily="34" charset="0"/>
              </a:rPr>
              <a:t>Похлопочет над цветком</a:t>
            </a:r>
          </a:p>
          <a:p>
            <a:r>
              <a:rPr lang="ru-RU" sz="2400" dirty="0">
                <a:latin typeface="Calibri" pitchFamily="34" charset="0"/>
              </a:rPr>
              <a:t>И поделится медком.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6143636" y="3714752"/>
            <a:ext cx="3214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2.Самого </a:t>
            </a:r>
            <a:r>
              <a:rPr lang="ru-RU" sz="2400" dirty="0">
                <a:latin typeface="Calibri" pitchFamily="34" charset="0"/>
              </a:rPr>
              <a:t>не видно,</a:t>
            </a:r>
          </a:p>
          <a:p>
            <a:r>
              <a:rPr lang="ru-RU" sz="2400" dirty="0">
                <a:latin typeface="Calibri" pitchFamily="34" charset="0"/>
              </a:rPr>
              <a:t>А песню слышно.</a:t>
            </a:r>
          </a:p>
        </p:txBody>
      </p:sp>
      <p:pic>
        <p:nvPicPr>
          <p:cNvPr id="11278" name="Рисунок 15" descr="Guk-olen_!_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4747" y="260648"/>
            <a:ext cx="347925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714744" y="857232"/>
            <a:ext cx="5000661" cy="2122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Отгадай загадки.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</p:txBody>
      </p:sp>
      <p:pic>
        <p:nvPicPr>
          <p:cNvPr id="4098" name="Picture 2" descr="C:\Users\Pavel Vizgalin\Desktop\поделка\solnychk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286016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Pavel Vizgalin\Desktop\поделка\скачанные файлы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04864"/>
            <a:ext cx="358694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771800" y="260648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1.Чёрен, да не ворон,</a:t>
            </a:r>
          </a:p>
          <a:p>
            <a:r>
              <a:rPr lang="ru-RU" sz="2000" dirty="0" smtClean="0">
                <a:cs typeface="Times New Roman" pitchFamily="18" charset="0"/>
              </a:rPr>
              <a:t>Рогач, да не бык,</a:t>
            </a:r>
          </a:p>
          <a:p>
            <a:r>
              <a:rPr lang="ru-RU" sz="2000" dirty="0" smtClean="0">
                <a:cs typeface="Times New Roman" pitchFamily="18" charset="0"/>
              </a:rPr>
              <a:t>Шесть ног без копыт.</a:t>
            </a:r>
          </a:p>
          <a:p>
            <a:r>
              <a:rPr lang="ru-RU" sz="2000" dirty="0" smtClean="0">
                <a:cs typeface="Times New Roman" pitchFamily="18" charset="0"/>
              </a:rPr>
              <a:t>Летит – воет,</a:t>
            </a:r>
          </a:p>
          <a:p>
            <a:r>
              <a:rPr lang="ru-RU" sz="2000" dirty="0" smtClean="0">
                <a:cs typeface="Times New Roman" pitchFamily="18" charset="0"/>
              </a:rPr>
              <a:t>Сядет – землю роет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4102" name="Picture 6" descr="C:\Users\Pavel Vizgalin\Desktop\поделка\kom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566735"/>
            <a:ext cx="3567980" cy="229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1429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4.С ветки на тропинку,</a:t>
            </a:r>
          </a:p>
          <a:p>
            <a:r>
              <a:rPr lang="ru-RU" sz="2800" dirty="0" smtClean="0">
                <a:latin typeface="Calibri" pitchFamily="34" charset="0"/>
              </a:rPr>
              <a:t>С травки на былинку</a:t>
            </a:r>
          </a:p>
          <a:p>
            <a:r>
              <a:rPr lang="ru-RU" sz="2800" dirty="0" smtClean="0">
                <a:latin typeface="Calibri" pitchFamily="34" charset="0"/>
              </a:rPr>
              <a:t>Прыгает пружинка –</a:t>
            </a:r>
          </a:p>
          <a:p>
            <a:r>
              <a:rPr lang="ru-RU" sz="2800" dirty="0" smtClean="0">
                <a:latin typeface="Calibri" pitchFamily="34" charset="0"/>
              </a:rPr>
              <a:t>Зелёная спинка.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929058" y="2500306"/>
            <a:ext cx="5072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5.На </a:t>
            </a:r>
            <a:r>
              <a:rPr lang="ru-RU" sz="2800" dirty="0">
                <a:latin typeface="Calibri" pitchFamily="34" charset="0"/>
              </a:rPr>
              <a:t>поляне, возле ёлок,</a:t>
            </a:r>
          </a:p>
          <a:p>
            <a:r>
              <a:rPr lang="ru-RU" sz="2800" dirty="0">
                <a:latin typeface="Calibri" pitchFamily="34" charset="0"/>
              </a:rPr>
              <a:t>Дом построен из иголок,</a:t>
            </a:r>
          </a:p>
          <a:p>
            <a:r>
              <a:rPr lang="ru-RU" sz="2800" dirty="0">
                <a:latin typeface="Calibri" pitchFamily="34" charset="0"/>
              </a:rPr>
              <a:t>За травой не виден он, </a:t>
            </a:r>
          </a:p>
          <a:p>
            <a:r>
              <a:rPr lang="ru-RU" sz="2800" dirty="0">
                <a:latin typeface="Calibri" pitchFamily="34" charset="0"/>
              </a:rPr>
              <a:t>А жильцов в нём миллион.</a:t>
            </a:r>
          </a:p>
        </p:txBody>
      </p:sp>
      <p:pic>
        <p:nvPicPr>
          <p:cNvPr id="9" name="Рисунок 16" descr="18104340006c6ccdd649723137ac1d738b768a63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2961586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4786322"/>
            <a:ext cx="5715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6.Спал цветок и вдруг проснулся –</a:t>
            </a:r>
            <a:br>
              <a:rPr lang="ru-RU" sz="2800" dirty="0" smtClean="0"/>
            </a:br>
            <a:r>
              <a:rPr lang="ru-RU" sz="2800" dirty="0" smtClean="0"/>
              <a:t>Больше спать не захотел.</a:t>
            </a:r>
            <a:br>
              <a:rPr lang="ru-RU" sz="2800" dirty="0" smtClean="0"/>
            </a:br>
            <a:r>
              <a:rPr lang="ru-RU" sz="2800" dirty="0" smtClean="0"/>
              <a:t>Шевельнулся, встрепенулся,</a:t>
            </a:r>
            <a:br>
              <a:rPr lang="ru-RU" sz="2800" dirty="0" smtClean="0"/>
            </a:br>
            <a:r>
              <a:rPr lang="ru-RU" sz="2800" dirty="0" smtClean="0"/>
              <a:t>Взвился вверх и улетел.</a:t>
            </a:r>
            <a:endParaRPr lang="ru-RU" sz="2800" dirty="0"/>
          </a:p>
        </p:txBody>
      </p:sp>
      <p:pic>
        <p:nvPicPr>
          <p:cNvPr id="11" name="Рисунок 11" descr="butterfl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214818"/>
            <a:ext cx="2714644" cy="26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81789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71800" y="1571612"/>
            <a:ext cx="6508128" cy="3071834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2700">
                  <a:solidFill>
                    <a:srgbClr val="FFFF00"/>
                  </a:solidFill>
                </a:ln>
              </a:rPr>
              <a:t>Гимнастика для глаз</a:t>
            </a:r>
            <a:endParaRPr lang="ru-RU" sz="6600" dirty="0">
              <a:ln w="12700">
                <a:solidFill>
                  <a:srgbClr val="FFFF00"/>
                </a:solidFill>
              </a:ln>
            </a:endParaRPr>
          </a:p>
        </p:txBody>
      </p:sp>
      <p:pic>
        <p:nvPicPr>
          <p:cNvPr id="1027" name="Picture 3" descr="C:\Users\Pavel Vizgalin\Desktop\поделка\скачанные файл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7673" y="1374094"/>
            <a:ext cx="3658509" cy="284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Pavel Vizgalin\Desktop\поделка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55947">
            <a:off x="5853338" y="4710339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C:\Users\Pavel Vizgalin\Desktop\поделка\i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57760"/>
            <a:ext cx="2786067" cy="1857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7  0.046 -0.16655  0.113 -0.17188  C 0.177 -0.17854  0.237 -0.11858  0.241 -0.03198  C 0.246 0.04797  0.204 0.12258  0.144 0.12791  C 0.089 0.13191  0.037 0.08261  0.033 0.00799  C 0.029 -0.05996  0.064 -0.12391  0.115 -0.12924  C 0.162 -0.13324  0.206 -0.09194  0.209 -0.02931  C 0.212 0.02665  0.184 0.08128  0.142 0.08394  C 0.104 0.08794  0.068 0.05596  0.065 0.00533  C 0.063 -0.03997  0.084 -0.08394  0.117 -0.08661  C 0.146 -0.08927  0.175 -0.06529  0.177 -0.02665  C 0.179 0.00666  0.164 0.03864  0.14 0.0413  C 0.12 0.04397  0.099 0.02931  0.098 0.00266  C 0.096 -0.01865  0.104 -0.0413  0.119 -0.04397  C 0.131 -0.04397  0.143 -0.03864  0.145 -0.02398  C 0.146 -0.01466  0.144 -0.00533  0.138 -0.00133  C 0.135 0  0.133 0  0.13 -0.00133  E" pathEditMode="relative" ptsTypes="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64 L 0.63542 -0.1078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42 -0.10779 L 0.63542 0.225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199  0.052 0.02798  L 0.075 0.06529  C 0.08 0.07328  0.088 0.07728  0.098 0.07728  C 0.112 0.07728  0.124 0.06662  0.125 0.05063  C 0.124 0.03731  0.112 0.02532  0.098 0.02532  C 0.088 0.02532  0.08 0.03065  0.075 0.03731  L 0.052 0.07461  C 0.042 0.0906  0.023 0.10126  0 0.1026  C -0.023 0.10126  -0.042 0.0906  -0.052 0.07461  L -0.075 0.03731  C -0.08 0.03065  -0.088 0.02532  -0.098 0.02532  C -0.112 0.02532  -0.124 0.03731  -0.125 0.05063  C -0.124 0.06662  -0.112 0.07728  -0.098 0.07728  C -0.088 0.07728  -0.08 0.07328  -0.075 0.06529  L -0.052 0.02798  C -0.042 0.01199  -0.023 0.00133  0 0  Z" pathEditMode="relative" ptsTypes="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42 0.22531 L -0.01025 0.207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199  0.052 0.02798  L 0.075 0.06529  C 0.08 0.07328  0.088 0.07728  0.098 0.07728  C 0.112 0.07728  0.124 0.06662  0.125 0.05063  C 0.124 0.03731  0.112 0.02532  0.098 0.02532  C 0.088 0.02532  0.08 0.03065  0.075 0.03731  L 0.052 0.07461  C 0.042 0.0906  0.023 0.10126  0 0.1026  C -0.023 0.10126  -0.042 0.0906  -0.052 0.07461  L -0.075 0.03731  C -0.08 0.03065  -0.088 0.02532  -0.098 0.02532  C -0.112 0.02532  -0.124 0.03731  -0.125 0.05063  C -0.124 0.06662  -0.112 0.07728  -0.098 0.07728  C -0.088 0.07728  -0.08 0.07328  -0.075 0.06529  L -0.052 0.02798  C -0.042 0.01199  -0.023 0.00133  0 0  Z" pathEditMode="relative" ptsTypes="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20703 C -0.01423 0.11774 0.03577 0.04048 0.10278 0.03516 C 0.16684 0.02845 0.22674 0.08837 0.23073 0.17511 C 0.23577 0.25492 0.19375 0.32963 0.13368 0.33495 C 0.07882 0.33889 0.02674 0.28961 0.02274 0.21513 C 0.01875 0.14712 0.05382 0.08304 0.10469 0.07772 C 0.15174 0.07379 0.19584 0.1152 0.19879 0.17766 C 0.20174 0.23363 0.17379 0.28823 0.13177 0.291 C 0.09375 0.29493 0.05781 0.26301 0.05469 0.21235 C 0.05278 0.16701 0.07379 0.12306 0.10677 0.12052 C 0.13577 0.11774 0.16476 0.1418 0.16684 0.18043 C 0.16875 0.21374 0.15382 0.24566 0.12969 0.24844 C 0.10972 0.25098 0.08872 0.23641 0.08768 0.20958 C 0.08577 0.1883 0.09375 0.16563 0.10868 0.16308 C 0.12084 0.16308 0.13281 0.1684 0.13472 0.18298 C 0.13577 0.19246 0.13368 0.20171 0.12778 0.20564 C 0.12483 0.20703 0.12274 0.20703 0.11979 0.20564 " pathEditMode="relative" rAng="0" ptsTypes="fffffffffffffffff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8 0.20564 L 0.3757 -0.128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3"/>
</p:tagLst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B0F0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222</Words>
  <Application>Microsoft Office PowerPoint</Application>
  <PresentationFormat>Экран (4:3)</PresentationFormat>
  <Paragraphs>62</Paragraphs>
  <Slides>14</Slides>
  <Notes>4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Гимнастика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Vizgalin</dc:creator>
  <cp:lastModifiedBy>admin</cp:lastModifiedBy>
  <cp:revision>352</cp:revision>
  <dcterms:created xsi:type="dcterms:W3CDTF">2015-05-27T17:42:30Z</dcterms:created>
  <dcterms:modified xsi:type="dcterms:W3CDTF">2020-05-12T07:34:20Z</dcterms:modified>
</cp:coreProperties>
</file>