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4" r:id="rId4"/>
    <p:sldId id="257" r:id="rId5"/>
    <p:sldId id="260" r:id="rId6"/>
    <p:sldId id="258" r:id="rId7"/>
    <p:sldId id="259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73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4" name="Дата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ru-RU" dirty="0">
                <a:solidFill>
                  <a:srgbClr val="D1EAEE"/>
                </a:solidFill>
              </a:rPr>
            </a:fld>
            <a:endParaRPr lang="ru-RU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ru-RU" dirty="0">
                <a:solidFill>
                  <a:srgbClr val="D1EAEE"/>
                </a:solidFill>
              </a:rPr>
            </a:fld>
            <a:endParaRPr lang="ru-RU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лилиния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лилиния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/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/>
      <p:sp>
        <p:nvSpPr>
          <p:cNvPr id="7" name="Полилиния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/>
            <a:fld id="{9A0DB2DC-4C9A-4742-B13C-FB6460FD3503}" type="slidenum">
              <a:rPr lang="ru-RU" dirty="0">
                <a:latin typeface="Constantia" panose="02030602050306030303" pitchFamily="18" charset="0"/>
              </a:rPr>
            </a:fld>
            <a:endParaRPr lang="ru-RU" dirty="0">
              <a:latin typeface="Constantia" panose="02030602050306030303" pitchFamily="18" charset="0"/>
            </a:endParaRPr>
          </a:p>
        </p:txBody>
      </p:sp>
      <p:grpSp>
        <p:nvGrpSpPr>
          <p:cNvPr id="1033" name="Группа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944216"/>
          </a:xfrm>
          <a:ln/>
          <a:effectLst/>
          <a:sp3d prstMaterial="plastic"/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b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b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«День победы»</a:t>
            </a:r>
            <a:endParaRPr kumimoji="0" lang="ru-RU" sz="8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D:\Мои документы\Downloads\загруженное (7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11188" y="1484313"/>
            <a:ext cx="3673475" cy="3816350"/>
          </a:xfrm>
          <a:ln/>
        </p:spPr>
      </p:pic>
      <p:pic>
        <p:nvPicPr>
          <p:cNvPr id="13315" name="Picture 3" descr="D:\Мои документы\Downloads\images (1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1484313"/>
            <a:ext cx="3671888" cy="3744912"/>
          </a:xfrm>
          <a:ln/>
        </p:spPr>
      </p:pic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Текст 2"/>
          <p:cNvSpPr>
            <a:spLocks noGrp="1"/>
          </p:cNvSpPr>
          <p:nvPr>
            <p:ph type="body" sz="half" idx="2"/>
          </p:nvPr>
        </p:nvSpPr>
        <p:spPr>
          <a:xfrm>
            <a:off x="611188" y="1125538"/>
            <a:ext cx="2209800" cy="3167062"/>
          </a:xfrm>
          <a:ln/>
        </p:spPr>
        <p:txBody>
          <a:bodyPr vert="horz" wrap="square" lIns="64008" rIns="45720" bIns="45720" anchor="t"/>
          <a:p>
            <a:pPr>
              <a:buSzPct val="95000"/>
              <a:buFont typeface="Wingdings 2"/>
            </a:pPr>
            <a:r>
              <a:rPr kumimoji="0" sz="4000" kern="1200" dirty="0">
                <a:latin typeface="Monotype Corsiva" pitchFamily="66" charset="0"/>
                <a:ea typeface="+mn-ea"/>
                <a:cs typeface="+mn-cs"/>
              </a:rPr>
              <a:t>Никто не забыт! Ничто не забыто!</a:t>
            </a:r>
            <a:endParaRPr kumimoji="0" sz="4000" kern="1200" dirty="0"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4339" name="Picture 2" descr="D:\Мои документы\Downloads\images (19).jpg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 t="7632" b="7632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  <p:transition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836613"/>
            <a:ext cx="2743200" cy="5411788"/>
          </a:xfrm>
        </p:spPr>
        <p:txBody>
          <a:bodyPr vert="horz" lIns="18288" rIns="18288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На фотографии в газете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Нечетко изображены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Бойцы, еще почти что дети,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Герои мировой войны.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Они снимались перед боем –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В обнимку, четверо у рва.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И было небо голубое,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Была зеленая трава.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Никто не знает их фамилий,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О них ни песен нет, ни книг.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Здесь чей-то сын и чей-то милый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И чей-то первый ученик.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Они легли на поле боя,-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Жить начинавшие едва.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И было небо голубое,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Была зеленая трава.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Забыть тот горький год неблизкий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Мы никогда бы не смогли.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По всей России обелиски,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Как души, рвутся из земли.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...Они прикрыли жизнь собою,-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Жить начинавшие едва,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Чтоб было небо голубое, 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Была зеленая трава.</a:t>
            </a:r>
            <a:endParaRPr kumimoji="0" lang="ru-RU" sz="1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3" name="Picture 2" descr="D:\Мои документы\Downloads\images (17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708400" y="1557338"/>
            <a:ext cx="4248150" cy="3600450"/>
          </a:xfrm>
          <a:ln/>
        </p:spPr>
      </p:pic>
    </p:spTree>
  </p:cSld>
  <p:clrMapOvr>
    <a:masterClrMapping/>
  </p:clrMapOvr>
  <p:transition>
    <p:cover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415213" cy="1008062"/>
          </a:xfrm>
          <a:ln/>
        </p:spPr>
        <p:txBody>
          <a:bodyPr vert="horz" wrap="square" lIns="0" rIns="0" bIns="0" anchor="b"/>
          <a:p>
            <a:pPr algn="ctr">
              <a:buNone/>
            </a:pPr>
            <a:r>
              <a:rPr kumimoji="0" sz="5400" kern="1200" dirty="0">
                <a:solidFill>
                  <a:schemeClr val="accent1"/>
                </a:solidFill>
                <a:latin typeface="Monotype Corsiva" pitchFamily="66" charset="0"/>
                <a:ea typeface="+mj-ea"/>
                <a:cs typeface="+mj-cs"/>
              </a:rPr>
              <a:t>Георгиевская лента</a:t>
            </a:r>
            <a:endParaRPr kumimoji="0" sz="5400" kern="1200" dirty="0">
              <a:solidFill>
                <a:schemeClr val="accent1"/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773238"/>
            <a:ext cx="2743200" cy="3527425"/>
          </a:xfrm>
        </p:spPr>
        <p:txBody>
          <a:bodyPr vert="horz" lIns="18288" rIns="18288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Цвета ленты — черный и жёлтый — означают «дым и пламя» являются знаком личной доблести солдата 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на поле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боя.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6388" name="Picture 2" descr="D:\Мои документы\Downloads\images (14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067175" y="1700213"/>
            <a:ext cx="4176713" cy="3457575"/>
          </a:xfrm>
          <a:ln/>
        </p:spPr>
      </p:pic>
    </p:spTree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2" descr="D:\Мои документы\Downloads\images (20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39750" y="2060575"/>
            <a:ext cx="3887788" cy="3097213"/>
          </a:xfrm>
          <a:ln/>
        </p:spPr>
      </p:pic>
      <p:pic>
        <p:nvPicPr>
          <p:cNvPr id="17411" name="Picture 3" descr="D:\Мои документы\Downloads\images (2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060575"/>
            <a:ext cx="3600450" cy="3097213"/>
          </a:xfrm>
          <a:ln/>
        </p:spPr>
      </p:pic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484313"/>
            <a:ext cx="2209800" cy="3313112"/>
          </a:xfrm>
          <a:ln/>
        </p:spPr>
        <p:txBody>
          <a:bodyPr vert="horz" wrap="square" lIns="64008" rIns="45720" bIns="45720" anchor="t"/>
          <a:p>
            <a:pPr>
              <a:buSzPct val="95000"/>
              <a:buFont typeface="Wingdings 2"/>
            </a:pPr>
            <a:r>
              <a:rPr kumimoji="0" sz="3600" kern="1200" dirty="0">
                <a:latin typeface="Monotype Corsiva" pitchFamily="66" charset="0"/>
                <a:ea typeface="+mn-ea"/>
                <a:cs typeface="+mn-cs"/>
              </a:rPr>
              <a:t>Война закончилась Победой!  </a:t>
            </a:r>
            <a:endParaRPr kumimoji="0" sz="3600" kern="1200" dirty="0">
              <a:latin typeface="Monotype Corsiva" pitchFamily="66" charset="0"/>
              <a:ea typeface="+mn-ea"/>
              <a:cs typeface="+mn-cs"/>
            </a:endParaRPr>
          </a:p>
          <a:p>
            <a:pPr>
              <a:buSzPct val="95000"/>
              <a:buFont typeface="Wingdings 2"/>
            </a:pPr>
            <a:r>
              <a:rPr kumimoji="0" sz="3600" kern="1200" dirty="0">
                <a:latin typeface="Monotype Corsiva" pitchFamily="66" charset="0"/>
                <a:ea typeface="+mn-ea"/>
                <a:cs typeface="+mn-cs"/>
              </a:rPr>
              <a:t>9 мая 1945 года.</a:t>
            </a:r>
            <a:endParaRPr kumimoji="0" sz="3600" kern="1200" dirty="0"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8435" name="Picture 2" descr="D:\Мои документы\Downloads\загруженное (9).jpg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 l="10909" r="10909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>
            <a:solidFill>
              <a:srgbClr val="C0C0C0">
                <a:alpha val="100000"/>
              </a:srgbClr>
            </a:solidFill>
          </a:ln>
        </p:spPr>
      </p:pic>
    </p:spTree>
  </p:cSld>
  <p:clrMapOvr>
    <a:masterClrMapping/>
  </p:clrMapOvr>
  <p:transition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Парад Победы 9 мая</a:t>
            </a:r>
            <a:endParaRPr kumimoji="0" lang="ru-RU" sz="5000" b="1" i="1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9459" name="Picture 2" descr="D:\Мои документы\Downloads\загруженное (11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11188" y="2205038"/>
            <a:ext cx="3384550" cy="3744912"/>
          </a:xfrm>
          <a:ln/>
        </p:spPr>
      </p:pic>
      <p:pic>
        <p:nvPicPr>
          <p:cNvPr id="19460" name="Picture 3" descr="D:\Мои документы\Downloads\images (2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205038"/>
            <a:ext cx="3744912" cy="3744912"/>
          </a:xfrm>
          <a:ln/>
        </p:spPr>
      </p:pic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2" descr="D:\Мои документы\Downloads\загруженное (10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3" descr="D:\Мои документы\Downloads\images (26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11785" y="440055"/>
            <a:ext cx="8467725" cy="5607050"/>
          </a:xfrm>
        </p:spPr>
        <p:txBody>
          <a:bodyPr/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Цель: продолжать работу по воспитанию патриотизма у детей. Воспитывать в детях чувство гордости за свой народ, уважение к ветеранам Великой Отечественной войны.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Задачи:</a:t>
            </a:r>
            <a:endParaRPr lang="ru-RU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>
                <a:latin typeface="Times New Roman" panose="02020603050405020304" charset="0"/>
                <a:cs typeface="Times New Roman" panose="02020603050405020304" charset="0"/>
              </a:rPr>
              <a:t> -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Формировать знания об исторических фактах и явлениях.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-Образ-бойца – героического защитника Родины;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-Стимулировать любознательность, умственную и творческую активность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Рисунок 11" descr="40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268538" y="765175"/>
            <a:ext cx="4248150" cy="5688013"/>
          </a:xfrm>
          <a:ln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Текст 2"/>
          <p:cNvSpPr>
            <a:spLocks noGrp="1"/>
          </p:cNvSpPr>
          <p:nvPr>
            <p:ph type="body" idx="2"/>
          </p:nvPr>
        </p:nvSpPr>
        <p:spPr>
          <a:xfrm>
            <a:off x="248920" y="863600"/>
            <a:ext cx="3496310" cy="5340985"/>
          </a:xfrm>
          <a:ln/>
        </p:spPr>
        <p:txBody>
          <a:bodyPr vert="horz" wrap="square" lIns="18288" rIns="18288" anchor="t"/>
          <a:p>
            <a:pPr>
              <a:buSzPct val="95000"/>
            </a:pPr>
            <a:r>
              <a:rPr kumimoji="0" sz="2800" kern="1200" dirty="0">
                <a:latin typeface="Monotype Corsiva" pitchFamily="66" charset="0"/>
                <a:ea typeface="+mn-ea"/>
                <a:cs typeface="+mn-cs"/>
              </a:rPr>
              <a:t>Много лет назад 22 июня 1945 года на нашу страну напали фашисты. И не только  армия, но и весь народ, вся могущественная страна встала на защиту нашей Родины.</a:t>
            </a:r>
            <a:endParaRPr kumimoji="0" sz="2800" kern="1200" dirty="0"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7171" name="Picture 2" descr="D:\Мои документы\Downloads\images (3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140200" y="1628775"/>
            <a:ext cx="4032250" cy="4248150"/>
          </a:xfrm>
          <a:ln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3" descr="D:\Мои документы\Downloads\загруженное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4643438" y="1557338"/>
            <a:ext cx="3889375" cy="3671887"/>
          </a:xfrm>
          <a:ln/>
        </p:spPr>
      </p:pic>
      <p:pic>
        <p:nvPicPr>
          <p:cNvPr id="8195" name="Picture 4" descr="D:\Мои документы\Downloads\images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84313"/>
            <a:ext cx="2952750" cy="3744912"/>
          </a:xfrm>
          <a:ln/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D:\Мои документы\Downloads\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4213" y="1484313"/>
            <a:ext cx="4032250" cy="4392612"/>
          </a:xfrm>
          <a:ln/>
        </p:spPr>
      </p:pic>
      <p:pic>
        <p:nvPicPr>
          <p:cNvPr id="9219" name="Picture 4" descr="D:\Мои документы\Downloads\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2725" y="1557338"/>
            <a:ext cx="3106738" cy="4248150"/>
          </a:xfrm>
          <a:ln/>
        </p:spPr>
      </p:pic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D:\Мои документы\Downloads\images (1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95288" y="1844675"/>
            <a:ext cx="3960812" cy="3240088"/>
          </a:xfrm>
          <a:ln/>
        </p:spPr>
      </p:pic>
      <p:pic>
        <p:nvPicPr>
          <p:cNvPr id="10243" name="Picture 3" descr="D:\Мои документы\Downloads\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844675"/>
            <a:ext cx="3678238" cy="3240088"/>
          </a:xfrm>
          <a:ln/>
        </p:spPr>
      </p:pic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1052513"/>
            <a:ext cx="2209800" cy="3816350"/>
          </a:xfrm>
          <a:ln/>
        </p:spPr>
        <p:txBody>
          <a:bodyPr vert="horz" wrap="square" lIns="64008" rIns="45720" bIns="45720" anchor="t"/>
          <a:p>
            <a:pPr>
              <a:buSzPct val="95000"/>
              <a:buFont typeface="Wingdings 2"/>
            </a:pPr>
            <a:r>
              <a:rPr kumimoji="0" sz="2400" kern="1200" dirty="0">
                <a:latin typeface="Monotype Corsiva" pitchFamily="66" charset="0"/>
                <a:ea typeface="+mn-ea"/>
                <a:cs typeface="+mn-cs"/>
              </a:rPr>
              <a:t>Во многих семьях сохранились солдатские треугольники – письма, которые присылали с фронта домой отцы и братья.</a:t>
            </a:r>
            <a:endParaRPr kumimoji="0" sz="2400" kern="1200" dirty="0"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1267" name="Picture 3" descr="D:\Мои документы\Downloads\загруженное (5).jpg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 l="6168" r="6168"/>
          <a:stretch>
            <a:fillRect/>
          </a:stretch>
        </p:blipFill>
        <p:spPr>
          <a:xfrm rot="420000">
            <a:off x="4002088" y="527050"/>
            <a:ext cx="4618037" cy="3932238"/>
          </a:xfrm>
          <a:noFill/>
          <a:ln>
            <a:solidFill>
              <a:srgbClr val="C0C0C0">
                <a:alpha val="100000"/>
              </a:srgbClr>
            </a:solidFill>
          </a:ln>
        </p:spPr>
      </p:pic>
      <p:pic>
        <p:nvPicPr>
          <p:cNvPr id="11268" name="Picture 5" descr="D:\Мои документы\Downloads\images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160" y="4948555"/>
            <a:ext cx="2609850" cy="1752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D:\Мои документы\Downloads\images (12).jpg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68313" y="1557338"/>
            <a:ext cx="3887787" cy="4392612"/>
          </a:xfrm>
          <a:ln/>
        </p:spPr>
      </p:pic>
      <p:pic>
        <p:nvPicPr>
          <p:cNvPr id="12291" name="Picture 3" descr="D:\Мои документы\Downloads\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628775"/>
            <a:ext cx="3313113" cy="4321175"/>
          </a:xfrm>
          <a:ln/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1429</Words>
  <Application>WPS Presentation</Application>
  <PresentationFormat>Экран (4:3)</PresentationFormat>
  <Paragraphs>53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SimSun</vt:lpstr>
      <vt:lpstr>Wingdings</vt:lpstr>
      <vt:lpstr>Constantia</vt:lpstr>
      <vt:lpstr>Calibri</vt:lpstr>
      <vt:lpstr>Wingdings 2</vt:lpstr>
      <vt:lpstr>Monotype Corsiva</vt:lpstr>
      <vt:lpstr>Wingdings 2</vt:lpstr>
      <vt:lpstr>Segoe Print</vt:lpstr>
      <vt:lpstr>Microsoft YaHei</vt:lpstr>
      <vt:lpstr/>
      <vt:lpstr>Arial Unicode MS</vt:lpstr>
      <vt:lpstr>Wingdings</vt:lpstr>
      <vt:lpstr>Times New Roman</vt:lpstr>
      <vt:lpstr>Поток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«День победы»</dc:title>
  <dc:creator>Kristina</dc:creator>
  <cp:lastModifiedBy>ВЛАД</cp:lastModifiedBy>
  <cp:revision>40</cp:revision>
  <dcterms:created xsi:type="dcterms:W3CDTF">2013-03-24T12:00:17Z</dcterms:created>
  <dcterms:modified xsi:type="dcterms:W3CDTF">2020-05-03T11:21:47Z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