
<file path=[Content_Types].xml><?xml version="1.0" encoding="utf-8"?>
<Types xmlns="http://schemas.openxmlformats.org/package/2006/content-types">
  <Default Extension="png" ContentType="image/png"/>
  <Default Extension="mp3" ContentType="audio/unknown"/>
  <Default Extension="m4a" ContentType="audi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6" d="100"/>
          <a:sy n="66" d="100"/>
        </p:scale>
        <p:origin x="-115"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069521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36274d9e8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36274d9e8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36274d9e8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36274d9e8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36274d9e8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36274d9e8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36274d9e8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36274d9e8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36274d9e8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36274d9e8_2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36274d9e8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36274d9e8_2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36274d9e8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36274d9e8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36274d9e8_2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36274d9e8_2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36274d9e8_2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36274d9e8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97a48c73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997a48c73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36274d9e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36274d9e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36274d9e8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36274d9e8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36274d9e8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36274d9e8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36274d9e8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36274d9e8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36274d9e8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36274d9e8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36274d9e8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36274d9e8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36274d9e8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36274d9e8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3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8182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 sz="5000">
                <a:solidFill>
                  <a:srgbClr val="073763"/>
                </a:solidFill>
                <a:latin typeface="Times New Roman"/>
                <a:ea typeface="Times New Roman"/>
                <a:cs typeface="Times New Roman"/>
                <a:sym typeface="Times New Roman"/>
              </a:rPr>
              <a:t>“Ребенок - человек играющий!”</a:t>
            </a:r>
            <a:endParaRPr sz="5000">
              <a:solidFill>
                <a:srgbClr val="073763"/>
              </a:solidFill>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4746900" y="2834125"/>
            <a:ext cx="40854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500" dirty="0"/>
          </a:p>
          <a:p>
            <a:pPr marL="0" lvl="0" indent="0" algn="ctr" rtl="0">
              <a:spcBef>
                <a:spcPts val="0"/>
              </a:spcBef>
              <a:spcAft>
                <a:spcPts val="0"/>
              </a:spcAft>
              <a:buNone/>
            </a:pPr>
            <a:endParaRPr sz="1500" dirty="0"/>
          </a:p>
          <a:p>
            <a:pPr marL="0" lvl="0" indent="0" algn="ctr" rtl="0">
              <a:spcBef>
                <a:spcPts val="0"/>
              </a:spcBef>
              <a:spcAft>
                <a:spcPts val="0"/>
              </a:spcAft>
              <a:buNone/>
            </a:pPr>
            <a:endParaRPr sz="1500" dirty="0"/>
          </a:p>
          <a:p>
            <a:pPr marL="0" lvl="0" indent="0" algn="l" rtl="0">
              <a:spcBef>
                <a:spcPts val="0"/>
              </a:spcBef>
              <a:spcAft>
                <a:spcPts val="0"/>
              </a:spcAft>
              <a:buNone/>
            </a:pPr>
            <a:endParaRPr sz="1500" dirty="0"/>
          </a:p>
          <a:p>
            <a:pPr marL="0" lvl="0" indent="0" algn="ctr" rtl="0">
              <a:spcBef>
                <a:spcPts val="0"/>
              </a:spcBef>
              <a:spcAft>
                <a:spcPts val="0"/>
              </a:spcAft>
              <a:buNone/>
            </a:pPr>
            <a:r>
              <a:rPr lang="ru" sz="1500" dirty="0">
                <a:solidFill>
                  <a:srgbClr val="0000FF"/>
                </a:solidFill>
              </a:rPr>
              <a:t>воспитатель МБДОУ г. Иркутска </a:t>
            </a:r>
            <a:endParaRPr lang="ru" sz="1500" dirty="0" smtClean="0">
              <a:solidFill>
                <a:srgbClr val="0000FF"/>
              </a:solidFill>
            </a:endParaRPr>
          </a:p>
          <a:p>
            <a:pPr marL="0" lvl="0" indent="0" algn="ctr" rtl="0">
              <a:spcBef>
                <a:spcPts val="0"/>
              </a:spcBef>
              <a:spcAft>
                <a:spcPts val="0"/>
              </a:spcAft>
              <a:buNone/>
            </a:pPr>
            <a:r>
              <a:rPr lang="ru" sz="1500" dirty="0" smtClean="0">
                <a:solidFill>
                  <a:srgbClr val="0000FF"/>
                </a:solidFill>
              </a:rPr>
              <a:t>детский </a:t>
            </a:r>
            <a:r>
              <a:rPr lang="ru" sz="1500" dirty="0">
                <a:solidFill>
                  <a:srgbClr val="0000FF"/>
                </a:solidFill>
              </a:rPr>
              <a:t>сад 114</a:t>
            </a:r>
            <a:endParaRPr sz="1500" dirty="0">
              <a:solidFill>
                <a:srgbClr val="0000FF"/>
              </a:solidFill>
            </a:endParaRPr>
          </a:p>
          <a:p>
            <a:pPr marL="0" lvl="0" indent="0" algn="ctr" rtl="0">
              <a:spcBef>
                <a:spcPts val="0"/>
              </a:spcBef>
              <a:spcAft>
                <a:spcPts val="0"/>
              </a:spcAft>
              <a:buNone/>
            </a:pPr>
            <a:r>
              <a:rPr lang="ru" sz="1500" dirty="0">
                <a:solidFill>
                  <a:srgbClr val="0000FF"/>
                </a:solidFill>
              </a:rPr>
              <a:t>Лукьянова Елена Александровна</a:t>
            </a:r>
            <a:endParaRPr sz="1500" dirty="0">
              <a:solidFill>
                <a:srgbClr val="0000FF"/>
              </a:solidFill>
            </a:endParaRPr>
          </a:p>
          <a:p>
            <a:pPr marL="0" lvl="0" indent="0" algn="ctr" rtl="0">
              <a:spcBef>
                <a:spcPts val="0"/>
              </a:spcBef>
              <a:spcAft>
                <a:spcPts val="0"/>
              </a:spcAft>
              <a:buNone/>
            </a:pPr>
            <a:endParaRPr dirty="0"/>
          </a:p>
        </p:txBody>
      </p:sp>
      <p:pic>
        <p:nvPicPr>
          <p:cNvPr id="56" name="Google Shape;56;p13"/>
          <p:cNvPicPr preferRelativeResize="0"/>
          <p:nvPr/>
        </p:nvPicPr>
        <p:blipFill>
          <a:blip r:embed="rId5">
            <a:alphaModFix/>
          </a:blip>
          <a:stretch>
            <a:fillRect/>
          </a:stretch>
        </p:blipFill>
        <p:spPr>
          <a:xfrm>
            <a:off x="616150" y="2712275"/>
            <a:ext cx="2798775" cy="2174451"/>
          </a:xfrm>
          <a:prstGeom prst="rect">
            <a:avLst/>
          </a:prstGeom>
          <a:noFill/>
          <a:ln>
            <a:noFill/>
          </a:ln>
        </p:spPr>
      </p:pic>
      <p:pic>
        <p:nvPicPr>
          <p:cNvPr id="3"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1102"/>
                </p14:media>
              </p:ext>
            </p:extLst>
          </p:nvPr>
        </p:nvPicPr>
        <p:blipFill>
          <a:blip r:embed="rId6"/>
          <a:stretch>
            <a:fillRect/>
          </a:stretch>
        </p:blipFill>
        <p:spPr>
          <a:xfrm>
            <a:off x="9192706" y="-63541"/>
            <a:ext cx="609600" cy="609600"/>
          </a:xfrm>
          <a:prstGeom prst="rect">
            <a:avLst/>
          </a:prstGeom>
          <a:ln>
            <a:noFill/>
          </a:ln>
        </p:spPr>
      </p:pic>
      <p:pic>
        <p:nvPicPr>
          <p:cNvPr id="6" name="Google Shape;56;p13"/>
          <p:cNvPicPr preferRelativeResize="0"/>
          <p:nvPr/>
        </p:nvPicPr>
        <p:blipFill>
          <a:blip r:embed="rId5">
            <a:alphaModFix/>
          </a:blip>
          <a:stretch>
            <a:fillRect/>
          </a:stretch>
        </p:blipFill>
        <p:spPr>
          <a:xfrm>
            <a:off x="616150" y="2712275"/>
            <a:ext cx="2951175" cy="2326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 sz="1800">
                <a:solidFill>
                  <a:srgbClr val="000000"/>
                </a:solidFill>
                <a:latin typeface="Times New Roman"/>
                <a:ea typeface="Times New Roman"/>
                <a:cs typeface="Times New Roman"/>
                <a:sym typeface="Times New Roman"/>
              </a:rPr>
              <a:t>Настольный театр, театр на фланелеграфе</a:t>
            </a:r>
            <a:endParaRPr sz="1800">
              <a:solidFill>
                <a:srgbClr val="000000"/>
              </a:solidFill>
              <a:latin typeface="Times New Roman"/>
              <a:ea typeface="Times New Roman"/>
              <a:cs typeface="Times New Roman"/>
              <a:sym typeface="Times New Roman"/>
            </a:endParaRPr>
          </a:p>
        </p:txBody>
      </p:sp>
      <p:pic>
        <p:nvPicPr>
          <p:cNvPr id="119" name="Google Shape;119;p22"/>
          <p:cNvPicPr preferRelativeResize="0"/>
          <p:nvPr/>
        </p:nvPicPr>
        <p:blipFill>
          <a:blip r:embed="rId3">
            <a:alphaModFix/>
          </a:blip>
          <a:stretch>
            <a:fillRect/>
          </a:stretch>
        </p:blipFill>
        <p:spPr>
          <a:xfrm>
            <a:off x="812900" y="1017725"/>
            <a:ext cx="2714476" cy="3973373"/>
          </a:xfrm>
          <a:prstGeom prst="rect">
            <a:avLst/>
          </a:prstGeom>
          <a:noFill/>
          <a:ln>
            <a:noFill/>
          </a:ln>
        </p:spPr>
      </p:pic>
      <p:pic>
        <p:nvPicPr>
          <p:cNvPr id="120" name="Google Shape;120;p22"/>
          <p:cNvPicPr preferRelativeResize="0"/>
          <p:nvPr/>
        </p:nvPicPr>
        <p:blipFill>
          <a:blip r:embed="rId4">
            <a:alphaModFix/>
          </a:blip>
          <a:stretch>
            <a:fillRect/>
          </a:stretch>
        </p:blipFill>
        <p:spPr>
          <a:xfrm>
            <a:off x="3946801" y="1093925"/>
            <a:ext cx="2149300" cy="3820977"/>
          </a:xfrm>
          <a:prstGeom prst="rect">
            <a:avLst/>
          </a:prstGeom>
          <a:noFill/>
          <a:ln>
            <a:noFill/>
          </a:ln>
        </p:spPr>
      </p:pic>
      <p:pic>
        <p:nvPicPr>
          <p:cNvPr id="121" name="Google Shape;121;p22"/>
          <p:cNvPicPr preferRelativeResize="0"/>
          <p:nvPr/>
        </p:nvPicPr>
        <p:blipFill>
          <a:blip r:embed="rId5">
            <a:alphaModFix/>
          </a:blip>
          <a:stretch>
            <a:fillRect/>
          </a:stretch>
        </p:blipFill>
        <p:spPr>
          <a:xfrm>
            <a:off x="6459300" y="1093925"/>
            <a:ext cx="2149300" cy="38209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11700" y="1920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
              <a:t>   </a:t>
            </a:r>
            <a:r>
              <a:rPr lang="ru" sz="1800">
                <a:solidFill>
                  <a:srgbClr val="000000"/>
                </a:solidFill>
                <a:latin typeface="Times New Roman"/>
                <a:ea typeface="Times New Roman"/>
                <a:cs typeface="Times New Roman"/>
                <a:sym typeface="Times New Roman"/>
              </a:rPr>
              <a:t>Теневой театр</a:t>
            </a:r>
            <a:endParaRPr sz="1800">
              <a:solidFill>
                <a:srgbClr val="000000"/>
              </a:solidFill>
              <a:latin typeface="Times New Roman"/>
              <a:ea typeface="Times New Roman"/>
              <a:cs typeface="Times New Roman"/>
              <a:sym typeface="Times New Roman"/>
            </a:endParaRPr>
          </a:p>
        </p:txBody>
      </p:sp>
      <p:pic>
        <p:nvPicPr>
          <p:cNvPr id="127" name="Google Shape;127;p23"/>
          <p:cNvPicPr preferRelativeResize="0"/>
          <p:nvPr/>
        </p:nvPicPr>
        <p:blipFill>
          <a:blip r:embed="rId3">
            <a:alphaModFix/>
          </a:blip>
          <a:stretch>
            <a:fillRect/>
          </a:stretch>
        </p:blipFill>
        <p:spPr>
          <a:xfrm>
            <a:off x="955625" y="871300"/>
            <a:ext cx="3133873" cy="4210299"/>
          </a:xfrm>
          <a:prstGeom prst="rect">
            <a:avLst/>
          </a:prstGeom>
          <a:noFill/>
          <a:ln>
            <a:noFill/>
          </a:ln>
        </p:spPr>
      </p:pic>
      <p:pic>
        <p:nvPicPr>
          <p:cNvPr id="128" name="Google Shape;128;p23"/>
          <p:cNvPicPr preferRelativeResize="0"/>
          <p:nvPr/>
        </p:nvPicPr>
        <p:blipFill>
          <a:blip r:embed="rId4">
            <a:alphaModFix/>
          </a:blip>
          <a:stretch>
            <a:fillRect/>
          </a:stretch>
        </p:blipFill>
        <p:spPr>
          <a:xfrm>
            <a:off x="5063850" y="941700"/>
            <a:ext cx="2834100" cy="40694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311700" y="70275"/>
            <a:ext cx="8520600" cy="94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rgbClr val="000000"/>
                </a:solidFill>
                <a:latin typeface="Times New Roman"/>
                <a:ea typeface="Times New Roman"/>
                <a:cs typeface="Times New Roman"/>
                <a:sym typeface="Times New Roman"/>
              </a:rPr>
              <a:t>Ребенок постигает основы актерского мастерства, драматизации, кукловождения, свои знания и опыт применяет также и в самостоятельной театрализованной деятельности.</a:t>
            </a:r>
            <a:endParaRPr sz="1800">
              <a:solidFill>
                <a:srgbClr val="000000"/>
              </a:solidFill>
              <a:latin typeface="Times New Roman"/>
              <a:ea typeface="Times New Roman"/>
              <a:cs typeface="Times New Roman"/>
              <a:sym typeface="Times New Roman"/>
            </a:endParaRPr>
          </a:p>
        </p:txBody>
      </p:sp>
      <p:pic>
        <p:nvPicPr>
          <p:cNvPr id="134" name="Google Shape;134;p24"/>
          <p:cNvPicPr preferRelativeResize="0"/>
          <p:nvPr/>
        </p:nvPicPr>
        <p:blipFill>
          <a:blip r:embed="rId3">
            <a:alphaModFix/>
          </a:blip>
          <a:stretch>
            <a:fillRect/>
          </a:stretch>
        </p:blipFill>
        <p:spPr>
          <a:xfrm>
            <a:off x="967500" y="1017725"/>
            <a:ext cx="3107949" cy="4072150"/>
          </a:xfrm>
          <a:prstGeom prst="rect">
            <a:avLst/>
          </a:prstGeom>
          <a:noFill/>
          <a:ln>
            <a:noFill/>
          </a:ln>
        </p:spPr>
      </p:pic>
      <p:pic>
        <p:nvPicPr>
          <p:cNvPr id="135" name="Google Shape;135;p24"/>
          <p:cNvPicPr preferRelativeResize="0"/>
          <p:nvPr/>
        </p:nvPicPr>
        <p:blipFill>
          <a:blip r:embed="rId4">
            <a:alphaModFix/>
          </a:blip>
          <a:stretch>
            <a:fillRect/>
          </a:stretch>
        </p:blipFill>
        <p:spPr>
          <a:xfrm>
            <a:off x="4848375" y="1070988"/>
            <a:ext cx="2824700" cy="39656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a:off x="311700" y="154575"/>
            <a:ext cx="8520600" cy="8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rgbClr val="000000"/>
                </a:solidFill>
                <a:latin typeface="Times New Roman"/>
                <a:ea typeface="Times New Roman"/>
                <a:cs typeface="Times New Roman"/>
                <a:sym typeface="Times New Roman"/>
              </a:rPr>
              <a:t>Гибкому зонированию группы способствуют многофункциональные ширмы, мягкие модули, которые позволяют детям играть в театр в разных зонах группы</a:t>
            </a:r>
            <a:endParaRPr sz="1800">
              <a:solidFill>
                <a:srgbClr val="000000"/>
              </a:solidFill>
              <a:latin typeface="Times New Roman"/>
              <a:ea typeface="Times New Roman"/>
              <a:cs typeface="Times New Roman"/>
              <a:sym typeface="Times New Roman"/>
            </a:endParaRPr>
          </a:p>
        </p:txBody>
      </p:sp>
      <p:pic>
        <p:nvPicPr>
          <p:cNvPr id="141" name="Google Shape;141;p25"/>
          <p:cNvPicPr preferRelativeResize="0"/>
          <p:nvPr/>
        </p:nvPicPr>
        <p:blipFill>
          <a:blip r:embed="rId3">
            <a:alphaModFix/>
          </a:blip>
          <a:stretch>
            <a:fillRect/>
          </a:stretch>
        </p:blipFill>
        <p:spPr>
          <a:xfrm>
            <a:off x="110250" y="1085800"/>
            <a:ext cx="2433402" cy="3820977"/>
          </a:xfrm>
          <a:prstGeom prst="rect">
            <a:avLst/>
          </a:prstGeom>
          <a:noFill/>
          <a:ln>
            <a:noFill/>
          </a:ln>
        </p:spPr>
      </p:pic>
      <p:pic>
        <p:nvPicPr>
          <p:cNvPr id="142" name="Google Shape;142;p25"/>
          <p:cNvPicPr preferRelativeResize="0"/>
          <p:nvPr/>
        </p:nvPicPr>
        <p:blipFill>
          <a:blip r:embed="rId4">
            <a:alphaModFix/>
          </a:blip>
          <a:stretch>
            <a:fillRect/>
          </a:stretch>
        </p:blipFill>
        <p:spPr>
          <a:xfrm>
            <a:off x="2358800" y="1522750"/>
            <a:ext cx="2278774" cy="3384025"/>
          </a:xfrm>
          <a:prstGeom prst="rect">
            <a:avLst/>
          </a:prstGeom>
          <a:noFill/>
          <a:ln>
            <a:noFill/>
          </a:ln>
        </p:spPr>
      </p:pic>
      <p:pic>
        <p:nvPicPr>
          <p:cNvPr id="143" name="Google Shape;143;p25"/>
          <p:cNvPicPr preferRelativeResize="0"/>
          <p:nvPr/>
        </p:nvPicPr>
        <p:blipFill>
          <a:blip r:embed="rId5">
            <a:alphaModFix/>
          </a:blip>
          <a:stretch>
            <a:fillRect/>
          </a:stretch>
        </p:blipFill>
        <p:spPr>
          <a:xfrm>
            <a:off x="6626774" y="891250"/>
            <a:ext cx="2149300" cy="3820977"/>
          </a:xfrm>
          <a:prstGeom prst="rect">
            <a:avLst/>
          </a:prstGeom>
          <a:noFill/>
          <a:ln>
            <a:noFill/>
          </a:ln>
        </p:spPr>
      </p:pic>
      <p:pic>
        <p:nvPicPr>
          <p:cNvPr id="144" name="Google Shape;144;p25"/>
          <p:cNvPicPr preferRelativeResize="0"/>
          <p:nvPr/>
        </p:nvPicPr>
        <p:blipFill>
          <a:blip r:embed="rId6">
            <a:alphaModFix/>
          </a:blip>
          <a:stretch>
            <a:fillRect/>
          </a:stretch>
        </p:blipFill>
        <p:spPr>
          <a:xfrm>
            <a:off x="4859100" y="1556788"/>
            <a:ext cx="2149300" cy="33159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311700" y="140525"/>
            <a:ext cx="8520600" cy="87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rgbClr val="000000"/>
                </a:solidFill>
                <a:latin typeface="Times New Roman"/>
                <a:ea typeface="Times New Roman"/>
                <a:cs typeface="Times New Roman"/>
                <a:sym typeface="Times New Roman"/>
              </a:rPr>
              <a:t>При зонировании “Театрализованного Центра” важно учитывать место “зрительного зала”, что ширма и костюмерная с реквизитом — обязательные элементы.</a:t>
            </a:r>
            <a:endParaRPr sz="1800">
              <a:solidFill>
                <a:srgbClr val="000000"/>
              </a:solidFill>
              <a:latin typeface="Times New Roman"/>
              <a:ea typeface="Times New Roman"/>
              <a:cs typeface="Times New Roman"/>
              <a:sym typeface="Times New Roman"/>
            </a:endParaRPr>
          </a:p>
        </p:txBody>
      </p:sp>
      <p:pic>
        <p:nvPicPr>
          <p:cNvPr id="150" name="Google Shape;150;p26"/>
          <p:cNvPicPr preferRelativeResize="0"/>
          <p:nvPr/>
        </p:nvPicPr>
        <p:blipFill>
          <a:blip r:embed="rId5">
            <a:alphaModFix/>
          </a:blip>
          <a:stretch>
            <a:fillRect/>
          </a:stretch>
        </p:blipFill>
        <p:spPr>
          <a:xfrm>
            <a:off x="686425" y="959350"/>
            <a:ext cx="2616098" cy="3820977"/>
          </a:xfrm>
          <a:prstGeom prst="rect">
            <a:avLst/>
          </a:prstGeom>
          <a:noFill/>
          <a:ln>
            <a:noFill/>
          </a:ln>
        </p:spPr>
      </p:pic>
      <p:pic>
        <p:nvPicPr>
          <p:cNvPr id="151" name="Google Shape;151;p26"/>
          <p:cNvPicPr preferRelativeResize="0"/>
          <p:nvPr/>
        </p:nvPicPr>
        <p:blipFill>
          <a:blip r:embed="rId6">
            <a:alphaModFix/>
          </a:blip>
          <a:stretch>
            <a:fillRect/>
          </a:stretch>
        </p:blipFill>
        <p:spPr>
          <a:xfrm>
            <a:off x="3637600" y="1442025"/>
            <a:ext cx="2292875" cy="3701474"/>
          </a:xfrm>
          <a:prstGeom prst="rect">
            <a:avLst/>
          </a:prstGeom>
          <a:noFill/>
          <a:ln>
            <a:noFill/>
          </a:ln>
        </p:spPr>
      </p:pic>
      <p:pic>
        <p:nvPicPr>
          <p:cNvPr id="152" name="Google Shape;152;p26"/>
          <p:cNvPicPr preferRelativeResize="0"/>
          <p:nvPr/>
        </p:nvPicPr>
        <p:blipFill>
          <a:blip r:embed="rId7">
            <a:alphaModFix/>
          </a:blip>
          <a:stretch>
            <a:fillRect/>
          </a:stretch>
        </p:blipFill>
        <p:spPr>
          <a:xfrm>
            <a:off x="6321775" y="959350"/>
            <a:ext cx="2416323" cy="3820977"/>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7906" y="10956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311700" y="168650"/>
            <a:ext cx="8520600" cy="84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 sz="1800">
                <a:solidFill>
                  <a:srgbClr val="000000"/>
                </a:solidFill>
                <a:latin typeface="Times New Roman"/>
                <a:ea typeface="Times New Roman"/>
                <a:cs typeface="Times New Roman"/>
                <a:sym typeface="Times New Roman"/>
              </a:rPr>
              <a:t>“Театрализованный Центр”  оборудован  методическим материалом </a:t>
            </a:r>
            <a:endParaRPr sz="1800">
              <a:solidFill>
                <a:srgbClr val="000000"/>
              </a:solidFill>
              <a:latin typeface="Times New Roman"/>
              <a:ea typeface="Times New Roman"/>
              <a:cs typeface="Times New Roman"/>
              <a:sym typeface="Times New Roman"/>
            </a:endParaRPr>
          </a:p>
        </p:txBody>
      </p:sp>
      <p:pic>
        <p:nvPicPr>
          <p:cNvPr id="158" name="Google Shape;158;p27"/>
          <p:cNvPicPr preferRelativeResize="0"/>
          <p:nvPr/>
        </p:nvPicPr>
        <p:blipFill>
          <a:blip r:embed="rId5">
            <a:alphaModFix/>
          </a:blip>
          <a:stretch>
            <a:fillRect/>
          </a:stretch>
        </p:blipFill>
        <p:spPr>
          <a:xfrm>
            <a:off x="831675" y="2122050"/>
            <a:ext cx="1829101" cy="2568172"/>
          </a:xfrm>
          <a:prstGeom prst="rect">
            <a:avLst/>
          </a:prstGeom>
          <a:noFill/>
          <a:ln>
            <a:noFill/>
          </a:ln>
        </p:spPr>
      </p:pic>
      <p:pic>
        <p:nvPicPr>
          <p:cNvPr id="159" name="Google Shape;159;p27"/>
          <p:cNvPicPr preferRelativeResize="0"/>
          <p:nvPr/>
        </p:nvPicPr>
        <p:blipFill>
          <a:blip r:embed="rId6">
            <a:alphaModFix/>
          </a:blip>
          <a:stretch>
            <a:fillRect/>
          </a:stretch>
        </p:blipFill>
        <p:spPr>
          <a:xfrm>
            <a:off x="3234775" y="1293400"/>
            <a:ext cx="5239348" cy="2947124"/>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31693" y="11079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311700" y="210800"/>
            <a:ext cx="8520600" cy="80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rgbClr val="000000"/>
                </a:solidFill>
                <a:latin typeface="Times New Roman"/>
                <a:ea typeface="Times New Roman"/>
                <a:cs typeface="Times New Roman"/>
                <a:sym typeface="Times New Roman"/>
              </a:rPr>
              <a:t>Ведется успешная работа с родителями.  Благодаря совместной деятельности которой, дети показывают свои театральные постановки для людей пожилого возраста, проживающих в Марковском Геронтологическом Центре.</a:t>
            </a:r>
            <a:endParaRPr sz="1800">
              <a:solidFill>
                <a:srgbClr val="000000"/>
              </a:solidFill>
              <a:latin typeface="Times New Roman"/>
              <a:ea typeface="Times New Roman"/>
              <a:cs typeface="Times New Roman"/>
              <a:sym typeface="Times New Roman"/>
            </a:endParaRPr>
          </a:p>
        </p:txBody>
      </p:sp>
      <p:pic>
        <p:nvPicPr>
          <p:cNvPr id="165" name="Google Shape;165;p28"/>
          <p:cNvPicPr preferRelativeResize="0"/>
          <p:nvPr/>
        </p:nvPicPr>
        <p:blipFill>
          <a:blip r:embed="rId5">
            <a:alphaModFix/>
          </a:blip>
          <a:stretch>
            <a:fillRect/>
          </a:stretch>
        </p:blipFill>
        <p:spPr>
          <a:xfrm>
            <a:off x="433475" y="2206374"/>
            <a:ext cx="3924145" cy="2616097"/>
          </a:xfrm>
          <a:prstGeom prst="rect">
            <a:avLst/>
          </a:prstGeom>
          <a:noFill/>
          <a:ln>
            <a:noFill/>
          </a:ln>
        </p:spPr>
      </p:pic>
      <p:pic>
        <p:nvPicPr>
          <p:cNvPr id="166" name="Google Shape;166;p28"/>
          <p:cNvPicPr preferRelativeResize="0"/>
          <p:nvPr/>
        </p:nvPicPr>
        <p:blipFill>
          <a:blip r:embed="rId6">
            <a:alphaModFix/>
          </a:blip>
          <a:stretch>
            <a:fillRect/>
          </a:stretch>
        </p:blipFill>
        <p:spPr>
          <a:xfrm>
            <a:off x="4640275" y="1475599"/>
            <a:ext cx="4192029" cy="2794686"/>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93856" y="11180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9"/>
          <p:cNvPicPr preferRelativeResize="0"/>
          <p:nvPr/>
        </p:nvPicPr>
        <p:blipFill>
          <a:blip r:embed="rId5">
            <a:alphaModFix/>
          </a:blip>
          <a:stretch>
            <a:fillRect/>
          </a:stretch>
        </p:blipFill>
        <p:spPr>
          <a:xfrm>
            <a:off x="812900" y="96150"/>
            <a:ext cx="3374999" cy="5047352"/>
          </a:xfrm>
          <a:prstGeom prst="rect">
            <a:avLst/>
          </a:prstGeom>
          <a:noFill/>
          <a:ln>
            <a:noFill/>
          </a:ln>
        </p:spPr>
      </p:pic>
      <p:pic>
        <p:nvPicPr>
          <p:cNvPr id="172" name="Google Shape;172;p29"/>
          <p:cNvPicPr preferRelativeResize="0"/>
          <p:nvPr/>
        </p:nvPicPr>
        <p:blipFill>
          <a:blip r:embed="rId6">
            <a:alphaModFix/>
          </a:blip>
          <a:stretch>
            <a:fillRect/>
          </a:stretch>
        </p:blipFill>
        <p:spPr>
          <a:xfrm>
            <a:off x="4354349" y="1302625"/>
            <a:ext cx="4651301" cy="3489532"/>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18057" y="961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body" idx="1"/>
          </p:nvPr>
        </p:nvSpPr>
        <p:spPr>
          <a:xfrm>
            <a:off x="480325" y="5200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4000" dirty="0"/>
              <a:t>           </a:t>
            </a:r>
            <a:endParaRPr sz="4000" dirty="0"/>
          </a:p>
          <a:p>
            <a:pPr marL="0" lvl="0" indent="0" algn="l" rtl="0">
              <a:spcBef>
                <a:spcPts val="1600"/>
              </a:spcBef>
              <a:spcAft>
                <a:spcPts val="1600"/>
              </a:spcAft>
              <a:buNone/>
            </a:pPr>
            <a:r>
              <a:rPr lang="ru" sz="4000" dirty="0"/>
              <a:t>         </a:t>
            </a:r>
            <a:r>
              <a:rPr lang="ru" sz="4000" dirty="0">
                <a:solidFill>
                  <a:srgbClr val="073763"/>
                </a:solidFill>
              </a:rPr>
              <a:t>Спасибо за внимание</a:t>
            </a:r>
            <a:r>
              <a:rPr lang="ru" sz="4000" dirty="0" smtClean="0">
                <a:solidFill>
                  <a:srgbClr val="073763"/>
                </a:solidFill>
              </a:rPr>
              <a:t>!</a:t>
            </a:r>
          </a:p>
          <a:p>
            <a:pPr marL="0" lvl="0" indent="0" algn="l" rtl="0">
              <a:lnSpc>
                <a:spcPct val="100000"/>
              </a:lnSpc>
              <a:spcBef>
                <a:spcPts val="1600"/>
              </a:spcBef>
              <a:spcAft>
                <a:spcPts val="1600"/>
              </a:spcAft>
              <a:buNone/>
            </a:pPr>
            <a:endParaRPr lang="ru" sz="1400" dirty="0" smtClean="0">
              <a:solidFill>
                <a:srgbClr val="073763"/>
              </a:solidFill>
              <a:latin typeface="Times New Roman" panose="02020603050405020304" pitchFamily="18" charset="0"/>
              <a:cs typeface="Times New Roman" panose="02020603050405020304" pitchFamily="18" charset="0"/>
            </a:endParaRPr>
          </a:p>
          <a:p>
            <a:pPr marL="0" lvl="0" indent="0" algn="l" rtl="0">
              <a:lnSpc>
                <a:spcPct val="100000"/>
              </a:lnSpc>
              <a:spcBef>
                <a:spcPts val="1600"/>
              </a:spcBef>
              <a:spcAft>
                <a:spcPts val="1600"/>
              </a:spcAft>
              <a:buNone/>
            </a:pPr>
            <a:r>
              <a:rPr lang="ru" sz="1400" dirty="0" smtClean="0">
                <a:solidFill>
                  <a:srgbClr val="073763"/>
                </a:solidFill>
                <a:latin typeface="Times New Roman" panose="02020603050405020304" pitchFamily="18" charset="0"/>
                <a:cs typeface="Times New Roman" panose="02020603050405020304" pitchFamily="18" charset="0"/>
              </a:rPr>
              <a:t>В презентации использована                                                                                                                                     муз. В. Дашкевич «В гостях у сказки»</a:t>
            </a:r>
            <a:endParaRPr lang="ru" sz="1400" dirty="0">
              <a:solidFill>
                <a:srgbClr val="073763"/>
              </a:solidFill>
              <a:latin typeface="Times New Roman" panose="02020603050405020304" pitchFamily="18" charset="0"/>
              <a:cs typeface="Times New Roman" panose="02020603050405020304" pitchFamily="18" charset="0"/>
            </a:endParaRPr>
          </a:p>
        </p:txBody>
      </p:sp>
      <p:pic>
        <p:nvPicPr>
          <p:cNvPr id="178" name="Google Shape;178;p30"/>
          <p:cNvPicPr preferRelativeResize="0"/>
          <p:nvPr/>
        </p:nvPicPr>
        <p:blipFill>
          <a:blip r:embed="rId3">
            <a:alphaModFix/>
          </a:blip>
          <a:stretch>
            <a:fillRect/>
          </a:stretch>
        </p:blipFill>
        <p:spPr>
          <a:xfrm>
            <a:off x="5745275" y="2389049"/>
            <a:ext cx="2786332" cy="2508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317400" y="267125"/>
            <a:ext cx="8509200" cy="417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ru" sz="1600" dirty="0">
                <a:solidFill>
                  <a:schemeClr val="dk1"/>
                </a:solidFill>
              </a:rPr>
              <a:t>  </a:t>
            </a:r>
            <a:endParaRPr sz="1600" dirty="0">
              <a:solidFill>
                <a:schemeClr val="dk1"/>
              </a:solidFill>
            </a:endParaRPr>
          </a:p>
          <a:p>
            <a:pPr marL="0" lvl="0" indent="0" algn="l" rtl="0">
              <a:lnSpc>
                <a:spcPct val="100000"/>
              </a:lnSpc>
              <a:spcBef>
                <a:spcPts val="0"/>
              </a:spcBef>
              <a:spcAft>
                <a:spcPts val="0"/>
              </a:spcAft>
              <a:buNone/>
            </a:pPr>
            <a:r>
              <a:rPr lang="ru" dirty="0">
                <a:solidFill>
                  <a:schemeClr val="dk1"/>
                </a:solidFill>
                <a:latin typeface="Times New Roman"/>
                <a:ea typeface="Times New Roman"/>
                <a:cs typeface="Times New Roman"/>
                <a:sym typeface="Times New Roman"/>
              </a:rPr>
              <a:t>  </a:t>
            </a:r>
            <a:r>
              <a:rPr lang="ru" b="1" dirty="0">
                <a:solidFill>
                  <a:schemeClr val="dk1"/>
                </a:solidFill>
                <a:latin typeface="Times New Roman"/>
                <a:ea typeface="Times New Roman"/>
                <a:cs typeface="Times New Roman"/>
                <a:sym typeface="Times New Roman"/>
              </a:rPr>
              <a:t>Предметно–пространственная развивающая среда</a:t>
            </a:r>
            <a:r>
              <a:rPr lang="ru" dirty="0">
                <a:solidFill>
                  <a:schemeClr val="dk1"/>
                </a:solidFill>
                <a:latin typeface="Times New Roman"/>
                <a:ea typeface="Times New Roman"/>
                <a:cs typeface="Times New Roman"/>
                <a:sym typeface="Times New Roman"/>
              </a:rPr>
              <a:t> в группе организована с учётом требований ФГОС. Предметное наполнение соответствует ряду принципов: мобильности, сменяемости, доступности, эстетичности; соответствует возрасту детей старшей группы.</a:t>
            </a:r>
            <a:endParaRPr dirty="0">
              <a:solidFill>
                <a:srgbClr val="1B1C2A"/>
              </a:solidFill>
              <a:highlight>
                <a:srgbClr val="FFFF00"/>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ru" dirty="0">
                <a:solidFill>
                  <a:srgbClr val="000000"/>
                </a:solidFill>
                <a:latin typeface="Times New Roman"/>
                <a:ea typeface="Times New Roman"/>
                <a:cs typeface="Times New Roman"/>
                <a:sym typeface="Times New Roman"/>
              </a:rPr>
              <a:t>  </a:t>
            </a:r>
            <a:r>
              <a:rPr lang="ru" b="1" dirty="0">
                <a:solidFill>
                  <a:srgbClr val="000000"/>
                </a:solidFill>
                <a:latin typeface="Times New Roman"/>
                <a:ea typeface="Times New Roman"/>
                <a:cs typeface="Times New Roman"/>
                <a:sym typeface="Times New Roman"/>
              </a:rPr>
              <a:t>Театрализация </a:t>
            </a:r>
            <a:r>
              <a:rPr lang="ru" dirty="0">
                <a:solidFill>
                  <a:srgbClr val="000000"/>
                </a:solidFill>
                <a:latin typeface="Times New Roman"/>
                <a:ea typeface="Times New Roman"/>
                <a:cs typeface="Times New Roman"/>
                <a:sym typeface="Times New Roman"/>
              </a:rPr>
              <a:t>— особое направление образовательной программы для дошкольных учреждений, потому что даёт детям возможность не только исследовать окружающий мир, но и учиться жить с ним в согласии. Кроме того, театрализация помогает ребятишкам стать более уверенными в себе, что немаловажно и для их личностного роста — а значит, без театрального уголка детскому саду нельзя.</a:t>
            </a:r>
            <a:endParaRPr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ru" dirty="0">
                <a:solidFill>
                  <a:srgbClr val="000000"/>
                </a:solidFill>
                <a:latin typeface="Times New Roman"/>
                <a:ea typeface="Times New Roman"/>
                <a:cs typeface="Times New Roman"/>
                <a:sym typeface="Times New Roman"/>
              </a:rPr>
              <a:t>Театрализация способствует:</a:t>
            </a:r>
            <a:endParaRPr dirty="0">
              <a:solidFill>
                <a:srgbClr val="000000"/>
              </a:solidFill>
              <a:latin typeface="Times New Roman"/>
              <a:ea typeface="Times New Roman"/>
              <a:cs typeface="Times New Roman"/>
              <a:sym typeface="Times New Roman"/>
            </a:endParaRPr>
          </a:p>
          <a:p>
            <a:pPr marL="457200" lvl="0" indent="-342900" algn="l" rtl="0">
              <a:spcBef>
                <a:spcPts val="1200"/>
              </a:spcBef>
              <a:spcAft>
                <a:spcPts val="0"/>
              </a:spcAft>
              <a:buClr>
                <a:srgbClr val="000000"/>
              </a:buClr>
              <a:buSzPts val="1800"/>
              <a:buChar char="●"/>
            </a:pPr>
            <a:r>
              <a:rPr lang="ru" dirty="0">
                <a:solidFill>
                  <a:srgbClr val="000000"/>
                </a:solidFill>
                <a:latin typeface="Times New Roman"/>
                <a:ea typeface="Times New Roman"/>
                <a:cs typeface="Times New Roman"/>
                <a:sym typeface="Times New Roman"/>
              </a:rPr>
              <a:t>тренировке памяти, процессов мышления;</a:t>
            </a:r>
            <a:endParaRPr dirty="0">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Char char="●"/>
            </a:pPr>
            <a:r>
              <a:rPr lang="ru" dirty="0">
                <a:solidFill>
                  <a:srgbClr val="000000"/>
                </a:solidFill>
                <a:latin typeface="Times New Roman"/>
                <a:ea typeface="Times New Roman"/>
                <a:cs typeface="Times New Roman"/>
                <a:sym typeface="Times New Roman"/>
              </a:rPr>
              <a:t>выработке социально-культурных и познавательных навыков;</a:t>
            </a:r>
            <a:endParaRPr dirty="0">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Char char="●"/>
            </a:pPr>
            <a:r>
              <a:rPr lang="ru" dirty="0">
                <a:solidFill>
                  <a:srgbClr val="000000"/>
                </a:solidFill>
                <a:latin typeface="Times New Roman"/>
                <a:ea typeface="Times New Roman"/>
                <a:cs typeface="Times New Roman"/>
                <a:sym typeface="Times New Roman"/>
              </a:rPr>
              <a:t>речевому и физическому развитию;</a:t>
            </a:r>
            <a:endParaRPr dirty="0">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Char char="●"/>
            </a:pPr>
            <a:r>
              <a:rPr lang="ru" dirty="0">
                <a:solidFill>
                  <a:srgbClr val="000000"/>
                </a:solidFill>
                <a:latin typeface="Times New Roman"/>
                <a:ea typeface="Times New Roman"/>
                <a:cs typeface="Times New Roman"/>
                <a:sym typeface="Times New Roman"/>
              </a:rPr>
              <a:t>воспитанию культуры познания себя и окружающих людей.</a:t>
            </a:r>
            <a:endParaRPr dirty="0">
              <a:solidFill>
                <a:srgbClr val="000000"/>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dirty="0">
              <a:solidFill>
                <a:srgbClr val="000000"/>
              </a:solidFill>
              <a:latin typeface="Times New Roman"/>
              <a:ea typeface="Times New Roman"/>
              <a:cs typeface="Times New Roman"/>
              <a:sym typeface="Times New Roman"/>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9116" y="77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252950"/>
            <a:ext cx="8520600" cy="7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
              <a:t> “Театрализованный Центр”</a:t>
            </a:r>
            <a:endParaRPr/>
          </a:p>
        </p:txBody>
      </p:sp>
      <p:sp>
        <p:nvSpPr>
          <p:cNvPr id="67" name="Google Shape;67;p15"/>
          <p:cNvSpPr txBox="1">
            <a:spLocks noGrp="1"/>
          </p:cNvSpPr>
          <p:nvPr>
            <p:ph type="body" idx="1"/>
          </p:nvPr>
        </p:nvSpPr>
        <p:spPr>
          <a:xfrm>
            <a:off x="311700" y="252950"/>
            <a:ext cx="5408100" cy="43158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1200"/>
              </a:spcAft>
              <a:buClr>
                <a:schemeClr val="dk1"/>
              </a:buClr>
              <a:buSzPts val="1100"/>
              <a:buFont typeface="Arial"/>
              <a:buNone/>
            </a:pPr>
            <a:r>
              <a:rPr lang="ru" b="1">
                <a:solidFill>
                  <a:schemeClr val="dk1"/>
                </a:solidFill>
                <a:latin typeface="Times New Roman"/>
                <a:ea typeface="Times New Roman"/>
                <a:cs typeface="Times New Roman"/>
                <a:sym typeface="Times New Roman"/>
              </a:rPr>
              <a:t>“Театрализованный Центр”</a:t>
            </a:r>
            <a:r>
              <a:rPr lang="ru">
                <a:solidFill>
                  <a:schemeClr val="dk1"/>
                </a:solidFill>
                <a:latin typeface="Times New Roman"/>
                <a:ea typeface="Times New Roman"/>
                <a:cs typeface="Times New Roman"/>
                <a:sym typeface="Times New Roman"/>
              </a:rPr>
              <a:t> — это важный объект развивающей среды, поскольку именно театрализованная деятельность помогает сплотить группу, объединить детей интересной идеей. В театре дошкольники раскрываются, демонстрируя неожиданные грани своего характера. Театрализованная деятельность позволяет формировать опыт социальных навыков поведения благодаря тому, что каждая сказка или литературное произведение для детей дошкольного возраста всегда имеют нравственную направленность (доброта, смелость, дружба и т.д.). Благодаря театру ребенок познает мир не только умом, но и сердцем и выражает свое собственное отношение к добру и злу.</a:t>
            </a:r>
            <a:r>
              <a:rPr lang="ru" sz="1550">
                <a:solidFill>
                  <a:schemeClr val="dk1"/>
                </a:solidFill>
                <a:latin typeface="Times New Roman"/>
                <a:ea typeface="Times New Roman"/>
                <a:cs typeface="Times New Roman"/>
                <a:sym typeface="Times New Roman"/>
              </a:rPr>
              <a:t> </a:t>
            </a:r>
            <a:endParaRPr/>
          </a:p>
        </p:txBody>
      </p:sp>
      <p:pic>
        <p:nvPicPr>
          <p:cNvPr id="68" name="Google Shape;68;p15"/>
          <p:cNvPicPr preferRelativeResize="0"/>
          <p:nvPr/>
        </p:nvPicPr>
        <p:blipFill>
          <a:blip r:embed="rId5">
            <a:alphaModFix/>
          </a:blip>
          <a:stretch>
            <a:fillRect/>
          </a:stretch>
        </p:blipFill>
        <p:spPr>
          <a:xfrm>
            <a:off x="5782750" y="2107974"/>
            <a:ext cx="2880927" cy="2688051"/>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88191" y="25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0"/>
            <a:ext cx="8520600" cy="94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rgbClr val="000000"/>
                </a:solidFill>
                <a:latin typeface="Times New Roman"/>
                <a:ea typeface="Times New Roman"/>
                <a:cs typeface="Times New Roman"/>
                <a:sym typeface="Times New Roman"/>
              </a:rPr>
              <a:t>Театрально-игровое оборудование (большая ширма) - легко трансформируется.           Занавес из ткани имеет удобные карманы, в которых можно разместить различный театральный реквизит.</a:t>
            </a:r>
            <a:endParaRPr sz="1800">
              <a:solidFill>
                <a:srgbClr val="000000"/>
              </a:solidFill>
              <a:latin typeface="Times New Roman"/>
              <a:ea typeface="Times New Roman"/>
              <a:cs typeface="Times New Roman"/>
              <a:sym typeface="Times New Roman"/>
            </a:endParaRPr>
          </a:p>
        </p:txBody>
      </p:sp>
      <p:pic>
        <p:nvPicPr>
          <p:cNvPr id="74" name="Google Shape;74;p16"/>
          <p:cNvPicPr preferRelativeResize="0"/>
          <p:nvPr/>
        </p:nvPicPr>
        <p:blipFill>
          <a:blip r:embed="rId5">
            <a:alphaModFix/>
          </a:blip>
          <a:stretch>
            <a:fillRect/>
          </a:stretch>
        </p:blipFill>
        <p:spPr>
          <a:xfrm>
            <a:off x="5649375" y="1672350"/>
            <a:ext cx="2318827" cy="3280100"/>
          </a:xfrm>
          <a:prstGeom prst="rect">
            <a:avLst/>
          </a:prstGeom>
          <a:noFill/>
          <a:ln>
            <a:noFill/>
          </a:ln>
        </p:spPr>
      </p:pic>
      <p:pic>
        <p:nvPicPr>
          <p:cNvPr id="75" name="Google Shape;75;p16"/>
          <p:cNvPicPr preferRelativeResize="0"/>
          <p:nvPr/>
        </p:nvPicPr>
        <p:blipFill>
          <a:blip r:embed="rId6">
            <a:alphaModFix/>
          </a:blip>
          <a:stretch>
            <a:fillRect/>
          </a:stretch>
        </p:blipFill>
        <p:spPr>
          <a:xfrm>
            <a:off x="3274825" y="1442838"/>
            <a:ext cx="2149300" cy="3509624"/>
          </a:xfrm>
          <a:prstGeom prst="rect">
            <a:avLst/>
          </a:prstGeom>
          <a:noFill/>
          <a:ln>
            <a:noFill/>
          </a:ln>
        </p:spPr>
      </p:pic>
      <p:pic>
        <p:nvPicPr>
          <p:cNvPr id="76" name="Google Shape;76;p16"/>
          <p:cNvPicPr preferRelativeResize="0"/>
          <p:nvPr/>
        </p:nvPicPr>
        <p:blipFill>
          <a:blip r:embed="rId7">
            <a:alphaModFix/>
          </a:blip>
          <a:stretch>
            <a:fillRect/>
          </a:stretch>
        </p:blipFill>
        <p:spPr>
          <a:xfrm>
            <a:off x="199275" y="1047500"/>
            <a:ext cx="2850298" cy="3904952"/>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00162"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a:blip r:embed="rId5">
            <a:alphaModFix/>
          </a:blip>
          <a:stretch>
            <a:fillRect/>
          </a:stretch>
        </p:blipFill>
        <p:spPr>
          <a:xfrm>
            <a:off x="4483000" y="590250"/>
            <a:ext cx="3527374" cy="4309671"/>
          </a:xfrm>
          <a:prstGeom prst="rect">
            <a:avLst/>
          </a:prstGeom>
          <a:noFill/>
          <a:ln>
            <a:noFill/>
          </a:ln>
        </p:spPr>
      </p:pic>
      <p:pic>
        <p:nvPicPr>
          <p:cNvPr id="82" name="Google Shape;82;p17"/>
          <p:cNvPicPr preferRelativeResize="0"/>
          <p:nvPr/>
        </p:nvPicPr>
        <p:blipFill>
          <a:blip r:embed="rId6">
            <a:alphaModFix/>
          </a:blip>
          <a:stretch>
            <a:fillRect/>
          </a:stretch>
        </p:blipFill>
        <p:spPr>
          <a:xfrm>
            <a:off x="700500" y="386650"/>
            <a:ext cx="3248476" cy="4513272"/>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91416" y="134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98375"/>
            <a:ext cx="8520600" cy="9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750">
                <a:solidFill>
                  <a:srgbClr val="1B1C2A"/>
                </a:solidFill>
                <a:latin typeface="Times New Roman"/>
                <a:ea typeface="Times New Roman"/>
                <a:cs typeface="Times New Roman"/>
                <a:sym typeface="Times New Roman"/>
              </a:rPr>
              <a:t>“Театрализованный Центр”, в котором есть всё необходимое для соответствующей деятельности, позволяет создать в группе комфортную среду для развития творческих способностей воспитанников. </a:t>
            </a:r>
            <a:endParaRPr sz="3400"/>
          </a:p>
        </p:txBody>
      </p:sp>
      <p:pic>
        <p:nvPicPr>
          <p:cNvPr id="88" name="Google Shape;88;p18"/>
          <p:cNvPicPr preferRelativeResize="0"/>
          <p:nvPr/>
        </p:nvPicPr>
        <p:blipFill>
          <a:blip r:embed="rId5">
            <a:alphaModFix/>
          </a:blip>
          <a:stretch>
            <a:fillRect/>
          </a:stretch>
        </p:blipFill>
        <p:spPr>
          <a:xfrm>
            <a:off x="644275" y="1017725"/>
            <a:ext cx="2644198" cy="3894948"/>
          </a:xfrm>
          <a:prstGeom prst="rect">
            <a:avLst/>
          </a:prstGeom>
          <a:noFill/>
          <a:ln>
            <a:noFill/>
          </a:ln>
        </p:spPr>
      </p:pic>
      <p:pic>
        <p:nvPicPr>
          <p:cNvPr id="89" name="Google Shape;89;p18"/>
          <p:cNvPicPr preferRelativeResize="0"/>
          <p:nvPr/>
        </p:nvPicPr>
        <p:blipFill>
          <a:blip r:embed="rId6">
            <a:alphaModFix/>
          </a:blip>
          <a:stretch>
            <a:fillRect/>
          </a:stretch>
        </p:blipFill>
        <p:spPr>
          <a:xfrm>
            <a:off x="6415475" y="1161250"/>
            <a:ext cx="2475552" cy="3751421"/>
          </a:xfrm>
          <a:prstGeom prst="rect">
            <a:avLst/>
          </a:prstGeom>
          <a:noFill/>
          <a:ln>
            <a:noFill/>
          </a:ln>
        </p:spPr>
      </p:pic>
      <p:pic>
        <p:nvPicPr>
          <p:cNvPr id="90" name="Google Shape;90;p18"/>
          <p:cNvPicPr preferRelativeResize="0"/>
          <p:nvPr/>
        </p:nvPicPr>
        <p:blipFill>
          <a:blip r:embed="rId7">
            <a:alphaModFix/>
          </a:blip>
          <a:stretch>
            <a:fillRect/>
          </a:stretch>
        </p:blipFill>
        <p:spPr>
          <a:xfrm>
            <a:off x="3777325" y="1210388"/>
            <a:ext cx="2149300" cy="3653150"/>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38606" y="14957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1920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 sz="1800">
                <a:solidFill>
                  <a:srgbClr val="000000"/>
                </a:solidFill>
                <a:latin typeface="Times New Roman"/>
                <a:ea typeface="Times New Roman"/>
                <a:cs typeface="Times New Roman"/>
                <a:sym typeface="Times New Roman"/>
              </a:rPr>
              <a:t>Все атрибуты мобильны, находятся в доступности детей</a:t>
            </a:r>
            <a:endParaRPr sz="1800">
              <a:solidFill>
                <a:srgbClr val="000000"/>
              </a:solidFill>
              <a:latin typeface="Times New Roman"/>
              <a:ea typeface="Times New Roman"/>
              <a:cs typeface="Times New Roman"/>
              <a:sym typeface="Times New Roman"/>
            </a:endParaRPr>
          </a:p>
        </p:txBody>
      </p:sp>
      <p:pic>
        <p:nvPicPr>
          <p:cNvPr id="96" name="Google Shape;96;p19"/>
          <p:cNvPicPr preferRelativeResize="0"/>
          <p:nvPr/>
        </p:nvPicPr>
        <p:blipFill>
          <a:blip r:embed="rId5">
            <a:alphaModFix/>
          </a:blip>
          <a:stretch>
            <a:fillRect/>
          </a:stretch>
        </p:blipFill>
        <p:spPr>
          <a:xfrm>
            <a:off x="672375" y="1102275"/>
            <a:ext cx="2489625" cy="3776399"/>
          </a:xfrm>
          <a:prstGeom prst="rect">
            <a:avLst/>
          </a:prstGeom>
          <a:noFill/>
          <a:ln>
            <a:noFill/>
          </a:ln>
        </p:spPr>
      </p:pic>
      <p:pic>
        <p:nvPicPr>
          <p:cNvPr id="97" name="Google Shape;97;p19"/>
          <p:cNvPicPr preferRelativeResize="0"/>
          <p:nvPr/>
        </p:nvPicPr>
        <p:blipFill>
          <a:blip r:embed="rId6">
            <a:alphaModFix/>
          </a:blip>
          <a:stretch>
            <a:fillRect/>
          </a:stretch>
        </p:blipFill>
        <p:spPr>
          <a:xfrm>
            <a:off x="3469000" y="1391275"/>
            <a:ext cx="2489625" cy="3487396"/>
          </a:xfrm>
          <a:prstGeom prst="rect">
            <a:avLst/>
          </a:prstGeom>
          <a:noFill/>
          <a:ln>
            <a:noFill/>
          </a:ln>
        </p:spPr>
      </p:pic>
      <p:pic>
        <p:nvPicPr>
          <p:cNvPr id="98" name="Google Shape;98;p19"/>
          <p:cNvPicPr preferRelativeResize="0"/>
          <p:nvPr/>
        </p:nvPicPr>
        <p:blipFill>
          <a:blip r:embed="rId7">
            <a:alphaModFix/>
          </a:blip>
          <a:stretch>
            <a:fillRect/>
          </a:stretch>
        </p:blipFill>
        <p:spPr>
          <a:xfrm>
            <a:off x="6448325" y="1770725"/>
            <a:ext cx="2149300" cy="3107948"/>
          </a:xfrm>
          <a:prstGeom prst="rect">
            <a:avLst/>
          </a:prstGeom>
          <a:noFill/>
          <a:ln>
            <a:noFill/>
          </a:ln>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88908" y="4801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140525"/>
            <a:ext cx="8520600" cy="87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
              <a:t> </a:t>
            </a:r>
            <a:r>
              <a:rPr lang="ru" sz="1800">
                <a:latin typeface="Times New Roman"/>
                <a:ea typeface="Times New Roman"/>
                <a:cs typeface="Times New Roman"/>
                <a:sym typeface="Times New Roman"/>
              </a:rPr>
              <a:t>“Театрализованный Центр” размещен в активной зоне</a:t>
            </a:r>
            <a:endParaRPr sz="1800">
              <a:latin typeface="Times New Roman"/>
              <a:ea typeface="Times New Roman"/>
              <a:cs typeface="Times New Roman"/>
              <a:sym typeface="Times New Roman"/>
            </a:endParaRPr>
          </a:p>
        </p:txBody>
      </p:sp>
      <p:pic>
        <p:nvPicPr>
          <p:cNvPr id="104" name="Google Shape;104;p20"/>
          <p:cNvPicPr preferRelativeResize="0"/>
          <p:nvPr/>
        </p:nvPicPr>
        <p:blipFill>
          <a:blip r:embed="rId5">
            <a:alphaModFix/>
          </a:blip>
          <a:stretch>
            <a:fillRect/>
          </a:stretch>
        </p:blipFill>
        <p:spPr>
          <a:xfrm>
            <a:off x="885350" y="1017725"/>
            <a:ext cx="2937150" cy="4013349"/>
          </a:xfrm>
          <a:prstGeom prst="rect">
            <a:avLst/>
          </a:prstGeom>
          <a:noFill/>
          <a:ln>
            <a:noFill/>
          </a:ln>
        </p:spPr>
      </p:pic>
      <p:pic>
        <p:nvPicPr>
          <p:cNvPr id="105" name="Google Shape;105;p20"/>
          <p:cNvPicPr preferRelativeResize="0"/>
          <p:nvPr/>
        </p:nvPicPr>
        <p:blipFill>
          <a:blip r:embed="rId6">
            <a:alphaModFix/>
          </a:blip>
          <a:stretch>
            <a:fillRect/>
          </a:stretch>
        </p:blipFill>
        <p:spPr>
          <a:xfrm>
            <a:off x="5073225" y="1084350"/>
            <a:ext cx="2824700" cy="3880096"/>
          </a:xfrm>
          <a:prstGeom prst="rect">
            <a:avLst/>
          </a:prstGeom>
          <a:noFill/>
          <a:ln>
            <a:noFill/>
          </a:ln>
        </p:spPr>
      </p:pic>
      <p:pic>
        <p:nvPicPr>
          <p:cNvPr id="2" name="Музыкальная шкатулка - В гостях у сказки (www.hotplayer.r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09238" y="1405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 sz="1800">
                <a:solidFill>
                  <a:srgbClr val="000000"/>
                </a:solidFill>
                <a:latin typeface="Times New Roman"/>
                <a:ea typeface="Times New Roman"/>
                <a:cs typeface="Times New Roman"/>
                <a:sym typeface="Times New Roman"/>
              </a:rPr>
              <a:t>Театр кукол</a:t>
            </a:r>
            <a:endParaRPr sz="1800">
              <a:solidFill>
                <a:srgbClr val="000000"/>
              </a:solidFill>
              <a:latin typeface="Times New Roman"/>
              <a:ea typeface="Times New Roman"/>
              <a:cs typeface="Times New Roman"/>
              <a:sym typeface="Times New Roman"/>
            </a:endParaRPr>
          </a:p>
        </p:txBody>
      </p:sp>
      <p:pic>
        <p:nvPicPr>
          <p:cNvPr id="111" name="Google Shape;111;p21"/>
          <p:cNvPicPr preferRelativeResize="0"/>
          <p:nvPr/>
        </p:nvPicPr>
        <p:blipFill>
          <a:blip r:embed="rId3">
            <a:alphaModFix/>
          </a:blip>
          <a:stretch>
            <a:fillRect/>
          </a:stretch>
        </p:blipFill>
        <p:spPr>
          <a:xfrm>
            <a:off x="554550" y="1017725"/>
            <a:ext cx="3029024" cy="4064871"/>
          </a:xfrm>
          <a:prstGeom prst="rect">
            <a:avLst/>
          </a:prstGeom>
          <a:noFill/>
          <a:ln>
            <a:noFill/>
          </a:ln>
        </p:spPr>
      </p:pic>
      <p:pic>
        <p:nvPicPr>
          <p:cNvPr id="112" name="Google Shape;112;p21"/>
          <p:cNvPicPr preferRelativeResize="0"/>
          <p:nvPr/>
        </p:nvPicPr>
        <p:blipFill>
          <a:blip r:embed="rId4">
            <a:alphaModFix/>
          </a:blip>
          <a:stretch>
            <a:fillRect/>
          </a:stretch>
        </p:blipFill>
        <p:spPr>
          <a:xfrm>
            <a:off x="4017025" y="1215737"/>
            <a:ext cx="2377198" cy="3866853"/>
          </a:xfrm>
          <a:prstGeom prst="rect">
            <a:avLst/>
          </a:prstGeom>
          <a:noFill/>
          <a:ln>
            <a:noFill/>
          </a:ln>
        </p:spPr>
      </p:pic>
      <p:pic>
        <p:nvPicPr>
          <p:cNvPr id="113" name="Google Shape;113;p21"/>
          <p:cNvPicPr preferRelativeResize="0"/>
          <p:nvPr/>
        </p:nvPicPr>
        <p:blipFill>
          <a:blip r:embed="rId5">
            <a:alphaModFix/>
          </a:blip>
          <a:stretch>
            <a:fillRect/>
          </a:stretch>
        </p:blipFill>
        <p:spPr>
          <a:xfrm>
            <a:off x="6683000" y="1549575"/>
            <a:ext cx="2149300" cy="34674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432</Words>
  <Application>Microsoft Office PowerPoint</Application>
  <PresentationFormat>Экран (16:9)</PresentationFormat>
  <Paragraphs>35</Paragraphs>
  <Slides>18</Slides>
  <Notes>18</Notes>
  <HiddenSlides>0</HiddenSlides>
  <MMClips>12</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Simple Light</vt:lpstr>
      <vt:lpstr>“Ребенок - человек играющий!”</vt:lpstr>
      <vt:lpstr>Презентация PowerPoint</vt:lpstr>
      <vt:lpstr> “Театрализованный Центр”</vt:lpstr>
      <vt:lpstr>Театрально-игровое оборудование (большая ширма) - легко трансформируется.           Занавес из ткани имеет удобные карманы, в которых можно разместить различный театральный реквизит.</vt:lpstr>
      <vt:lpstr>Презентация PowerPoint</vt:lpstr>
      <vt:lpstr>“Театрализованный Центр”, в котором есть всё необходимое для соответствующей деятельности, позволяет создать в группе комфортную среду для развития творческих способностей воспитанников. </vt:lpstr>
      <vt:lpstr>Все атрибуты мобильны, находятся в доступности детей</vt:lpstr>
      <vt:lpstr> “Театрализованный Центр” размещен в активной зоне</vt:lpstr>
      <vt:lpstr>Театр кукол</vt:lpstr>
      <vt:lpstr>Настольный театр, театр на фланелеграфе</vt:lpstr>
      <vt:lpstr>   Теневой театр</vt:lpstr>
      <vt:lpstr>Ребенок постигает основы актерского мастерства, драматизации, кукловождения, свои знания и опыт применяет также и в самостоятельной театрализованной деятельности.</vt:lpstr>
      <vt:lpstr>Гибкому зонированию группы способствуют многофункциональные ширмы, мягкие модули, которые позволяют детям играть в театр в разных зонах группы</vt:lpstr>
      <vt:lpstr>При зонировании “Театрализованного Центра” важно учитывать место “зрительного зала”, что ширма и костюмерная с реквизитом — обязательные элементы.</vt:lpstr>
      <vt:lpstr>“Театрализованный Центр”  оборудован  методическим материалом </vt:lpstr>
      <vt:lpstr>Ведется успешная работа с родителями.  Благодаря совместной деятельности которой, дети показывают свои театральные постановки для людей пожилого возраста, проживающих в Марковском Геронтологическом Центре.</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“Ребенок - человек играющий!”</dc:title>
  <dc:creator>Домашний</dc:creator>
  <cp:lastModifiedBy>$*$</cp:lastModifiedBy>
  <cp:revision>43</cp:revision>
  <dcterms:modified xsi:type="dcterms:W3CDTF">2021-03-21T11:24:18Z</dcterms:modified>
</cp:coreProperties>
</file>