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58" r:id="rId6"/>
    <p:sldId id="268" r:id="rId7"/>
    <p:sldId id="269" r:id="rId8"/>
    <p:sldId id="263" r:id="rId9"/>
    <p:sldId id="264" r:id="rId10"/>
    <p:sldId id="270" r:id="rId11"/>
    <p:sldId id="265" r:id="rId12"/>
    <p:sldId id="266" r:id="rId13"/>
    <p:sldId id="271" r:id="rId14"/>
    <p:sldId id="272" r:id="rId15"/>
    <p:sldId id="273" r:id="rId16"/>
    <p:sldId id="267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76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720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26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744416"/>
          </a:xfrm>
        </p:spPr>
        <p:txBody>
          <a:bodyPr>
            <a:normAutofit fontScale="90000"/>
          </a:bodyPr>
          <a:lstStyle/>
          <a:p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Великая Отечественная война </a:t>
            </a:r>
            <a:br>
              <a:rPr lang="ru-RU" i="1" dirty="0"/>
            </a:br>
            <a:r>
              <a:rPr lang="ru-RU" i="1" dirty="0"/>
              <a:t>2020 год – год «Памяти и Славы»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6036" y="4185084"/>
            <a:ext cx="3852936" cy="15481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sz="1400" dirty="0"/>
              <a:t>Материал подготовили воспитатели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МБДОУ №115, г. </a:t>
            </a:r>
            <a:r>
              <a:rPr lang="ru-RU" sz="1400" dirty="0" err="1"/>
              <a:t>Иркутка</a:t>
            </a:r>
            <a:r>
              <a:rPr lang="en-US" sz="1400" dirty="0"/>
              <a:t>:</a:t>
            </a:r>
          </a:p>
          <a:p>
            <a:pPr algn="just">
              <a:spcBef>
                <a:spcPts val="0"/>
              </a:spcBef>
            </a:pPr>
            <a:r>
              <a:rPr lang="ru-RU" sz="1400" dirty="0" err="1"/>
              <a:t>Парицких</a:t>
            </a:r>
            <a:r>
              <a:rPr lang="ru-RU" sz="1400" dirty="0"/>
              <a:t> Татьяна Анатольевна,</a:t>
            </a:r>
            <a:endParaRPr lang="en-US" sz="1400" dirty="0"/>
          </a:p>
          <a:p>
            <a:pPr algn="just">
              <a:spcBef>
                <a:spcPts val="0"/>
              </a:spcBef>
            </a:pPr>
            <a:r>
              <a:rPr lang="ru-RU" sz="1400" dirty="0" err="1"/>
              <a:t>Поломошнова</a:t>
            </a:r>
            <a:r>
              <a:rPr lang="ru-RU" sz="1400" dirty="0"/>
              <a:t> Людмила Александровна,</a:t>
            </a:r>
            <a:endParaRPr lang="en-US" sz="1400" dirty="0"/>
          </a:p>
          <a:p>
            <a:pPr algn="just">
              <a:spcBef>
                <a:spcPts val="0"/>
              </a:spcBef>
            </a:pPr>
            <a:r>
              <a:rPr lang="ru-RU" sz="1400" dirty="0"/>
              <a:t>Федосова Анастасия Андреевна.</a:t>
            </a:r>
          </a:p>
          <a:p>
            <a:pPr algn="just"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ru-RU" sz="2800" dirty="0"/>
              <a:t>75 – ПОБЕДА!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2BB765CB-943B-4536-9DB9-B50F595E53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3770" y="1490547"/>
            <a:ext cx="5076563" cy="369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400FBF1-63FF-42D5-ABC6-848257BAEA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83382" y="1485370"/>
            <a:ext cx="5066211" cy="3696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B5450534-406D-4C40-A9F3-6374716099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7800" y="1522329"/>
            <a:ext cx="5112568" cy="3731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B1BE980D-9D4B-44FC-8505-2C8E9EA0E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77191" y="1505669"/>
            <a:ext cx="5112569" cy="373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AE3A084-8CDD-46D1-BC42-CDF95A0AB2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1"/>
          <a:stretch/>
        </p:blipFill>
        <p:spPr>
          <a:xfrm rot="5400000">
            <a:off x="157505" y="1794674"/>
            <a:ext cx="5112565" cy="35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E57DED6-8C5F-4CAB-A548-AF8296C323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92" r="7465" b="2667"/>
          <a:stretch/>
        </p:blipFill>
        <p:spPr>
          <a:xfrm rot="5400000">
            <a:off x="4121380" y="1640406"/>
            <a:ext cx="5112565" cy="379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34">
            <a:extLst>
              <a:ext uri="{FF2B5EF4-FFF2-40B4-BE49-F238E27FC236}">
                <a16:creationId xmlns:a16="http://schemas.microsoft.com/office/drawing/2014/main" xmlns="" id="{59F2149F-34AF-45A8-80E4-F64E6963D8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" t="22422" r="8576" b="4379"/>
          <a:stretch/>
        </p:blipFill>
        <p:spPr>
          <a:xfrm flipH="1" flipV="1">
            <a:off x="909376" y="1196752"/>
            <a:ext cx="7511480" cy="435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0351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E39C270-E677-4BF7-AB29-EB6684E96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5" t="30911" r="6653" b="8285"/>
          <a:stretch/>
        </p:blipFill>
        <p:spPr>
          <a:xfrm rot="10800000">
            <a:off x="889989" y="1268760"/>
            <a:ext cx="7426426" cy="428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7193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83B0CA39-FD3C-407E-9297-46744EFA6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85" t="7278" r="4714" b="9515"/>
          <a:stretch/>
        </p:blipFill>
        <p:spPr>
          <a:xfrm rot="10800000">
            <a:off x="1187624" y="1661158"/>
            <a:ext cx="6372708" cy="4183755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AE0FE999-AFFE-4538-AAD2-FB09D79A1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9" r="3462" b="13297"/>
          <a:stretch/>
        </p:blipFill>
        <p:spPr>
          <a:xfrm rot="10800000">
            <a:off x="5380800" y="3998831"/>
            <a:ext cx="3024336" cy="23201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C2AE3D-90CB-4FCC-A392-89C72CDF6755}"/>
              </a:ext>
            </a:extLst>
          </p:cNvPr>
          <p:cNvSpPr txBox="1"/>
          <p:nvPr/>
        </p:nvSpPr>
        <p:spPr>
          <a:xfrm>
            <a:off x="575556" y="65669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Тематические </a:t>
            </a:r>
            <a:r>
              <a:rPr lang="ru-RU" sz="2800" b="1" dirty="0" smtClean="0"/>
              <a:t>мероприятия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посвященные Дню Победы!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F16F40-45DA-4AF8-A0BD-1330E64CA68F}"/>
              </a:ext>
            </a:extLst>
          </p:cNvPr>
          <p:cNvSpPr txBox="1"/>
          <p:nvPr/>
        </p:nvSpPr>
        <p:spPr>
          <a:xfrm>
            <a:off x="4175955" y="5966810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50699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EEC6F7B-F530-407C-AC60-BC0E74E7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25" r="1615"/>
          <a:stretch/>
        </p:blipFill>
        <p:spPr>
          <a:xfrm>
            <a:off x="1511660" y="1929029"/>
            <a:ext cx="6327769" cy="405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03F0CF-DC95-47C7-8600-6381E8E09A99}"/>
              </a:ext>
            </a:extLst>
          </p:cNvPr>
          <p:cNvSpPr txBox="1"/>
          <p:nvPr/>
        </p:nvSpPr>
        <p:spPr>
          <a:xfrm>
            <a:off x="593558" y="728700"/>
            <a:ext cx="7956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Тематическая персональная </a:t>
            </a:r>
            <a:r>
              <a:rPr lang="ru-RU" sz="2400" b="1" dirty="0" smtClean="0"/>
              <a:t>выставка семейных </a:t>
            </a:r>
            <a:r>
              <a:rPr lang="ru-RU" sz="2400" b="1" dirty="0"/>
              <a:t>творческих работ</a:t>
            </a:r>
          </a:p>
          <a:p>
            <a:pPr algn="ctr"/>
            <a:r>
              <a:rPr lang="ru-RU" sz="2400" b="1" dirty="0"/>
              <a:t>«Открытки для ветеранов»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0ACC06-22F2-4BCB-BC22-BD9064E36B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2" t="3528" r="5542" b="10334"/>
          <a:stretch/>
        </p:blipFill>
        <p:spPr>
          <a:xfrm>
            <a:off x="1313638" y="836712"/>
            <a:ext cx="6516724" cy="421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F9A5F8A-FA15-4EA9-AE47-E60FE9937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4607" y="5157192"/>
            <a:ext cx="7074786" cy="108305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Совместная деятельность детей и родителей</a:t>
            </a:r>
          </a:p>
          <a:p>
            <a:pPr algn="ctr"/>
            <a:r>
              <a:rPr lang="ru-RU" sz="1800" b="1" dirty="0"/>
              <a:t>Творческая работа по макетированию «Победа!»</a:t>
            </a:r>
          </a:p>
          <a:p>
            <a:pPr algn="ctr"/>
            <a:r>
              <a:rPr lang="ru-RU" sz="1800" b="1" dirty="0"/>
              <a:t>Подготовительная группа «Колокольчик»</a:t>
            </a:r>
          </a:p>
        </p:txBody>
      </p:sp>
    </p:spTree>
    <p:extLst>
      <p:ext uri="{BB962C8B-B14F-4D97-AF65-F5344CB8AC3E}">
        <p14:creationId xmlns:p14="http://schemas.microsoft.com/office/powerpoint/2010/main" xmlns="" val="121461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BBAF08-A5EF-43A7-8932-FB97F642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692694"/>
            <a:ext cx="7920880" cy="868960"/>
          </a:xfrm>
        </p:spPr>
        <p:txBody>
          <a:bodyPr>
            <a:no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«Мирное небо над головой»</a:t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CE10E2A-A175-4272-ADC8-40CF77309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0" b="7132"/>
          <a:stretch/>
        </p:blipFill>
        <p:spPr>
          <a:xfrm rot="5400000">
            <a:off x="677550" y="2270857"/>
            <a:ext cx="4476529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E48BF81-B998-41D8-A9EF-1988DB785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2" b="6968"/>
          <a:stretch/>
        </p:blipFill>
        <p:spPr>
          <a:xfrm rot="5400000">
            <a:off x="4539144" y="2261693"/>
            <a:ext cx="4503774" cy="335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366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BBAF08-A5EF-43A7-8932-FB97F642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7101"/>
            <a:ext cx="7920880" cy="1127571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</a:t>
            </a:r>
            <a:r>
              <a:rPr lang="en-US" sz="1600" b="1" dirty="0" smtClean="0"/>
              <a:t>:</a:t>
            </a:r>
            <a:r>
              <a:rPr lang="ru-RU" sz="1600" b="1" dirty="0" smtClean="0"/>
              <a:t> «75 – лет Победы!»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  <a:endParaRPr lang="ru-RU" sz="16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DE7C2490-A1F1-41C0-920F-1D23DF8D7E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1" b="3883"/>
          <a:stretch/>
        </p:blipFill>
        <p:spPr>
          <a:xfrm rot="5400000">
            <a:off x="433070" y="2347219"/>
            <a:ext cx="4644647" cy="3279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4D5D175A-89EF-48F6-B441-37577090A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9" t="7300" r="-307" b="-1040"/>
          <a:stretch/>
        </p:blipFill>
        <p:spPr>
          <a:xfrm rot="5400000">
            <a:off x="4269659" y="2266622"/>
            <a:ext cx="4644648" cy="3463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2049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322" y="945298"/>
            <a:ext cx="3888432" cy="4967404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Нет в России семьи такой,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Где б не памятен был свой герой.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глаза молодых солдат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 фотографий увядших глядят…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Этот взгляд, словно высший суд,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Для ребят, что сейчас растут…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C1138E6-E648-49F8-92A2-66F1B71BB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1" t="6260" r="3913" b="6942"/>
          <a:stretch/>
        </p:blipFill>
        <p:spPr>
          <a:xfrm rot="5400000">
            <a:off x="4131752" y="1826307"/>
            <a:ext cx="4733953" cy="3205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A7123F-785B-4DCA-9702-9D67E22C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84684"/>
            <a:ext cx="7920880" cy="1008112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«Поле боя»</a:t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  <a:endParaRPr lang="ru-RU" sz="1600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2CB5FE2E-4871-4C4F-B65A-F486E3AA9B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2" t="19077" r="6649" b="5148"/>
          <a:stretch/>
        </p:blipFill>
        <p:spPr>
          <a:xfrm rot="5400000">
            <a:off x="4125793" y="2409460"/>
            <a:ext cx="4502559" cy="308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6BBBB876-3514-41CA-B208-B980B2E64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45"/>
          <a:stretch/>
        </p:blipFill>
        <p:spPr>
          <a:xfrm rot="5400000">
            <a:off x="502023" y="2423082"/>
            <a:ext cx="4502560" cy="306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3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9B2CE46-F0C6-40E2-8CF8-46756860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0" y="584684"/>
            <a:ext cx="7920880" cy="1100552"/>
          </a:xfrm>
        </p:spPr>
        <p:txBody>
          <a:bodyPr>
            <a:noAutofit/>
          </a:bodyPr>
          <a:lstStyle/>
          <a:p>
            <a:r>
              <a:rPr lang="ru-RU" sz="1600" b="1" dirty="0"/>
              <a:t>Совместная творческая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Аппликация на тему «Открытки для ветеранов»</a:t>
            </a:r>
            <a:br>
              <a:rPr lang="ru-RU" sz="1600" b="1" dirty="0"/>
            </a:br>
            <a:r>
              <a:rPr lang="ru-RU" sz="1600" b="1" dirty="0"/>
              <a:t>Группа «Рябинка</a:t>
            </a:r>
            <a:r>
              <a:rPr lang="ru-RU" sz="1600" b="1" dirty="0" smtClean="0"/>
              <a:t>», «Одуванчик» </a:t>
            </a:r>
            <a:r>
              <a:rPr lang="ru-RU" sz="1600" b="1" dirty="0"/>
              <a:t>средний дошкольный возраст</a:t>
            </a:r>
            <a:endParaRPr lang="ru-RU" sz="16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5BB03E6D-5625-484C-B0F2-B8267845C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1" r="3696" b="5071"/>
          <a:stretch/>
        </p:blipFill>
        <p:spPr>
          <a:xfrm rot="5400000">
            <a:off x="608296" y="2171034"/>
            <a:ext cx="4435147" cy="3472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7AC8484C-FAB2-4445-9A5F-50148B218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1" t="5071" r="3696"/>
          <a:stretch/>
        </p:blipFill>
        <p:spPr>
          <a:xfrm rot="5400000">
            <a:off x="4587770" y="2122234"/>
            <a:ext cx="4435148" cy="358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1213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CDB37D92-81B9-4639-B3DA-BD1E62DC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6727"/>
            <a:ext cx="7920880" cy="940966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Рисование на тему «После войны»</a:t>
            </a:r>
            <a:br>
              <a:rPr lang="ru-RU" sz="1600" b="1" dirty="0"/>
            </a:br>
            <a:r>
              <a:rPr lang="ru-RU" sz="1600" b="1" dirty="0"/>
              <a:t>Группа «</a:t>
            </a:r>
            <a:r>
              <a:rPr lang="ru-RU" sz="1600" b="1" dirty="0" smtClean="0"/>
              <a:t>Рябинка» </a:t>
            </a:r>
            <a:r>
              <a:rPr lang="ru-RU" sz="1600" b="1" dirty="0"/>
              <a:t>старший дошкольный возраст</a:t>
            </a:r>
            <a:endParaRPr lang="ru-RU" sz="1600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67F98F3B-D097-4BE6-84B6-5AF1A6E9AF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45479" y="2126662"/>
            <a:ext cx="4614664" cy="358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Объект 20">
            <a:extLst>
              <a:ext uri="{FF2B5EF4-FFF2-40B4-BE49-F238E27FC236}">
                <a16:creationId xmlns:a16="http://schemas.microsoft.com/office/drawing/2014/main" xmlns="" id="{5961682A-E5D0-474E-B2A0-A1E49B0CB0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0771" y="2188941"/>
            <a:ext cx="4614665" cy="346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1084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D2C34E63-7132-4500-9E8B-3637D4E7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2" y="548680"/>
            <a:ext cx="7164797" cy="1051520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творческая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Группа «Цыплята</a:t>
            </a:r>
            <a:r>
              <a:rPr lang="ru-RU" sz="1600" b="1" dirty="0" smtClean="0"/>
              <a:t>», «Незабудки» </a:t>
            </a:r>
            <a:endParaRPr lang="ru-RU" sz="1600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56D767DE-50E2-4294-A7E4-66E228FA50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7" t="8157" r="8153" b="6260"/>
          <a:stretch/>
        </p:blipFill>
        <p:spPr>
          <a:xfrm rot="5400000">
            <a:off x="373969" y="2233835"/>
            <a:ext cx="4525964" cy="325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xmlns="" id="{7D9FD528-CA11-4360-BF82-41CDC351E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1" t="4332" r="5477" b="3402"/>
          <a:stretch/>
        </p:blipFill>
        <p:spPr>
          <a:xfrm rot="5400000">
            <a:off x="4037208" y="2134990"/>
            <a:ext cx="4525965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7521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887924" y="184284"/>
            <a:ext cx="43924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никогда не видела войны.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никогда смертельный бой не снится.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средь ночной бессонной тишины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вспоминаю я погибших лица.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я, как страшно на 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Поднявшись во весь рост, идти в атаку.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жить хотеть ещё сильней вдвойне,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за друзей не прятаться, однако.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не пришлось в землянке замерзать,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по-пластунски километры мерить.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тяжело товарищей терять,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я. Но хочется мне верить,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никогда нам это не узнать,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будет наша жизнь счастливой.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мир спасённый я хочу сказать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Солдату русскому огромное спасибо!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BD81A4-C11F-4AE1-99D3-A12AC514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3101" r="6425" b="4500"/>
          <a:stretch/>
        </p:blipFill>
        <p:spPr>
          <a:xfrm rot="5400000">
            <a:off x="1061570" y="1358810"/>
            <a:ext cx="2880321" cy="2196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44632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F9C506-2D42-4B0F-A712-EA0298C92326}"/>
              </a:ext>
            </a:extLst>
          </p:cNvPr>
          <p:cNvSpPr txBox="1"/>
          <p:nvPr/>
        </p:nvSpPr>
        <p:spPr>
          <a:xfrm>
            <a:off x="907441" y="1484784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МБДОУ г. Иркутска, детский сад №115 выражает огромную благодарность педагогам, детям и родителям воспитанников за подготовленный тематический материал, вошедший </a:t>
            </a:r>
          </a:p>
          <a:p>
            <a:pPr algn="ctr"/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в альбом «Памяти и Славы» 2020г.</a:t>
            </a:r>
            <a:endParaRPr lang="ru-RU" sz="28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A13E14-CA9E-4C6C-9432-9D7EBA5F8DCF}"/>
              </a:ext>
            </a:extLst>
          </p:cNvPr>
          <p:cNvSpPr txBox="1"/>
          <p:nvPr/>
        </p:nvSpPr>
        <p:spPr>
          <a:xfrm>
            <a:off x="4759869" y="5121188"/>
            <a:ext cx="373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Альбом «Памяти и Славы»</a:t>
            </a:r>
          </a:p>
          <a:p>
            <a:r>
              <a:rPr lang="ru-RU" dirty="0">
                <a:latin typeface="+mj-lt"/>
              </a:rPr>
              <a:t>МБДОУ №115, г. </a:t>
            </a:r>
            <a:r>
              <a:rPr lang="ru-RU" dirty="0" smtClean="0">
                <a:latin typeface="+mj-lt"/>
              </a:rPr>
              <a:t>Иркутска</a:t>
            </a:r>
            <a:r>
              <a:rPr lang="ru-RU" dirty="0">
                <a:latin typeface="+mj-lt"/>
              </a:rPr>
              <a:t>, 2020 г.</a:t>
            </a:r>
          </a:p>
        </p:txBody>
      </p:sp>
    </p:spTree>
    <p:extLst>
      <p:ext uri="{BB962C8B-B14F-4D97-AF65-F5344CB8AC3E}">
        <p14:creationId xmlns:p14="http://schemas.microsoft.com/office/powerpoint/2010/main" xmlns="" val="353276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C1649195-568D-4743-BDA5-991DC27F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64704"/>
            <a:ext cx="7920880" cy="652934"/>
          </a:xfrm>
        </p:spPr>
        <p:txBody>
          <a:bodyPr>
            <a:normAutofit fontScale="90000"/>
          </a:bodyPr>
          <a:lstStyle/>
          <a:p>
            <a:r>
              <a:rPr lang="ru-RU" dirty="0"/>
              <a:t>Дорогие Ребята!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8423E75C-7151-449D-9782-026710498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1520788"/>
            <a:ext cx="5000024" cy="4426404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2020 год в России объявлен Годом памяти и славы. Мы празднуем </a:t>
            </a:r>
            <a:r>
              <a:rPr lang="ru-RU" sz="1800" b="1" dirty="0"/>
              <a:t>75-летие</a:t>
            </a:r>
            <a:r>
              <a:rPr lang="ru-RU" sz="1800" dirty="0"/>
              <a:t> Победы в </a:t>
            </a:r>
            <a:r>
              <a:rPr lang="ru-RU" sz="1800" b="1" dirty="0"/>
              <a:t>Великой Отечественной войне</a:t>
            </a:r>
            <a:r>
              <a:rPr lang="ru-RU" sz="1800" dirty="0"/>
              <a:t> и вспоминаем, какой ценой была завоевана свобода и независимость нашей Родины. </a:t>
            </a:r>
          </a:p>
          <a:p>
            <a:pPr algn="just"/>
            <a:r>
              <a:rPr lang="ru-RU" sz="1800" dirty="0"/>
              <a:t>В годы войны из Иркутской области ушли на фронт более </a:t>
            </a:r>
            <a:r>
              <a:rPr lang="ru-RU" sz="1800" b="1" dirty="0"/>
              <a:t>200 тысяч</a:t>
            </a:r>
            <a:r>
              <a:rPr lang="ru-RU" sz="1800" dirty="0"/>
              <a:t> солдат и офицеров, не все из них вернулись домой. Иркутяне храбро и стойко сражались с врагами </a:t>
            </a:r>
            <a:r>
              <a:rPr lang="ru-RU" sz="1800" b="1" dirty="0"/>
              <a:t>Отчизны</a:t>
            </a:r>
            <a:r>
              <a:rPr lang="ru-RU" sz="1800" dirty="0"/>
              <a:t>!</a:t>
            </a:r>
          </a:p>
          <a:p>
            <a:pPr algn="just"/>
            <a:r>
              <a:rPr lang="ru-RU" sz="1800" dirty="0"/>
              <a:t>Именно вам, </a:t>
            </a:r>
            <a:r>
              <a:rPr lang="ru-RU" sz="1800" b="1" dirty="0"/>
              <a:t>ребята</a:t>
            </a:r>
            <a:r>
              <a:rPr lang="ru-RU" sz="1800" dirty="0"/>
              <a:t>, </a:t>
            </a:r>
            <a:r>
              <a:rPr lang="ru-RU" sz="1800" b="1" dirty="0"/>
              <a:t>юные иркутяне</a:t>
            </a:r>
            <a:r>
              <a:rPr lang="ru-RU" sz="1800" dirty="0"/>
              <a:t>, предстоит важное и ответственное дело – </a:t>
            </a:r>
            <a:r>
              <a:rPr lang="ru-RU" sz="1800" b="1" dirty="0"/>
              <a:t>сохранить память о самоотверженности, непоколебимой стойкости и беспримерной храбрости героев войны.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1E6E4109-931D-47F8-8629-45F50A6BB5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42" t="59689" r="61615" b="15369"/>
          <a:stretch/>
        </p:blipFill>
        <p:spPr>
          <a:xfrm rot="5400000">
            <a:off x="5794184" y="2116741"/>
            <a:ext cx="297633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C8AADEE-E3AE-4705-8233-171785339363}"/>
              </a:ext>
            </a:extLst>
          </p:cNvPr>
          <p:cNvSpPr/>
          <p:nvPr/>
        </p:nvSpPr>
        <p:spPr>
          <a:xfrm>
            <a:off x="6496657" y="5049180"/>
            <a:ext cx="157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/>
              <a:t>Мэр Иркутска </a:t>
            </a:r>
          </a:p>
          <a:p>
            <a:pPr algn="r"/>
            <a:r>
              <a:rPr lang="ru-RU" sz="1600" dirty="0"/>
              <a:t>Д. В. Бердников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D2D6DEAA-E638-4182-98DF-06CAFC96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88740"/>
            <a:ext cx="7632848" cy="46445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Задачи </a:t>
            </a:r>
            <a:r>
              <a:rPr lang="ru-RU" b="1" dirty="0" smtClean="0"/>
              <a:t>тематического долгосрочного проекта</a:t>
            </a:r>
            <a:r>
              <a:rPr lang="en-US" b="1" dirty="0"/>
              <a:t>:</a:t>
            </a:r>
            <a:endParaRPr lang="ru-RU" b="1" dirty="0"/>
          </a:p>
          <a:p>
            <a:pPr marL="514350" indent="-514350" algn="just">
              <a:buAutoNum type="arabicPeriod"/>
            </a:pPr>
            <a:r>
              <a:rPr lang="ru-RU" dirty="0"/>
              <a:t>Углублять и уточнять представления о Родине – России</a:t>
            </a:r>
            <a:r>
              <a:rPr lang="en-US" dirty="0"/>
              <a:t>;</a:t>
            </a:r>
          </a:p>
          <a:p>
            <a:pPr marL="514350" indent="-514350" algn="just">
              <a:buAutoNum type="arabicPeriod"/>
            </a:pPr>
            <a:r>
              <a:rPr lang="ru-RU" dirty="0"/>
              <a:t>Поощрять интерес детей к событиям</a:t>
            </a:r>
            <a:r>
              <a:rPr lang="en-US" dirty="0"/>
              <a:t>,</a:t>
            </a:r>
            <a:r>
              <a:rPr lang="ru-RU" dirty="0"/>
              <a:t> происходящим в стране</a:t>
            </a:r>
            <a:r>
              <a:rPr lang="en-US" dirty="0"/>
              <a:t>;</a:t>
            </a:r>
            <a:endParaRPr lang="ru-RU" dirty="0"/>
          </a:p>
          <a:p>
            <a:pPr marL="514350" indent="-514350" algn="just">
              <a:buAutoNum type="arabicPeriod"/>
            </a:pPr>
            <a:r>
              <a:rPr lang="ru-RU" dirty="0"/>
              <a:t>Воспитывать чувство гордости за ее достижения</a:t>
            </a:r>
            <a:r>
              <a:rPr lang="en-US" dirty="0"/>
              <a:t>;</a:t>
            </a:r>
          </a:p>
          <a:p>
            <a:pPr marL="514350" indent="-514350" algn="just">
              <a:buAutoNum type="arabicPeriod"/>
            </a:pPr>
            <a:r>
              <a:rPr lang="ru-RU" dirty="0"/>
              <a:t>Воспитывать уважение к защитникам Отечества, к памяти павших бойцов.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38141E8-ABC4-4C2C-BE58-4952853B1B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2"/>
          <a:stretch/>
        </p:blipFill>
        <p:spPr>
          <a:xfrm rot="5400000">
            <a:off x="596809" y="1772165"/>
            <a:ext cx="4644517" cy="3285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3F63D9D-8065-4406-AFEA-670F4BFEE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" b="3140"/>
          <a:stretch/>
        </p:blipFill>
        <p:spPr>
          <a:xfrm rot="5400000">
            <a:off x="4216311" y="1772163"/>
            <a:ext cx="4644519" cy="3285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E3A2515C-E018-4E72-BC22-A19320475F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1" t="8825" r="15824" b="13747"/>
          <a:stretch/>
        </p:blipFill>
        <p:spPr>
          <a:xfrm rot="5400000">
            <a:off x="249664" y="1654620"/>
            <a:ext cx="5076566" cy="3548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xmlns="" id="{A63EB322-F2CD-44EF-97BD-013A4F141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1" t="10685" r="13415" b="9870"/>
          <a:stretch/>
        </p:blipFill>
        <p:spPr>
          <a:xfrm rot="5400000">
            <a:off x="4155334" y="1559413"/>
            <a:ext cx="5076565" cy="3739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B5A82AD1-D15C-4411-AA9A-14BD0A9D27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0" t="10518" r="13436" b="7811"/>
          <a:stretch/>
        </p:blipFill>
        <p:spPr>
          <a:xfrm rot="5400000">
            <a:off x="316328" y="1679114"/>
            <a:ext cx="5011571" cy="3499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69DC8B8-23FB-47A0-BD3F-A9DE4ED86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" t="7764" r="17414" b="13172"/>
          <a:stretch/>
        </p:blipFill>
        <p:spPr>
          <a:xfrm rot="5400000">
            <a:off x="4203764" y="1687494"/>
            <a:ext cx="5011572" cy="3483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08EB42E7-58B8-4D88-AAA1-5756E5524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7592" r="1" b="2927"/>
          <a:stretch/>
        </p:blipFill>
        <p:spPr>
          <a:xfrm rot="5400000">
            <a:off x="366532" y="1739010"/>
            <a:ext cx="5051141" cy="3389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xmlns="" id="{55AFF07F-4300-4AC1-892C-4C0A2D1E5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4" b="7383"/>
          <a:stretch/>
        </p:blipFill>
        <p:spPr>
          <a:xfrm rot="5400000">
            <a:off x="4153597" y="1736542"/>
            <a:ext cx="5056075" cy="338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-79176"/>
            <a:ext cx="1847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-79176"/>
            <a:ext cx="1847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F889B0E-46ED-4B1C-8A2D-B1F21C5C61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0618" y="1555038"/>
            <a:ext cx="4974722" cy="3628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A5FEB3BF-56B0-4490-9275-E6842638DF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51038" y="1555035"/>
            <a:ext cx="4974725" cy="362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406</Words>
  <Application>Microsoft Office PowerPoint</Application>
  <PresentationFormat>Экран (4:3)</PresentationFormat>
  <Paragraphs>62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Великая Отечественная война  2020 год – год «Памяти и Славы» </vt:lpstr>
      <vt:lpstr>Нет в России семьи такой, Где б не памятен был свой герой. И глаза молодых солдат С фотографий увядших глядят… Этот взгляд, словно высший суд, Для ребят, что сейчас растут… </vt:lpstr>
      <vt:lpstr>Дорогие Ребята!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Совместная изобразительная деятельность детей и родителей Творческие работы на тему «Мирное небо над головой» Группа «Ромашка» старший дошкольный возраст</vt:lpstr>
      <vt:lpstr>Совместная изобразительная деятельность детей и родителей Творческие работы на тему : «75 – лет Победы!» Группа «Ромашка» старший дошкольный возраст</vt:lpstr>
      <vt:lpstr>Совместная изобразительная деятельность детей и родителей Творческие работы на тему «Поле боя» Группа «Ромашка» старший дошкольный возраст</vt:lpstr>
      <vt:lpstr>Совместная творческая деятельность детей и родителей Аппликация на тему «Открытки для ветеранов» Группа «Рябинка», «Одуванчик» средний дошкольный возраст</vt:lpstr>
      <vt:lpstr>Совместная изобразительная деятельность детей и родителей Рисование на тему «После войны» Группа «Рябинка» старший дошкольный возраст</vt:lpstr>
      <vt:lpstr>Совместная творческая деятельность детей и родителей Группа «Цыплята», «Незабудки» 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Пользователь Windows</cp:lastModifiedBy>
  <cp:revision>81</cp:revision>
  <dcterms:created xsi:type="dcterms:W3CDTF">2015-04-30T16:13:06Z</dcterms:created>
  <dcterms:modified xsi:type="dcterms:W3CDTF">2020-04-29T10:57:56Z</dcterms:modified>
</cp:coreProperties>
</file>