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sldIdLst>
    <p:sldId id="286" r:id="rId2"/>
    <p:sldId id="256" r:id="rId3"/>
    <p:sldId id="259" r:id="rId4"/>
    <p:sldId id="260" r:id="rId5"/>
    <p:sldId id="261" r:id="rId6"/>
    <p:sldId id="262" r:id="rId7"/>
    <p:sldId id="263" r:id="rId8"/>
    <p:sldId id="264" r:id="rId9"/>
    <p:sldId id="265" r:id="rId10"/>
    <p:sldId id="266" r:id="rId11"/>
    <p:sldId id="271" r:id="rId12"/>
    <p:sldId id="272" r:id="rId13"/>
    <p:sldId id="280" r:id="rId14"/>
    <p:sldId id="282" r:id="rId15"/>
    <p:sldId id="284" r:id="rId16"/>
    <p:sldId id="285" r:id="rId17"/>
    <p:sldId id="273" r:id="rId18"/>
    <p:sldId id="28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8" d="100"/>
          <a:sy n="98" d="100"/>
        </p:scale>
        <p:origin x="3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94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86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705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0298CD5-6C1E-4009-B41F-6DF62E31D3BE}" type="datetimeFigureOut">
              <a:rPr lang="en-US" smtClean="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554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0298CD5-6C1E-4009-B41F-6DF62E31D3BE}" type="datetimeFigureOut">
              <a:rPr lang="en-US" smtClean="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705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0298CD5-6C1E-4009-B41F-6DF62E31D3BE}" type="datetimeFigureOut">
              <a:rPr lang="en-US" smtClean="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058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800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89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88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A61015F-7CC6-4D0A-9D87-873EA4C304CC}"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73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80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1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42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528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5C68B11-C5A8-448C-8CE9-B1A273C79CFC}"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294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616CA0-919D-4A49-9C8A-62FDFB3A5183}"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43483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4/21/2020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368567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FF0000"/>
                </a:solidFill>
              </a:rPr>
              <a:t>Консультативно-информационно-методическая помощь родителям и педагогам</a:t>
            </a:r>
            <a:br>
              <a:rPr lang="ru-RU" b="1" dirty="0" smtClean="0">
                <a:solidFill>
                  <a:srgbClr val="FF0000"/>
                </a:solidFill>
              </a:rPr>
            </a:br>
            <a:endParaRPr lang="ru-RU" b="1" dirty="0">
              <a:solidFill>
                <a:srgbClr val="FF0000"/>
              </a:solidFill>
            </a:endParaRPr>
          </a:p>
        </p:txBody>
      </p:sp>
      <p:sp>
        <p:nvSpPr>
          <p:cNvPr id="3" name="Подзаголовок 2"/>
          <p:cNvSpPr>
            <a:spLocks noGrp="1"/>
          </p:cNvSpPr>
          <p:nvPr>
            <p:ph type="subTitle" idx="1"/>
          </p:nvPr>
        </p:nvSpPr>
        <p:spPr/>
        <p:txBody>
          <a:bodyPr>
            <a:normAutofit lnSpcReduction="10000"/>
          </a:bodyPr>
          <a:lstStyle/>
          <a:p>
            <a:r>
              <a:rPr lang="ru-RU" dirty="0" smtClean="0">
                <a:solidFill>
                  <a:schemeClr val="tx1"/>
                </a:solidFill>
              </a:rPr>
              <a:t>Подготовили воспитатели МБДОУ </a:t>
            </a:r>
            <a:r>
              <a:rPr lang="ru-RU" dirty="0" err="1" smtClean="0">
                <a:solidFill>
                  <a:schemeClr val="tx1"/>
                </a:solidFill>
              </a:rPr>
              <a:t>г.Иркутска</a:t>
            </a:r>
            <a:r>
              <a:rPr lang="ru-RU" dirty="0" smtClean="0">
                <a:solidFill>
                  <a:schemeClr val="tx1"/>
                </a:solidFill>
              </a:rPr>
              <a:t> детский сад № 115:</a:t>
            </a:r>
          </a:p>
          <a:p>
            <a:r>
              <a:rPr lang="ru-RU" dirty="0" err="1" smtClean="0">
                <a:solidFill>
                  <a:schemeClr val="tx1"/>
                </a:solidFill>
              </a:rPr>
              <a:t>Парицких</a:t>
            </a:r>
            <a:r>
              <a:rPr lang="ru-RU" dirty="0" smtClean="0">
                <a:solidFill>
                  <a:schemeClr val="tx1"/>
                </a:solidFill>
              </a:rPr>
              <a:t> Татьяна Анатольевна; </a:t>
            </a:r>
          </a:p>
          <a:p>
            <a:r>
              <a:rPr lang="ru-RU" dirty="0" err="1" smtClean="0">
                <a:solidFill>
                  <a:schemeClr val="tx1"/>
                </a:solidFill>
              </a:rPr>
              <a:t>Поломошнова</a:t>
            </a:r>
            <a:r>
              <a:rPr lang="ru-RU" dirty="0" smtClean="0">
                <a:solidFill>
                  <a:schemeClr val="tx1"/>
                </a:solidFill>
              </a:rPr>
              <a:t> Людмила Александровна</a:t>
            </a:r>
            <a:endParaRPr lang="ru-RU" dirty="0">
              <a:solidFill>
                <a:schemeClr val="tx1"/>
              </a:solidFill>
            </a:endParaRPr>
          </a:p>
        </p:txBody>
      </p:sp>
    </p:spTree>
    <p:extLst>
      <p:ext uri="{BB962C8B-B14F-4D97-AF65-F5344CB8AC3E}">
        <p14:creationId xmlns:p14="http://schemas.microsoft.com/office/powerpoint/2010/main" val="161966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161" y="942535"/>
            <a:ext cx="6822830" cy="2391507"/>
          </a:xfrm>
        </p:spPr>
        <p:txBody>
          <a:bodyPr vert="horz" lIns="91440" tIns="45720" rIns="91440" bIns="45720" rtlCol="0" anchor="ctr">
            <a:normAutofit/>
          </a:bodyPr>
          <a:lstStyle/>
          <a:p>
            <a:pPr algn="l"/>
            <a:r>
              <a:rPr lang="en-US" sz="4000" spc="100" dirty="0"/>
              <a:t/>
            </a:r>
            <a:br>
              <a:rPr lang="en-US" sz="4000" spc="100" dirty="0"/>
            </a:br>
            <a:endParaRPr lang="en-US" sz="4000" spc="100" dirty="0"/>
          </a:p>
        </p:txBody>
      </p:sp>
      <p:sp>
        <p:nvSpPr>
          <p:cNvPr id="4" name="Текст 3"/>
          <p:cNvSpPr>
            <a:spLocks noGrp="1"/>
          </p:cNvSpPr>
          <p:nvPr>
            <p:ph type="body" sz="half" idx="2"/>
          </p:nvPr>
        </p:nvSpPr>
        <p:spPr>
          <a:xfrm>
            <a:off x="893299" y="559242"/>
            <a:ext cx="3798277" cy="1814732"/>
          </a:xfrm>
        </p:spPr>
        <p:txBody>
          <a:bodyPr vert="horz" lIns="45720" tIns="45720" rIns="45720" bIns="45720" rtlCol="0">
            <a:normAutofit/>
          </a:bodyPr>
          <a:lstStyle/>
          <a:p>
            <a:pPr>
              <a:lnSpc>
                <a:spcPct val="90000"/>
              </a:lnSpc>
            </a:pPr>
            <a:r>
              <a:rPr lang="ru-RU" sz="5400" dirty="0">
                <a:solidFill>
                  <a:srgbClr val="0070C0"/>
                </a:solidFill>
                <a:latin typeface="Calibri" panose="020F0502020204030204" pitchFamily="34" charset="0"/>
              </a:rPr>
              <a:t>Сюжетная Аппликация</a:t>
            </a:r>
            <a:endParaRPr lang="en-US" sz="5400" dirty="0">
              <a:solidFill>
                <a:srgbClr val="0070C0"/>
              </a:solidFill>
              <a:latin typeface="Calibri" panose="020F0502020204030204" pitchFamily="34" charset="0"/>
            </a:endParaRPr>
          </a:p>
        </p:txBody>
      </p:sp>
      <p:pic>
        <p:nvPicPr>
          <p:cNvPr id="2050" name="Picture 2" descr="http://fs1.ppt4web.ru/images/12376/90608/640/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374" y="400879"/>
            <a:ext cx="5384799" cy="4038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0.liveinternet.ru/images/attach/c/3/75/911/75911664_2b581839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49" y="2915630"/>
            <a:ext cx="4377094" cy="284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2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1744" y="622105"/>
            <a:ext cx="4279392" cy="2053883"/>
          </a:xfrm>
        </p:spPr>
        <p:txBody>
          <a:bodyPr vert="horz" lIns="45720" tIns="45720" rIns="45720" bIns="45720" rtlCol="0">
            <a:normAutofit/>
          </a:bodyPr>
          <a:lstStyle/>
          <a:p>
            <a:pPr>
              <a:lnSpc>
                <a:spcPct val="90000"/>
              </a:lnSpc>
            </a:pPr>
            <a:r>
              <a:rPr lang="ru-RU" sz="5400" dirty="0">
                <a:solidFill>
                  <a:srgbClr val="0070C0"/>
                </a:solidFill>
                <a:latin typeface="Calibri" panose="020F0502020204030204" pitchFamily="34" charset="0"/>
              </a:rPr>
              <a:t>Декоративная Аппликация</a:t>
            </a:r>
            <a:endParaRPr lang="en-US" sz="5400" dirty="0">
              <a:solidFill>
                <a:srgbClr val="0070C0"/>
              </a:solidFill>
              <a:latin typeface="Calibri" panose="020F0502020204030204" pitchFamily="34" charset="0"/>
            </a:endParaRPr>
          </a:p>
        </p:txBody>
      </p:sp>
      <p:pic>
        <p:nvPicPr>
          <p:cNvPr id="3074" name="Picture 2" descr="http://img.searchmasterclass.net/uploads/posts/2013-06-09/image_4270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445" y="675738"/>
            <a:ext cx="3937941" cy="3180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ranamasterov.ru/files/imagecache/orig_with_logo/i1002/DSC00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952" y="2486025"/>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9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24989" y="569844"/>
            <a:ext cx="8746593" cy="649156"/>
          </a:xfrm>
        </p:spPr>
        <p:txBody>
          <a:bodyPr>
            <a:noAutofit/>
          </a:bodyPr>
          <a:lstStyle/>
          <a:p>
            <a:r>
              <a:rPr lang="ru-RU" sz="3600" dirty="0">
                <a:solidFill>
                  <a:schemeClr val="tx1"/>
                </a:solidFill>
                <a:latin typeface="Calibri" panose="020F0502020204030204" pitchFamily="34" charset="0"/>
              </a:rPr>
              <a:t>Аппликация с использованием отпечатков</a:t>
            </a:r>
          </a:p>
        </p:txBody>
      </p:sp>
      <p:pic>
        <p:nvPicPr>
          <p:cNvPr id="5122" name="Picture 2" descr="http://maryadom.ru/wp-content/uploads/2013/11/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770" y="1400175"/>
            <a:ext cx="7898455" cy="52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rostodelkino.com/uploads/posts/2012-11-25/image_73597.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178" b="211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2654064" y="5074364"/>
            <a:ext cx="8596667" cy="674024"/>
          </a:xfrm>
        </p:spPr>
        <p:txBody>
          <a:bodyPr>
            <a:normAutofit/>
          </a:bodyPr>
          <a:lstStyle/>
          <a:p>
            <a:r>
              <a:rPr lang="ru-RU" sz="3600" dirty="0">
                <a:solidFill>
                  <a:schemeClr val="tx1"/>
                </a:solidFill>
                <a:latin typeface="Calibri" panose="020F0502020204030204" pitchFamily="34" charset="0"/>
              </a:rPr>
              <a:t>Аппликация «Работа с поролоном»</a:t>
            </a:r>
          </a:p>
        </p:txBody>
      </p:sp>
    </p:spTree>
    <p:extLst>
      <p:ext uri="{BB962C8B-B14F-4D97-AF65-F5344CB8AC3E}">
        <p14:creationId xmlns:p14="http://schemas.microsoft.com/office/powerpoint/2010/main" val="141058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2870" y="371060"/>
            <a:ext cx="4988503" cy="940904"/>
          </a:xfrm>
        </p:spPr>
        <p:txBody>
          <a:bodyPr>
            <a:normAutofit/>
          </a:bodyPr>
          <a:lstStyle/>
          <a:p>
            <a:r>
              <a:rPr lang="ru-RU" dirty="0">
                <a:solidFill>
                  <a:schemeClr val="tx1"/>
                </a:solidFill>
                <a:latin typeface="Calibri" panose="020F0502020204030204" pitchFamily="34" charset="0"/>
              </a:rPr>
              <a:t>Объемная Аппликация</a:t>
            </a:r>
          </a:p>
        </p:txBody>
      </p:sp>
      <p:pic>
        <p:nvPicPr>
          <p:cNvPr id="8196" name="Picture 4" descr="http://www.parta-transformer.ru/o/img.php?url=http://cs625120.vk.me/v625120024/3c7f/tCiKTkYmDv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44300" y="463825"/>
            <a:ext cx="4742900" cy="31645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happymama.ru/wp-content/uploads/2015/10/osennyaya-applikats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52" y="1404729"/>
            <a:ext cx="4953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elala-sama.ru/uploads/posts/2016-06/thumbs/1465843249_2013060651b046852e9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906" y="4186029"/>
            <a:ext cx="3109844" cy="23323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bliogorod.ru/img/afisha/439-5074-025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904" y="4566202"/>
            <a:ext cx="2745249" cy="208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4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5660" y="372318"/>
            <a:ext cx="7637753" cy="1058916"/>
          </a:xfrm>
        </p:spPr>
        <p:txBody>
          <a:bodyPr>
            <a:normAutofit fontScale="90000"/>
          </a:bodyPr>
          <a:lstStyle/>
          <a:p>
            <a:r>
              <a:rPr lang="ru-RU" dirty="0">
                <a:latin typeface="Calibri" panose="020F0502020204030204" pitchFamily="34" charset="0"/>
              </a:rPr>
              <a:t>Композиция из цветов</a:t>
            </a:r>
            <a:br>
              <a:rPr lang="ru-RU" dirty="0">
                <a:latin typeface="Calibri" panose="020F0502020204030204" pitchFamily="34" charset="0"/>
              </a:rPr>
            </a:br>
            <a:r>
              <a:rPr lang="ru-RU" dirty="0">
                <a:latin typeface="Calibri" panose="020F0502020204030204" pitchFamily="34" charset="0"/>
              </a:rPr>
              <a:t> Аппликация</a:t>
            </a:r>
          </a:p>
        </p:txBody>
      </p:sp>
      <p:pic>
        <p:nvPicPr>
          <p:cNvPr id="2050" name="Picture 2" descr="http://prostodelkino.com/uploads/posts/2012-12-11/image_615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59804" y="1868418"/>
            <a:ext cx="49530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ranamasterov.ru/img4/i2013/02/08/img_1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482" y="372318"/>
            <a:ext cx="4953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rostodelkino.com/uploads/posts/2012-11-25/image_2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482" y="4361836"/>
            <a:ext cx="2983663" cy="223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4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624110"/>
            <a:ext cx="8432884" cy="1217942"/>
          </a:xfrm>
        </p:spPr>
        <p:txBody>
          <a:bodyPr>
            <a:normAutofit/>
          </a:bodyPr>
          <a:lstStyle/>
          <a:p>
            <a:pPr algn="ctr"/>
            <a:r>
              <a:rPr lang="ru-RU" dirty="0">
                <a:latin typeface="Calibri" panose="020F0502020204030204" pitchFamily="34" charset="0"/>
                <a:ea typeface="Tahoma" panose="020B0604030504040204" pitchFamily="34" charset="0"/>
                <a:cs typeface="Tahoma" panose="020B0604030504040204" pitchFamily="34" charset="0"/>
              </a:rPr>
              <a:t>Оформление Дидактического материала (Поляна)</a:t>
            </a:r>
          </a:p>
        </p:txBody>
      </p:sp>
      <p:pic>
        <p:nvPicPr>
          <p:cNvPr id="3074" name="Picture 2" descr="http://vospitatel.com.ua/images/p/polyan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85090" y="2309191"/>
            <a:ext cx="5786782" cy="434008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detsad-kitty.ru/uploads/posts/2010-10/1286098529_p5050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71" y="1466436"/>
            <a:ext cx="4015016" cy="301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9542" y="450575"/>
            <a:ext cx="8596668" cy="1298712"/>
          </a:xfrm>
        </p:spPr>
        <p:txBody>
          <a:bodyPr>
            <a:noAutofit/>
          </a:bodyPr>
          <a:lstStyle/>
          <a:p>
            <a:pPr algn="ctr"/>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Материал для подготовке к Аппликации</a:t>
            </a:r>
          </a:p>
        </p:txBody>
      </p:sp>
      <p:sp>
        <p:nvSpPr>
          <p:cNvPr id="3" name="Объект 2"/>
          <p:cNvSpPr>
            <a:spLocks noGrp="1"/>
          </p:cNvSpPr>
          <p:nvPr>
            <p:ph idx="1"/>
          </p:nvPr>
        </p:nvSpPr>
        <p:spPr>
          <a:xfrm>
            <a:off x="997624" y="1868557"/>
            <a:ext cx="10823315" cy="4558748"/>
          </a:xfrm>
        </p:spPr>
        <p:txBody>
          <a:bodyPr>
            <a:normAutofit fontScale="92500" lnSpcReduction="10000"/>
          </a:bodyPr>
          <a:lstStyle/>
          <a:p>
            <a:pPr>
              <a:buFont typeface="+mj-lt"/>
              <a:buAutoNum type="arabicPeriod"/>
            </a:pPr>
            <a:r>
              <a:rPr lang="ru-RU" sz="2900" dirty="0">
                <a:solidFill>
                  <a:srgbClr val="00B0F0"/>
                </a:solidFill>
                <a:latin typeface="Tahoma" panose="020B0604030504040204" pitchFamily="34" charset="0"/>
                <a:ea typeface="Tahoma" panose="020B0604030504040204" pitchFamily="34" charset="0"/>
                <a:cs typeface="Tahoma" panose="020B0604030504040204" pitchFamily="34" charset="0"/>
              </a:rPr>
              <a:t>В качестве основы для аппликации используют альбомные листы, цветной картон и </a:t>
            </a:r>
            <a:r>
              <a:rPr lang="ru-RU" sz="2900" dirty="0" err="1">
                <a:solidFill>
                  <a:srgbClr val="00B0F0"/>
                </a:solidFill>
                <a:latin typeface="Tahoma" panose="020B0604030504040204" pitchFamily="34" charset="0"/>
                <a:ea typeface="Tahoma" panose="020B0604030504040204" pitchFamily="34" charset="0"/>
                <a:cs typeface="Tahoma" panose="020B0604030504040204" pitchFamily="34" charset="0"/>
              </a:rPr>
              <a:t>полукартон</a:t>
            </a:r>
            <a:r>
              <a:rPr lang="ru-RU" sz="2900" dirty="0">
                <a:solidFill>
                  <a:srgbClr val="00B0F0"/>
                </a:solidFill>
                <a:latin typeface="Tahoma" panose="020B0604030504040204" pitchFamily="34" charset="0"/>
                <a:ea typeface="Tahoma" panose="020B0604030504040204" pitchFamily="34" charset="0"/>
                <a:cs typeface="Tahoma" panose="020B0604030504040204" pitchFamily="34" charset="0"/>
              </a:rPr>
              <a:t>, а для коллективных работ листы ватмана.</a:t>
            </a:r>
          </a:p>
          <a:p>
            <a:pPr>
              <a:buFont typeface="+mj-lt"/>
              <a:buAutoNum type="arabicPeriod"/>
            </a:pPr>
            <a:r>
              <a:rPr lang="ru-RU" sz="2900" dirty="0">
                <a:solidFill>
                  <a:srgbClr val="00B0F0"/>
                </a:solidFill>
                <a:latin typeface="Tahoma" panose="020B0604030504040204" pitchFamily="34" charset="0"/>
                <a:ea typeface="Tahoma" panose="020B0604030504040204" pitchFamily="34" charset="0"/>
                <a:cs typeface="Tahoma" panose="020B0604030504040204" pitchFamily="34" charset="0"/>
              </a:rPr>
              <a:t>Для приклеивания изображения используется клейстер (только работа с частями сухих растений, с поролоном и тканью допускает использование  синтетического клея, но в этом случае педагог проводит индивидуальную работу и оказывает помощь и контроль).</a:t>
            </a:r>
          </a:p>
          <a:p>
            <a:pPr>
              <a:buFont typeface="+mj-lt"/>
              <a:buAutoNum type="arabicPeriod"/>
            </a:pPr>
            <a:r>
              <a:rPr lang="ru-RU" sz="2900" dirty="0">
                <a:solidFill>
                  <a:srgbClr val="00B0F0"/>
                </a:solidFill>
                <a:latin typeface="Tahoma" panose="020B0604030504040204" pitchFamily="34" charset="0"/>
                <a:ea typeface="Tahoma" panose="020B0604030504040204" pitchFamily="34" charset="0"/>
                <a:cs typeface="Tahoma" panose="020B0604030504040204" pitchFamily="34" charset="0"/>
              </a:rPr>
              <a:t>Чтобы разнообразить занятия  для аппликации можно использовать всевозможные материалы: нитки, пряжу, крупы, вату, салфетки, соломку, растения, листья, ткань  и т.д.</a:t>
            </a:r>
          </a:p>
          <a:p>
            <a:endParaRPr lang="ru-RU" dirty="0"/>
          </a:p>
        </p:txBody>
      </p:sp>
    </p:spTree>
    <p:extLst>
      <p:ext uri="{BB962C8B-B14F-4D97-AF65-F5344CB8AC3E}">
        <p14:creationId xmlns:p14="http://schemas.microsoft.com/office/powerpoint/2010/main" val="7747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1704" y="425329"/>
            <a:ext cx="8911687" cy="913142"/>
          </a:xfrm>
        </p:spPr>
        <p:txBody>
          <a:bodyPr>
            <a:normAutofit/>
          </a:bodyPr>
          <a:lstStyle/>
          <a:p>
            <a:pPr algn="ctr"/>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Подготовка рабочего места</a:t>
            </a:r>
          </a:p>
        </p:txBody>
      </p:sp>
      <p:sp>
        <p:nvSpPr>
          <p:cNvPr id="4" name="Объект 3"/>
          <p:cNvSpPr>
            <a:spLocks noGrp="1"/>
          </p:cNvSpPr>
          <p:nvPr>
            <p:ph idx="1"/>
          </p:nvPr>
        </p:nvSpPr>
        <p:spPr>
          <a:xfrm>
            <a:off x="1046922" y="1338471"/>
            <a:ext cx="10681252" cy="5327372"/>
          </a:xfrm>
        </p:spPr>
        <p:txBody>
          <a:bodyPr>
            <a:normAutofit fontScale="25000" lnSpcReduction="20000"/>
          </a:bodyPr>
          <a:lstStyle/>
          <a:p>
            <a:pPr algn="just">
              <a:buFont typeface="+mj-lt"/>
              <a:buAutoNum type="arabicPeriod"/>
            </a:pPr>
            <a:r>
              <a:rPr lang="ru-RU" sz="9600" dirty="0">
                <a:solidFill>
                  <a:srgbClr val="00B0F0"/>
                </a:solidFill>
                <a:latin typeface="Calibri" panose="020F0502020204030204" pitchFamily="34" charset="0"/>
              </a:rPr>
              <a:t>Ножницы (должны быть небольшого размера, с закругленными концами и свободно двигающимися рычагами, чтобы они легко поддавались движению пальцев ребенка. От этого будет зависеть правильность создаваемой формы).</a:t>
            </a:r>
          </a:p>
          <a:p>
            <a:pPr algn="just">
              <a:buFont typeface="+mj-lt"/>
              <a:buAutoNum type="arabicPeriod" startAt="2"/>
            </a:pPr>
            <a:r>
              <a:rPr lang="ru-RU" sz="9600" dirty="0">
                <a:solidFill>
                  <a:srgbClr val="00B0F0"/>
                </a:solidFill>
                <a:latin typeface="Calibri" panose="020F0502020204030204" pitchFamily="34" charset="0"/>
              </a:rPr>
              <a:t>кисти для клея (по окончании работы кисти следует хорошо обмыть, вытереть, высушить и поставить в стакан ворсом вверх для сохранения структуры ворса).</a:t>
            </a:r>
          </a:p>
          <a:p>
            <a:pPr algn="just">
              <a:buFont typeface="+mj-lt"/>
              <a:buAutoNum type="arabicPeriod" startAt="3"/>
            </a:pPr>
            <a:r>
              <a:rPr lang="ru-RU" sz="9600" dirty="0">
                <a:solidFill>
                  <a:srgbClr val="00B0F0"/>
                </a:solidFill>
                <a:latin typeface="Calibri" panose="020F0502020204030204" pitchFamily="34" charset="0"/>
              </a:rPr>
              <a:t>подставка для кисти (чтобы  во время работы клей с кисточек не капал и не пачкал стол)</a:t>
            </a:r>
          </a:p>
          <a:p>
            <a:pPr algn="just">
              <a:buFont typeface="+mj-lt"/>
              <a:buAutoNum type="arabicPeriod" startAt="4"/>
            </a:pPr>
            <a:r>
              <a:rPr lang="ru-RU" sz="9600" dirty="0">
                <a:solidFill>
                  <a:srgbClr val="00B0F0"/>
                </a:solidFill>
                <a:latin typeface="Calibri" panose="020F0502020204030204" pitchFamily="34" charset="0"/>
              </a:rPr>
              <a:t>баночка с клеем (баночку сразу же после работы следует мыть, чтобы на ней не засыхал клей)</a:t>
            </a:r>
          </a:p>
          <a:p>
            <a:pPr algn="just">
              <a:buFont typeface="+mj-lt"/>
              <a:buAutoNum type="arabicPeriod" startAt="5"/>
            </a:pPr>
            <a:r>
              <a:rPr lang="ru-RU" sz="9600" dirty="0">
                <a:solidFill>
                  <a:srgbClr val="00B0F0"/>
                </a:solidFill>
                <a:latin typeface="Calibri" panose="020F0502020204030204" pitchFamily="34" charset="0"/>
              </a:rPr>
              <a:t>Подносы и плоские коробки для обрезков</a:t>
            </a:r>
          </a:p>
          <a:p>
            <a:pPr algn="just">
              <a:buFont typeface="+mj-lt"/>
              <a:buAutoNum type="arabicPeriod" startAt="6"/>
            </a:pPr>
            <a:r>
              <a:rPr lang="ru-RU" sz="9600" dirty="0">
                <a:solidFill>
                  <a:srgbClr val="00B0F0"/>
                </a:solidFill>
                <a:latin typeface="Calibri" panose="020F0502020204030204" pitchFamily="34" charset="0"/>
              </a:rPr>
              <a:t>Клеенку для намазывания форм клеем</a:t>
            </a:r>
          </a:p>
          <a:p>
            <a:pPr algn="just">
              <a:buFont typeface="+mj-lt"/>
              <a:buAutoNum type="arabicPeriod" startAt="7"/>
            </a:pPr>
            <a:r>
              <a:rPr lang="ru-RU" sz="9600" dirty="0">
                <a:solidFill>
                  <a:srgbClr val="00B0F0"/>
                </a:solidFill>
                <a:latin typeface="Calibri" panose="020F0502020204030204" pitchFamily="34" charset="0"/>
              </a:rPr>
              <a:t>Тряпочку (для придавливания наклеиваемых изображений и снятия лишнего клея. Они должны быть всегда чистыми.)</a:t>
            </a:r>
          </a:p>
          <a:p>
            <a:endParaRPr lang="ru-RU" dirty="0"/>
          </a:p>
        </p:txBody>
      </p:sp>
    </p:spTree>
    <p:extLst>
      <p:ext uri="{BB962C8B-B14F-4D97-AF65-F5344CB8AC3E}">
        <p14:creationId xmlns:p14="http://schemas.microsoft.com/office/powerpoint/2010/main" val="233328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1545" y="808382"/>
            <a:ext cx="5579165" cy="755374"/>
          </a:xfrm>
        </p:spPr>
        <p:txBody>
          <a:bodyPr>
            <a:noAutofit/>
          </a:bodyPr>
          <a:lstStyle/>
          <a:p>
            <a:pPr algn="ctr"/>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Младшая группа</a:t>
            </a:r>
          </a:p>
        </p:txBody>
      </p:sp>
      <p:sp>
        <p:nvSpPr>
          <p:cNvPr id="3" name="Объект 2"/>
          <p:cNvSpPr>
            <a:spLocks noGrp="1"/>
          </p:cNvSpPr>
          <p:nvPr>
            <p:ph idx="1"/>
          </p:nvPr>
        </p:nvSpPr>
        <p:spPr>
          <a:xfrm>
            <a:off x="682698" y="1563756"/>
            <a:ext cx="11156857" cy="4625009"/>
          </a:xfrm>
        </p:spPr>
        <p:txBody>
          <a:bodyPr>
            <a:normAutofit/>
          </a:bodyPr>
          <a:lstStyle/>
          <a:p>
            <a:pPr lvl="0">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Первое время, готовые формы для наклеивания раздают каждому ребенку в специальном пакетике после объяснения задания. </a:t>
            </a:r>
          </a:p>
          <a:p>
            <a:pPr lvl="0" algn="just">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На первых занятиях клей ставят на столы только после проверки педагогом всех работ, непосредственно перед процессом наклеивания.</a:t>
            </a:r>
          </a:p>
          <a:p>
            <a:pPr lvl="0">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В процессе показа образца в младшей группе воспитатель отчетливо называет цвет формы, если необходимо, обводит пальцем, подчеркивая ее особенности.</a:t>
            </a:r>
          </a:p>
          <a:p>
            <a:endParaRPr lang="ru-RU" dirty="0"/>
          </a:p>
        </p:txBody>
      </p:sp>
    </p:spTree>
    <p:extLst>
      <p:ext uri="{BB962C8B-B14F-4D97-AF65-F5344CB8AC3E}">
        <p14:creationId xmlns:p14="http://schemas.microsoft.com/office/powerpoint/2010/main" val="195642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7101" y="1145322"/>
            <a:ext cx="7766936" cy="3697355"/>
          </a:xfrm>
        </p:spPr>
        <p:txBody>
          <a:bodyPr>
            <a:noAutofit/>
          </a:bodyPr>
          <a:lstStyle/>
          <a:p>
            <a:pPr algn="ctr"/>
            <a:r>
              <a:rPr lang="ru-RU" sz="6000" dirty="0">
                <a:latin typeface="Monotype Corsiva" panose="03010101010201010101" pitchFamily="66" charset="0"/>
              </a:rPr>
              <a:t/>
            </a:r>
            <a:br>
              <a:rPr lang="ru-RU" sz="6000" dirty="0">
                <a:latin typeface="Monotype Corsiva" panose="03010101010201010101" pitchFamily="66" charset="0"/>
              </a:rPr>
            </a:br>
            <a:r>
              <a:rPr lang="ru-RU" dirty="0">
                <a:solidFill>
                  <a:schemeClr val="accent2">
                    <a:lumMod val="75000"/>
                  </a:schemeClr>
                </a:solidFill>
                <a:latin typeface="Calibri" panose="020F0502020204030204" pitchFamily="34" charset="0"/>
              </a:rPr>
              <a:t>«Аппликация – как вид декоративно-прикладного искусства»</a:t>
            </a:r>
            <a:r>
              <a:rPr lang="ru-RU" dirty="0">
                <a:latin typeface="Calibri" panose="020F0502020204030204" pitchFamily="34" charset="0"/>
              </a:rPr>
              <a:t/>
            </a:r>
            <a:br>
              <a:rPr lang="ru-RU" dirty="0">
                <a:latin typeface="Calibri" panose="020F0502020204030204" pitchFamily="34" charset="0"/>
              </a:rPr>
            </a:br>
            <a:endParaRPr lang="ru-RU" dirty="0">
              <a:latin typeface="Calibri" panose="020F0502020204030204" pitchFamily="34" charset="0"/>
            </a:endParaRPr>
          </a:p>
        </p:txBody>
      </p:sp>
      <p:sp>
        <p:nvSpPr>
          <p:cNvPr id="9" name="Сердце 8"/>
          <p:cNvSpPr/>
          <p:nvPr/>
        </p:nvSpPr>
        <p:spPr>
          <a:xfrm>
            <a:off x="10804046" y="2076140"/>
            <a:ext cx="959005" cy="8140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ердце 9"/>
          <p:cNvSpPr/>
          <p:nvPr/>
        </p:nvSpPr>
        <p:spPr>
          <a:xfrm>
            <a:off x="9635431" y="1435128"/>
            <a:ext cx="959005" cy="8140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ердце 10"/>
          <p:cNvSpPr/>
          <p:nvPr/>
        </p:nvSpPr>
        <p:spPr>
          <a:xfrm>
            <a:off x="10804046" y="621089"/>
            <a:ext cx="959005" cy="8140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ердце 11"/>
          <p:cNvSpPr/>
          <p:nvPr/>
        </p:nvSpPr>
        <p:spPr>
          <a:xfrm>
            <a:off x="9740236" y="2895814"/>
            <a:ext cx="959005" cy="8140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ердце 12"/>
          <p:cNvSpPr/>
          <p:nvPr/>
        </p:nvSpPr>
        <p:spPr>
          <a:xfrm>
            <a:off x="11021534" y="3525056"/>
            <a:ext cx="959005" cy="81403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77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0298" y="801757"/>
            <a:ext cx="4914348" cy="834887"/>
          </a:xfrm>
        </p:spPr>
        <p:txBody>
          <a:bodyPr>
            <a:noAutofit/>
          </a:bodyPr>
          <a:lstStyle/>
          <a:p>
            <a:pPr algn="ctr"/>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Средняя группа</a:t>
            </a:r>
          </a:p>
        </p:txBody>
      </p:sp>
      <p:sp>
        <p:nvSpPr>
          <p:cNvPr id="3" name="Объект 2"/>
          <p:cNvSpPr>
            <a:spLocks noGrp="1"/>
          </p:cNvSpPr>
          <p:nvPr>
            <p:ph idx="1"/>
          </p:nvPr>
        </p:nvSpPr>
        <p:spPr>
          <a:xfrm>
            <a:off x="758319" y="1457740"/>
            <a:ext cx="10996359" cy="4929808"/>
          </a:xfrm>
        </p:spPr>
        <p:txBody>
          <a:bodyPr>
            <a:normAutofit/>
          </a:bodyPr>
          <a:lstStyle/>
          <a:p>
            <a:pPr marL="0" lvl="0" indent="0">
              <a:buClr>
                <a:srgbClr val="1CADE4"/>
              </a:buClr>
              <a:buNone/>
            </a:pPr>
            <a:endParaRPr lang="ru-RU" sz="1400" dirty="0">
              <a:solidFill>
                <a:srgbClr val="00B0F0"/>
              </a:solidFill>
            </a:endParaRPr>
          </a:p>
          <a:p>
            <a:pPr lvl="0">
              <a:buClr>
                <a:srgbClr val="1CADE4"/>
              </a:buClr>
              <a:buFont typeface="Wingdings" panose="05000000000000000000" pitchFamily="2" charset="2"/>
              <a:buChar char="Ø"/>
            </a:pPr>
            <a:r>
              <a:rPr lang="ru-RU" sz="2400" dirty="0">
                <a:solidFill>
                  <a:srgbClr val="00B0F0"/>
                </a:solidFill>
                <a:latin typeface="Tahoma" panose="020B0604030504040204" pitchFamily="34" charset="0"/>
                <a:ea typeface="Tahoma" panose="020B0604030504040204" pitchFamily="34" charset="0"/>
                <a:cs typeface="Tahoma" panose="020B0604030504040204" pitchFamily="34" charset="0"/>
              </a:rPr>
              <a:t>В средней группе дети осваивают навыки вырезывания ножницами по прямой и округлой линиям.</a:t>
            </a:r>
          </a:p>
          <a:p>
            <a:pPr lvl="0">
              <a:buClr>
                <a:srgbClr val="1CADE4"/>
              </a:buClr>
              <a:buFont typeface="Wingdings" panose="05000000000000000000" pitchFamily="2" charset="2"/>
              <a:buChar char="Ø"/>
            </a:pPr>
            <a:r>
              <a:rPr lang="ru-RU" sz="2400" dirty="0">
                <a:solidFill>
                  <a:srgbClr val="00B0F0"/>
                </a:solidFill>
                <a:latin typeface="Tahoma" panose="020B0604030504040204" pitchFamily="34" charset="0"/>
                <a:ea typeface="Tahoma" panose="020B0604030504040204" pitchFamily="34" charset="0"/>
                <a:cs typeface="Tahoma" panose="020B0604030504040204" pitchFamily="34" charset="0"/>
              </a:rPr>
              <a:t>Первые упражнения с ножницами лучше проводить с подгруппой ребят в 8—10 человек, чтобы можно было легко проследить за действиями каждого ребенка и вовремя помочь.</a:t>
            </a:r>
          </a:p>
          <a:p>
            <a:pPr lvl="0">
              <a:buClr>
                <a:srgbClr val="1CADE4"/>
              </a:buClr>
              <a:buFont typeface="Wingdings" panose="05000000000000000000" pitchFamily="2" charset="2"/>
              <a:buChar char="Ø"/>
            </a:pPr>
            <a:r>
              <a:rPr lang="ru-RU" sz="2400" dirty="0">
                <a:solidFill>
                  <a:srgbClr val="00B0F0"/>
                </a:solidFill>
                <a:latin typeface="Tahoma" panose="020B0604030504040204" pitchFamily="34" charset="0"/>
                <a:ea typeface="Tahoma" panose="020B0604030504040204" pitchFamily="34" charset="0"/>
                <a:cs typeface="Tahoma" panose="020B0604030504040204" pitchFamily="34" charset="0"/>
              </a:rPr>
              <a:t> Для занятий в этой возрастной группе воспитатель до занятия готовит необходимые формы – заготовки из цветной бумаги. </a:t>
            </a:r>
          </a:p>
          <a:p>
            <a:pPr lvl="0">
              <a:buClr>
                <a:srgbClr val="1CADE4"/>
              </a:buClr>
              <a:buFont typeface="Wingdings" panose="05000000000000000000" pitchFamily="2" charset="2"/>
              <a:buChar char="Ø"/>
            </a:pPr>
            <a:r>
              <a:rPr lang="ru-RU" sz="2400" dirty="0">
                <a:solidFill>
                  <a:srgbClr val="00B0F0"/>
                </a:solidFill>
                <a:latin typeface="Tahoma" panose="020B0604030504040204" pitchFamily="34" charset="0"/>
                <a:ea typeface="Tahoma" panose="020B0604030504040204" pitchFamily="34" charset="0"/>
                <a:cs typeface="Tahoma" panose="020B0604030504040204" pitchFamily="34" charset="0"/>
              </a:rPr>
              <a:t>В конце занятия воспитатель вместе с детьми анализирует, правильно ли выполнена аппликация (похожа на предмет или нет), аккуратно ли наклеены формы (чистый фон, не видно следов клея).</a:t>
            </a:r>
          </a:p>
        </p:txBody>
      </p:sp>
    </p:spTree>
    <p:extLst>
      <p:ext uri="{BB962C8B-B14F-4D97-AF65-F5344CB8AC3E}">
        <p14:creationId xmlns:p14="http://schemas.microsoft.com/office/powerpoint/2010/main" val="343664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4969" y="808383"/>
            <a:ext cx="4557274" cy="715617"/>
          </a:xfrm>
        </p:spPr>
        <p:txBody>
          <a:bodyPr>
            <a:noAutofit/>
          </a:bodyPr>
          <a:lstStyle/>
          <a:p>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Старшая группа</a:t>
            </a:r>
          </a:p>
        </p:txBody>
      </p:sp>
      <p:sp>
        <p:nvSpPr>
          <p:cNvPr id="3" name="Объект 2"/>
          <p:cNvSpPr>
            <a:spLocks noGrp="1"/>
          </p:cNvSpPr>
          <p:nvPr>
            <p:ph idx="1"/>
          </p:nvPr>
        </p:nvSpPr>
        <p:spPr>
          <a:xfrm>
            <a:off x="677334" y="1524000"/>
            <a:ext cx="10772544" cy="4863548"/>
          </a:xfrm>
        </p:spPr>
        <p:txBody>
          <a:bodyPr>
            <a:normAutofit lnSpcReduction="10000"/>
          </a:bodyPr>
          <a:lstStyle/>
          <a:p>
            <a:pPr marL="0" lvl="0" indent="0">
              <a:buClr>
                <a:srgbClr val="1CADE4"/>
              </a:buClr>
              <a:buNone/>
            </a:pPr>
            <a:endParaRPr lang="ru-RU" sz="1400" dirty="0">
              <a:solidFill>
                <a:srgbClr val="00B0F0"/>
              </a:solidFill>
            </a:endParaRPr>
          </a:p>
          <a:p>
            <a:pPr lvl="0">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Дети осваивают более разнообразные приемы вырезывания: по прямой в разных направлениях; с закруглениями; из бумаги, сложенной вдвое.</a:t>
            </a:r>
          </a:p>
          <a:p>
            <a:pPr lvl="0">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Начиная со старшего дошкольного возраста предлагается набор цветной бумаги для самостоятельного подбора цвета бумаги и формата.</a:t>
            </a:r>
          </a:p>
          <a:p>
            <a:pPr lvl="0">
              <a:buClr>
                <a:srgbClr val="1CADE4"/>
              </a:buClr>
              <a:buFont typeface="Wingdings" panose="05000000000000000000" pitchFamily="2" charset="2"/>
              <a:buChar char="Ø"/>
            </a:pPr>
            <a:r>
              <a:rPr lang="ru-RU" sz="2800" dirty="0">
                <a:solidFill>
                  <a:srgbClr val="00B0F0"/>
                </a:solidFill>
                <a:latin typeface="Tahoma" panose="020B0604030504040204" pitchFamily="34" charset="0"/>
                <a:ea typeface="Tahoma" panose="020B0604030504040204" pitchFamily="34" charset="0"/>
                <a:cs typeface="Tahoma" panose="020B0604030504040204" pitchFamily="34" charset="0"/>
              </a:rPr>
              <a:t>В старшей группе некоторые аппликационные работы выполняются детьми коллективно. Каждый ребенок выполняет какую-то определенную часть композиции. Все части впоследствии объединяются на общем фоне.</a:t>
            </a:r>
          </a:p>
          <a:p>
            <a:pPr lvl="0">
              <a:buClr>
                <a:srgbClr val="1CADE4"/>
              </a:buClr>
              <a:buFont typeface="+mj-lt"/>
              <a:buAutoNum type="arabicPeriod"/>
            </a:pPr>
            <a:endParaRPr lang="ru-RU" sz="2000" dirty="0">
              <a:solidFill>
                <a:prstClr val="black"/>
              </a:solidFill>
            </a:endParaRPr>
          </a:p>
          <a:p>
            <a:endParaRPr lang="ru-RU" dirty="0"/>
          </a:p>
        </p:txBody>
      </p:sp>
    </p:spTree>
    <p:extLst>
      <p:ext uri="{BB962C8B-B14F-4D97-AF65-F5344CB8AC3E}">
        <p14:creationId xmlns:p14="http://schemas.microsoft.com/office/powerpoint/2010/main" val="277975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0317" y="914884"/>
            <a:ext cx="7076661" cy="795130"/>
          </a:xfrm>
        </p:spPr>
        <p:txBody>
          <a:bodyPr>
            <a:noAutofit/>
          </a:bodyPr>
          <a:lstStyle/>
          <a:p>
            <a:r>
              <a:rPr lang="ru-RU" sz="4400" dirty="0">
                <a:solidFill>
                  <a:srgbClr val="0070C0"/>
                </a:solidFill>
                <a:latin typeface="Tahoma" panose="020B0604030504040204" pitchFamily="34" charset="0"/>
                <a:ea typeface="Tahoma" panose="020B0604030504040204" pitchFamily="34" charset="0"/>
                <a:cs typeface="Tahoma" panose="020B0604030504040204" pitchFamily="34" charset="0"/>
              </a:rPr>
              <a:t>Подготовительная группа</a:t>
            </a:r>
          </a:p>
        </p:txBody>
      </p:sp>
      <p:sp>
        <p:nvSpPr>
          <p:cNvPr id="3" name="Объект 2"/>
          <p:cNvSpPr>
            <a:spLocks noGrp="1"/>
          </p:cNvSpPr>
          <p:nvPr>
            <p:ph idx="1"/>
          </p:nvPr>
        </p:nvSpPr>
        <p:spPr>
          <a:xfrm>
            <a:off x="1326689" y="2041319"/>
            <a:ext cx="10321971" cy="3219795"/>
          </a:xfrm>
        </p:spPr>
        <p:txBody>
          <a:bodyPr/>
          <a:lstStyle/>
          <a:p>
            <a:pPr marL="0" lvl="0" indent="0">
              <a:buClr>
                <a:srgbClr val="1CADE4"/>
              </a:buClr>
              <a:buNone/>
            </a:pPr>
            <a:r>
              <a:rPr lang="ru-RU" sz="4000" dirty="0">
                <a:solidFill>
                  <a:srgbClr val="00B0F0"/>
                </a:solidFill>
                <a:latin typeface="Tahoma" panose="020B0604030504040204" pitchFamily="34" charset="0"/>
                <a:ea typeface="Tahoma" panose="020B0604030504040204" pitchFamily="34" charset="0"/>
                <a:cs typeface="Tahoma" panose="020B0604030504040204" pitchFamily="34" charset="0"/>
              </a:rPr>
              <a:t>Дети подготовительной группы осваивают более сложные  приемы вырезывания:</a:t>
            </a:r>
          </a:p>
          <a:p>
            <a:pPr marL="0" lvl="0" indent="0">
              <a:buClr>
                <a:srgbClr val="1CADE4"/>
              </a:buClr>
              <a:buNone/>
            </a:pPr>
            <a:r>
              <a:rPr lang="ru-RU" sz="4000" dirty="0">
                <a:solidFill>
                  <a:srgbClr val="00B0F0"/>
                </a:solidFill>
                <a:latin typeface="Tahoma" panose="020B0604030504040204" pitchFamily="34" charset="0"/>
                <a:ea typeface="Tahoma" panose="020B0604030504040204" pitchFamily="34" charset="0"/>
                <a:cs typeface="Tahoma" panose="020B0604030504040204" pitchFamily="34" charset="0"/>
              </a:rPr>
              <a:t> из бумаги, сложенной в несколько раз; гармошкой и силуэтного вырезывания.</a:t>
            </a:r>
          </a:p>
          <a:p>
            <a:endParaRPr lang="ru-RU" dirty="0"/>
          </a:p>
        </p:txBody>
      </p:sp>
    </p:spTree>
    <p:extLst>
      <p:ext uri="{BB962C8B-B14F-4D97-AF65-F5344CB8AC3E}">
        <p14:creationId xmlns:p14="http://schemas.microsoft.com/office/powerpoint/2010/main" val="138871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01774" y="357398"/>
            <a:ext cx="7686261" cy="1073427"/>
          </a:xfrm>
        </p:spPr>
        <p:txBody>
          <a:bodyPr>
            <a:noAutofit/>
          </a:bodyPr>
          <a:lstStyle/>
          <a:p>
            <a:pPr algn="ctr"/>
            <a:r>
              <a:rPr lang="ru-RU" sz="5400" dirty="0">
                <a:solidFill>
                  <a:srgbClr val="00B0F0"/>
                </a:solidFill>
                <a:latin typeface="Tahoma" panose="020B0604030504040204" pitchFamily="34" charset="0"/>
                <a:ea typeface="Tahoma" panose="020B0604030504040204" pitchFamily="34" charset="0"/>
                <a:cs typeface="Tahoma" panose="020B0604030504040204" pitchFamily="34" charset="0"/>
              </a:rPr>
              <a:t>Спасибо </a:t>
            </a:r>
            <a:r>
              <a:rPr lang="ru-RU" sz="5400" dirty="0" smtClean="0">
                <a:solidFill>
                  <a:srgbClr val="00B0F0"/>
                </a:solidFill>
                <a:latin typeface="Tahoma" panose="020B0604030504040204" pitchFamily="34" charset="0"/>
                <a:ea typeface="Tahoma" panose="020B0604030504040204" pitchFamily="34" charset="0"/>
                <a:cs typeface="Tahoma" panose="020B0604030504040204" pitchFamily="34" charset="0"/>
              </a:rPr>
              <a:t>за Внимание</a:t>
            </a:r>
            <a:r>
              <a:rPr lang="ru-RU" sz="54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pic>
        <p:nvPicPr>
          <p:cNvPr id="7170" name="Picture 2" descr="http://solnyshko.volok-dou10.edumsko.ru/uploads/5000/19355/persona/about/sol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131" y="1744808"/>
            <a:ext cx="7491896" cy="38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1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67939" y="554144"/>
            <a:ext cx="9622912" cy="1430215"/>
          </a:xfrm>
        </p:spPr>
        <p:txBody>
          <a:bodyPr>
            <a:noAutofit/>
          </a:bodyPr>
          <a:lstStyle/>
          <a:p>
            <a:pPr algn="just"/>
            <a:r>
              <a:rPr lang="ru-RU" sz="3200" b="1" dirty="0">
                <a:solidFill>
                  <a:srgbClr val="FF0000"/>
                </a:solidFill>
                <a:latin typeface="Calibri" panose="020F0502020204030204" pitchFamily="34" charset="0"/>
              </a:rPr>
              <a:t>Искусство - </a:t>
            </a:r>
            <a:r>
              <a:rPr lang="ru-RU" sz="3200" b="1" dirty="0">
                <a:solidFill>
                  <a:schemeClr val="accent3">
                    <a:lumMod val="75000"/>
                  </a:schemeClr>
                </a:solidFill>
                <a:latin typeface="Calibri" panose="020F0502020204030204" pitchFamily="34" charset="0"/>
              </a:rPr>
              <a:t>творческое отражение, воспроизведение действительности в художественных образах.</a:t>
            </a:r>
          </a:p>
        </p:txBody>
      </p:sp>
      <p:sp>
        <p:nvSpPr>
          <p:cNvPr id="3" name="Объект 2"/>
          <p:cNvSpPr>
            <a:spLocks noGrp="1"/>
          </p:cNvSpPr>
          <p:nvPr>
            <p:ph idx="1"/>
          </p:nvPr>
        </p:nvSpPr>
        <p:spPr>
          <a:xfrm>
            <a:off x="1357794" y="2237656"/>
            <a:ext cx="9933057" cy="3924605"/>
          </a:xfrm>
        </p:spPr>
        <p:txBody>
          <a:bodyPr>
            <a:noAutofit/>
          </a:bodyPr>
          <a:lstStyle/>
          <a:p>
            <a:pPr algn="just">
              <a:lnSpc>
                <a:spcPts val="3840"/>
              </a:lnSpc>
            </a:pPr>
            <a:r>
              <a:rPr lang="ru-RU" sz="3200" b="1" dirty="0">
                <a:solidFill>
                  <a:srgbClr val="FF0000"/>
                </a:solidFill>
                <a:latin typeface="Calibri" panose="020F0502020204030204" pitchFamily="34" charset="0"/>
              </a:rPr>
              <a:t>Декоративно- прикладное искусство </a:t>
            </a:r>
            <a:r>
              <a:rPr lang="ru-RU" sz="3200" dirty="0">
                <a:solidFill>
                  <a:srgbClr val="0070C0"/>
                </a:solidFill>
                <a:latin typeface="Calibri" panose="020F0502020204030204" pitchFamily="34" charset="0"/>
              </a:rPr>
              <a:t>– вид искусства (близкий к изобразительному), произведения которого представляют собой предметы, обладающие определенно-эстетическими свойствами, но в тоже время имеющие непосредственное практическое назначение в быту, труде или специально предназначенные для украшения.</a:t>
            </a:r>
          </a:p>
        </p:txBody>
      </p:sp>
    </p:spTree>
    <p:extLst>
      <p:ext uri="{BB962C8B-B14F-4D97-AF65-F5344CB8AC3E}">
        <p14:creationId xmlns:p14="http://schemas.microsoft.com/office/powerpoint/2010/main" val="269515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6435" y="2093842"/>
            <a:ext cx="10416208" cy="3975653"/>
          </a:xfrm>
        </p:spPr>
        <p:txBody>
          <a:bodyPr>
            <a:normAutofit/>
          </a:bodyPr>
          <a:lstStyle/>
          <a:p>
            <a:pPr algn="just"/>
            <a:r>
              <a:rPr lang="ru-RU" sz="3600" dirty="0">
                <a:solidFill>
                  <a:srgbClr val="0070C0"/>
                </a:solidFill>
                <a:latin typeface="Calibri" panose="020F0502020204030204" pitchFamily="34" charset="0"/>
              </a:rPr>
              <a:t>Аппликация в переводе с латинского языка значит «прикладывание». Это очень древний вид искусства. Эта техника доступна каждому. Нужно лишь иметь выдумку и терпение.</a:t>
            </a:r>
          </a:p>
          <a:p>
            <a:pPr algn="just"/>
            <a:r>
              <a:rPr lang="ru-RU" sz="3600" dirty="0">
                <a:solidFill>
                  <a:srgbClr val="0070C0"/>
                </a:solidFill>
                <a:latin typeface="Calibri" panose="020F0502020204030204" pitchFamily="34" charset="0"/>
              </a:rPr>
              <a:t>В основе аппликации лежит вырезание разных деталей и приклеивание их в нужном порядке.</a:t>
            </a:r>
          </a:p>
          <a:p>
            <a:endParaRPr lang="ru-RU" dirty="0"/>
          </a:p>
        </p:txBody>
      </p:sp>
      <p:sp>
        <p:nvSpPr>
          <p:cNvPr id="5" name="Прямоугольник 4"/>
          <p:cNvSpPr/>
          <p:nvPr/>
        </p:nvSpPr>
        <p:spPr>
          <a:xfrm>
            <a:off x="2715676" y="750482"/>
            <a:ext cx="7582487" cy="1107996"/>
          </a:xfrm>
          <a:prstGeom prst="rect">
            <a:avLst/>
          </a:prstGeom>
        </p:spPr>
        <p:txBody>
          <a:bodyPr wrap="square">
            <a:spAutoFit/>
          </a:bodyPr>
          <a:lstStyle/>
          <a:p>
            <a:r>
              <a:rPr lang="ru-RU" sz="6600" b="1" dirty="0">
                <a:solidFill>
                  <a:srgbClr val="FF0000"/>
                </a:solidFill>
                <a:latin typeface="Calibri" panose="020F0502020204030204" pitchFamily="34" charset="0"/>
              </a:rPr>
              <a:t>Аппликация</a:t>
            </a:r>
          </a:p>
        </p:txBody>
      </p:sp>
    </p:spTree>
    <p:extLst>
      <p:ext uri="{BB962C8B-B14F-4D97-AF65-F5344CB8AC3E}">
        <p14:creationId xmlns:p14="http://schemas.microsoft.com/office/powerpoint/2010/main" val="349832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534" y="622852"/>
            <a:ext cx="8944968" cy="1510748"/>
          </a:xfrm>
        </p:spPr>
        <p:txBody>
          <a:bodyPr>
            <a:noAutofit/>
          </a:bodyPr>
          <a:lstStyle/>
          <a:p>
            <a:pPr algn="ctr"/>
            <a:r>
              <a:rPr lang="ru-RU" sz="4800" dirty="0"/>
              <a:t> </a:t>
            </a:r>
            <a:r>
              <a:rPr lang="ru-RU" sz="4800" b="1" dirty="0">
                <a:solidFill>
                  <a:srgbClr val="FF0000"/>
                </a:solidFill>
                <a:latin typeface="Calibri" panose="020F0502020204030204" pitchFamily="34" charset="0"/>
                <a:ea typeface="Tahoma" panose="020B0604030504040204" pitchFamily="34" charset="0"/>
                <a:cs typeface="Tahoma" panose="020B0604030504040204" pitchFamily="34" charset="0"/>
              </a:rPr>
              <a:t>Выделяют три разновидности Аппликации</a:t>
            </a:r>
            <a:r>
              <a:rPr lang="ru-RU" sz="4800" dirty="0">
                <a:solidFill>
                  <a:srgbClr val="FF0000"/>
                </a:solidFill>
                <a:latin typeface="Calibri" panose="020F0502020204030204" pitchFamily="34" charset="0"/>
                <a:ea typeface="Tahoma" panose="020B0604030504040204" pitchFamily="34" charset="0"/>
                <a:cs typeface="Tahoma" panose="020B0604030504040204" pitchFamily="34" charset="0"/>
              </a:rPr>
              <a:t>:</a:t>
            </a:r>
          </a:p>
        </p:txBody>
      </p:sp>
      <p:sp>
        <p:nvSpPr>
          <p:cNvPr id="3" name="Объект 2"/>
          <p:cNvSpPr>
            <a:spLocks noGrp="1"/>
          </p:cNvSpPr>
          <p:nvPr>
            <p:ph idx="1"/>
          </p:nvPr>
        </p:nvSpPr>
        <p:spPr/>
        <p:txBody>
          <a:bodyPr>
            <a:normAutofit/>
          </a:bodyPr>
          <a:lstStyle/>
          <a:p>
            <a:pPr lvl="1"/>
            <a:r>
              <a:rPr lang="ru-RU" sz="3800" dirty="0">
                <a:solidFill>
                  <a:srgbClr val="FFFF00"/>
                </a:solidFill>
              </a:rPr>
              <a:t> </a:t>
            </a:r>
            <a:r>
              <a:rPr lang="ru-RU" sz="6400" dirty="0">
                <a:solidFill>
                  <a:srgbClr val="0070C0"/>
                </a:solidFill>
                <a:latin typeface="Calibri" panose="020F0502020204030204" pitchFamily="34" charset="0"/>
              </a:rPr>
              <a:t>Предметная</a:t>
            </a:r>
          </a:p>
          <a:p>
            <a:pPr lvl="2"/>
            <a:r>
              <a:rPr lang="ru-RU" sz="6200" dirty="0">
                <a:solidFill>
                  <a:srgbClr val="0070C0"/>
                </a:solidFill>
                <a:latin typeface="Calibri" panose="020F0502020204030204" pitchFamily="34" charset="0"/>
              </a:rPr>
              <a:t> Сюжетная</a:t>
            </a:r>
          </a:p>
          <a:p>
            <a:pPr lvl="3" algn="ctr"/>
            <a:r>
              <a:rPr lang="ru-RU" sz="6000" dirty="0">
                <a:solidFill>
                  <a:srgbClr val="0070C0"/>
                </a:solidFill>
                <a:latin typeface="Calibri" panose="020F0502020204030204" pitchFamily="34" charset="0"/>
              </a:rPr>
              <a:t> Декоративная</a:t>
            </a:r>
          </a:p>
        </p:txBody>
      </p:sp>
    </p:spTree>
    <p:extLst>
      <p:ext uri="{BB962C8B-B14F-4D97-AF65-F5344CB8AC3E}">
        <p14:creationId xmlns:p14="http://schemas.microsoft.com/office/powerpoint/2010/main" val="179501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5578" y="425170"/>
            <a:ext cx="6883708" cy="953056"/>
          </a:xfrm>
        </p:spPr>
        <p:txBody>
          <a:bodyPr>
            <a:normAutofit/>
          </a:bodyPr>
          <a:lstStyle/>
          <a:p>
            <a:pPr algn="ctr"/>
            <a:r>
              <a:rPr lang="ru-RU" sz="4000" b="1" dirty="0">
                <a:solidFill>
                  <a:srgbClr val="0070C0"/>
                </a:solidFill>
                <a:latin typeface="Calibri" panose="020F0502020204030204" pitchFamily="34" charset="0"/>
              </a:rPr>
              <a:t>Предметная Аппликация</a:t>
            </a:r>
            <a:endParaRPr lang="ru-RU" sz="4000" dirty="0">
              <a:solidFill>
                <a:srgbClr val="0070C0"/>
              </a:solidFill>
              <a:latin typeface="Calibri" panose="020F0502020204030204" pitchFamily="34" charset="0"/>
            </a:endParaRPr>
          </a:p>
        </p:txBody>
      </p:sp>
      <p:sp>
        <p:nvSpPr>
          <p:cNvPr id="3" name="Объект 2"/>
          <p:cNvSpPr>
            <a:spLocks noGrp="1"/>
          </p:cNvSpPr>
          <p:nvPr>
            <p:ph idx="1"/>
          </p:nvPr>
        </p:nvSpPr>
        <p:spPr>
          <a:xfrm>
            <a:off x="677333" y="1232452"/>
            <a:ext cx="10732789" cy="4943061"/>
          </a:xfrm>
        </p:spPr>
        <p:txBody>
          <a:bodyPr>
            <a:normAutofit fontScale="70000" lnSpcReduction="20000"/>
          </a:bodyPr>
          <a:lstStyle/>
          <a:p>
            <a:pPr algn="just"/>
            <a:r>
              <a:rPr lang="ru-RU" sz="3600" dirty="0">
                <a:solidFill>
                  <a:schemeClr val="tx1">
                    <a:lumMod val="95000"/>
                    <a:lumOff val="5000"/>
                  </a:schemeClr>
                </a:solidFill>
                <a:latin typeface="Calibri" panose="020F0502020204030204" pitchFamily="34" charset="0"/>
              </a:rPr>
              <a:t>Для </a:t>
            </a:r>
            <a:r>
              <a:rPr lang="ru-RU" sz="3600" dirty="0">
                <a:solidFill>
                  <a:schemeClr val="tx1"/>
                </a:solidFill>
                <a:latin typeface="Calibri" panose="020F0502020204030204" pitchFamily="34" charset="0"/>
              </a:rPr>
              <a:t>предметной </a:t>
            </a:r>
            <a:r>
              <a:rPr lang="ru-RU" sz="3600" dirty="0">
                <a:solidFill>
                  <a:schemeClr val="tx1">
                    <a:lumMod val="95000"/>
                    <a:lumOff val="5000"/>
                  </a:schemeClr>
                </a:solidFill>
                <a:latin typeface="Calibri" panose="020F0502020204030204" pitchFamily="34" charset="0"/>
              </a:rPr>
              <a:t>аппликации лучше всего отобрать материал, который представлен большой формой. Хорошо использовать листья разных растений. Например, это могут быть крупные листья дуба, клена, вяза, осины, каштана. Форма этих листьев отличается отчетливой конфигурацией, которую нужно обыграть.</a:t>
            </a:r>
          </a:p>
          <a:p>
            <a:pPr algn="just"/>
            <a:r>
              <a:rPr lang="ru-RU" sz="3600" dirty="0">
                <a:solidFill>
                  <a:schemeClr val="tx1">
                    <a:lumMod val="95000"/>
                    <a:lumOff val="5000"/>
                  </a:schemeClr>
                </a:solidFill>
                <a:latin typeface="Calibri" panose="020F0502020204030204" pitchFamily="34" charset="0"/>
              </a:rPr>
              <a:t>В предметной аппликации дети овладевают умением вырезать из бумаги и наклеивать на фон отдельные предметы изображения, которые в силу специфики деятельности передают несколько обобщенный, даже условный образ окружающих предметов или их отображений в игрушках, картинках, образцах народного искусства.</a:t>
            </a:r>
          </a:p>
          <a:p>
            <a:pPr algn="just"/>
            <a:r>
              <a:rPr lang="ru-RU" sz="3600" dirty="0">
                <a:solidFill>
                  <a:schemeClr val="tx1">
                    <a:lumMod val="95000"/>
                    <a:lumOff val="5000"/>
                  </a:schemeClr>
                </a:solidFill>
                <a:latin typeface="Calibri" panose="020F0502020204030204" pitchFamily="34" charset="0"/>
              </a:rPr>
              <a:t>На начальном этапе малыши раскладывают и наклеивают предмет из заготовленных воспитателем частей: мяч - две половинки разного цветам грибок - шляпка и ножка; тележка - прямоугольный корпус и круглые колеса; гирлянда - флажки прямоугольной формы</a:t>
            </a:r>
            <a:r>
              <a:rPr lang="ru-RU" sz="3500" dirty="0">
                <a:solidFill>
                  <a:schemeClr val="tx1">
                    <a:lumMod val="95000"/>
                    <a:lumOff val="5000"/>
                  </a:schemeClr>
                </a:solidFill>
                <a:latin typeface="Calibri" panose="020F0502020204030204" pitchFamily="34" charset="0"/>
              </a:rPr>
              <a:t>.</a:t>
            </a:r>
          </a:p>
          <a:p>
            <a:endParaRPr lang="ru-RU" dirty="0"/>
          </a:p>
        </p:txBody>
      </p:sp>
    </p:spTree>
    <p:extLst>
      <p:ext uri="{BB962C8B-B14F-4D97-AF65-F5344CB8AC3E}">
        <p14:creationId xmlns:p14="http://schemas.microsoft.com/office/powerpoint/2010/main" val="255241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855" y="410817"/>
            <a:ext cx="7565520" cy="1364973"/>
          </a:xfrm>
        </p:spPr>
        <p:txBody>
          <a:bodyPr>
            <a:normAutofit/>
          </a:bodyPr>
          <a:lstStyle/>
          <a:p>
            <a:pPr algn="ctr"/>
            <a:r>
              <a:rPr lang="ru-RU" b="1" dirty="0">
                <a:solidFill>
                  <a:srgbClr val="FFFF00"/>
                </a:solidFill>
              </a:rPr>
              <a:t/>
            </a:r>
            <a:br>
              <a:rPr lang="ru-RU" b="1" dirty="0">
                <a:solidFill>
                  <a:srgbClr val="FFFF00"/>
                </a:solidFill>
              </a:rPr>
            </a:br>
            <a:r>
              <a:rPr lang="ru-RU" sz="4000" b="1" dirty="0">
                <a:solidFill>
                  <a:srgbClr val="0070C0"/>
                </a:solidFill>
                <a:latin typeface="Calibri" panose="020F0502020204030204" pitchFamily="34" charset="0"/>
                <a:ea typeface="Tahoma" panose="020B0604030504040204" pitchFamily="34" charset="0"/>
                <a:cs typeface="Tahoma" panose="020B0604030504040204" pitchFamily="34" charset="0"/>
              </a:rPr>
              <a:t>Сюжетная Аппликация</a:t>
            </a:r>
          </a:p>
        </p:txBody>
      </p:sp>
      <p:sp>
        <p:nvSpPr>
          <p:cNvPr id="3" name="Объект 2"/>
          <p:cNvSpPr>
            <a:spLocks noGrp="1"/>
          </p:cNvSpPr>
          <p:nvPr>
            <p:ph idx="1"/>
          </p:nvPr>
        </p:nvSpPr>
        <p:spPr>
          <a:xfrm>
            <a:off x="768626" y="1577009"/>
            <a:ext cx="10788995" cy="4240695"/>
          </a:xfrm>
        </p:spPr>
        <p:txBody>
          <a:bodyPr>
            <a:normAutofit fontScale="70000" lnSpcReduction="20000"/>
          </a:bodyPr>
          <a:lstStyle/>
          <a:p>
            <a:endParaRPr lang="ru-RU" dirty="0"/>
          </a:p>
          <a:p>
            <a:pPr algn="just"/>
            <a:r>
              <a:rPr lang="ru-RU" sz="4000" dirty="0">
                <a:solidFill>
                  <a:schemeClr val="tx1">
                    <a:lumMod val="95000"/>
                    <a:lumOff val="5000"/>
                  </a:schemeClr>
                </a:solidFill>
                <a:latin typeface="Calibri" panose="020F0502020204030204" pitchFamily="34" charset="0"/>
              </a:rPr>
              <a:t>Следует подобрать природные материалы, которые будут сочетаться между собой по цвету и фактуре. Возможны сочетания: листья и травы, ракушки и камушки, лёгкие крупные семена и чешуйки шишек. Обратите внимание и на сочетание цвета материалов и основного фона. Цвет очень важен, так как он помогает передать настроение картины, время года, характер персонажей работы.</a:t>
            </a:r>
          </a:p>
          <a:p>
            <a:pPr algn="just"/>
            <a:r>
              <a:rPr lang="ru-RU" sz="4000" dirty="0">
                <a:solidFill>
                  <a:schemeClr val="tx1">
                    <a:lumMod val="95000"/>
                    <a:lumOff val="5000"/>
                  </a:schemeClr>
                </a:solidFill>
                <a:latin typeface="Calibri" panose="020F0502020204030204" pitchFamily="34" charset="0"/>
              </a:rPr>
              <a:t>Необходимо сделать акцент на основных действующих лицах сюжета. Главные персонажи выделяются из общей картины более крупным размером, ярким цветом, композиционным решением.</a:t>
            </a:r>
          </a:p>
          <a:p>
            <a:endParaRPr lang="ru-RU" dirty="0"/>
          </a:p>
        </p:txBody>
      </p:sp>
    </p:spTree>
    <p:extLst>
      <p:ext uri="{BB962C8B-B14F-4D97-AF65-F5344CB8AC3E}">
        <p14:creationId xmlns:p14="http://schemas.microsoft.com/office/powerpoint/2010/main" val="388020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9676" y="746627"/>
            <a:ext cx="7019941" cy="817129"/>
          </a:xfrm>
        </p:spPr>
        <p:txBody>
          <a:bodyPr>
            <a:normAutofit/>
          </a:bodyPr>
          <a:lstStyle/>
          <a:p>
            <a:r>
              <a:rPr lang="ru-RU" b="1" dirty="0">
                <a:solidFill>
                  <a:srgbClr val="0070C0"/>
                </a:solidFill>
              </a:rPr>
              <a:t>Декоративная Аппликация</a:t>
            </a:r>
            <a:endParaRPr lang="ru-RU" dirty="0">
              <a:solidFill>
                <a:srgbClr val="0070C0"/>
              </a:solidFill>
            </a:endParaRPr>
          </a:p>
        </p:txBody>
      </p:sp>
      <p:sp>
        <p:nvSpPr>
          <p:cNvPr id="3" name="Объект 2"/>
          <p:cNvSpPr>
            <a:spLocks noGrp="1"/>
          </p:cNvSpPr>
          <p:nvPr>
            <p:ph idx="1"/>
          </p:nvPr>
        </p:nvSpPr>
        <p:spPr>
          <a:xfrm>
            <a:off x="677333" y="1563756"/>
            <a:ext cx="10666527" cy="5088835"/>
          </a:xfrm>
        </p:spPr>
        <p:txBody>
          <a:bodyPr>
            <a:normAutofit fontScale="55000" lnSpcReduction="20000"/>
          </a:bodyPr>
          <a:lstStyle/>
          <a:p>
            <a:pPr algn="just"/>
            <a:r>
              <a:rPr lang="ru-RU" sz="4500" dirty="0">
                <a:solidFill>
                  <a:schemeClr val="tx1">
                    <a:lumMod val="95000"/>
                    <a:lumOff val="5000"/>
                  </a:schemeClr>
                </a:solidFill>
                <a:latin typeface="Calibri" panose="020F0502020204030204" pitchFamily="34" charset="0"/>
              </a:rPr>
              <a:t>Это наиболее простая и доступная техника, даже малыши с ней справляются. Поверхность каждого материала своеобразна и неповторима: мягкие листья, шершавые шишки, гладкие камни, пушистые перышки и тополиный пух. Составляя украшения, узоры из разных материалов, ребенок учится объединять различные формы и цвета, декоративно преобразовывать формы по законам ритма и симметрии.</a:t>
            </a:r>
          </a:p>
          <a:p>
            <a:r>
              <a:rPr lang="ru-RU" sz="4500" dirty="0">
                <a:solidFill>
                  <a:schemeClr val="tx1">
                    <a:lumMod val="95000"/>
                    <a:lumOff val="5000"/>
                  </a:schemeClr>
                </a:solidFill>
                <a:latin typeface="Calibri" panose="020F0502020204030204" pitchFamily="34" charset="0"/>
              </a:rPr>
              <a:t>Для декоративной аппликации характерны ленточная и центрально-лучевая композиции. </a:t>
            </a:r>
            <a:br>
              <a:rPr lang="ru-RU" sz="4500" dirty="0">
                <a:solidFill>
                  <a:schemeClr val="tx1">
                    <a:lumMod val="95000"/>
                    <a:lumOff val="5000"/>
                  </a:schemeClr>
                </a:solidFill>
                <a:latin typeface="Calibri" panose="020F0502020204030204" pitchFamily="34" charset="0"/>
              </a:rPr>
            </a:br>
            <a:endParaRPr lang="ru-RU" sz="4500" dirty="0">
              <a:solidFill>
                <a:schemeClr val="tx1">
                  <a:lumMod val="95000"/>
                  <a:lumOff val="5000"/>
                </a:schemeClr>
              </a:solidFill>
              <a:latin typeface="Calibri" panose="020F0502020204030204" pitchFamily="34" charset="0"/>
            </a:endParaRPr>
          </a:p>
          <a:p>
            <a:pPr algn="just"/>
            <a:r>
              <a:rPr lang="ru-RU" sz="4500" dirty="0">
                <a:solidFill>
                  <a:schemeClr val="tx1">
                    <a:lumMod val="95000"/>
                    <a:lumOff val="5000"/>
                  </a:schemeClr>
                </a:solidFill>
                <a:latin typeface="Calibri" panose="020F0502020204030204" pitchFamily="34" charset="0"/>
              </a:rPr>
              <a:t>В ленточной композиции отдельные элементы повторяются по горизонтали или по вертикали. В центрально-лучевой композиции узор составляется от центра к краям, углам или сторонам выбранного фона (это может быть круг, прямоугольник, ромб, квадрат, треугольник). </a:t>
            </a:r>
          </a:p>
          <a:p>
            <a:endParaRPr lang="ru-RU" dirty="0"/>
          </a:p>
        </p:txBody>
      </p:sp>
    </p:spTree>
    <p:extLst>
      <p:ext uri="{BB962C8B-B14F-4D97-AF65-F5344CB8AC3E}">
        <p14:creationId xmlns:p14="http://schemas.microsoft.com/office/powerpoint/2010/main" val="311168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30506" y="687948"/>
            <a:ext cx="4783015" cy="1754326"/>
          </a:xfrm>
          <a:prstGeom prst="rect">
            <a:avLst/>
          </a:prstGeom>
          <a:noFill/>
        </p:spPr>
        <p:txBody>
          <a:bodyPr wrap="square" rtlCol="0">
            <a:spAutoFit/>
          </a:bodyPr>
          <a:lstStyle/>
          <a:p>
            <a:r>
              <a:rPr lang="ru-RU" sz="5400" dirty="0">
                <a:solidFill>
                  <a:srgbClr val="0070C0"/>
                </a:solidFill>
                <a:latin typeface="Calibri" panose="020F0502020204030204" pitchFamily="34" charset="0"/>
              </a:rPr>
              <a:t>Предметная Аппликация</a:t>
            </a:r>
          </a:p>
        </p:txBody>
      </p:sp>
      <p:pic>
        <p:nvPicPr>
          <p:cNvPr id="1026" name="Picture 2" descr="http://fs1.ppt4web.ru/images/12376/90608/640/img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593" b="15593"/>
          <a:stretch>
            <a:fillRect/>
          </a:stretch>
        </p:blipFill>
        <p:spPr bwMode="auto">
          <a:xfrm>
            <a:off x="5713521" y="375345"/>
            <a:ext cx="4767785" cy="2460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gsed.ru/image/aHR0cDovL2ltZzEubGFiaXJpbnQucnUvYm9va3MvMjA5MTAzL3Njcm5fYmlnXzEuanB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764" y="3322500"/>
            <a:ext cx="4406349" cy="322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7947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Organic</Template>
  <TotalTime>473</TotalTime>
  <Words>538</Words>
  <Application>Microsoft Office PowerPoint</Application>
  <PresentationFormat>Произвольный</PresentationFormat>
  <Paragraphs>66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Легкий дым</vt:lpstr>
      <vt:lpstr>Консультативно-информационно-методическая помощь родителям и педагогам </vt:lpstr>
      <vt:lpstr> «Аппликация – как вид декоративно-прикладного искусства» </vt:lpstr>
      <vt:lpstr>Искусство - творческое отражение, воспроизведение действительности в художественных образах.</vt:lpstr>
      <vt:lpstr>Презентация PowerPoint</vt:lpstr>
      <vt:lpstr> Выделяют три разновидности Аппликации:</vt:lpstr>
      <vt:lpstr>Предметная Аппликация</vt:lpstr>
      <vt:lpstr> Сюжетная Аппликация</vt:lpstr>
      <vt:lpstr>Декоративная Аппликация</vt:lpstr>
      <vt:lpstr>Презентация PowerPoint</vt:lpstr>
      <vt:lpstr> </vt:lpstr>
      <vt:lpstr>Презентация PowerPoint</vt:lpstr>
      <vt:lpstr>Аппликация с использованием отпечатков</vt:lpstr>
      <vt:lpstr>Презентация PowerPoint</vt:lpstr>
      <vt:lpstr>Объемная Аппликация</vt:lpstr>
      <vt:lpstr>Композиция из цветов  Аппликация</vt:lpstr>
      <vt:lpstr>Оформление Дидактического материала (Поляна)</vt:lpstr>
      <vt:lpstr>Материал для подготовке к Аппликации</vt:lpstr>
      <vt:lpstr>Подготовка рабочего места</vt:lpstr>
      <vt:lpstr>Младшая группа</vt:lpstr>
      <vt:lpstr>Средняя группа</vt:lpstr>
      <vt:lpstr>Старшая группа</vt:lpstr>
      <vt:lpstr>Подготовительная группа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Аппликация</dc:title>
  <dc:creator>альбина аржитова</dc:creator>
  <cp:lastModifiedBy>Admin</cp:lastModifiedBy>
  <cp:revision>46</cp:revision>
  <dcterms:created xsi:type="dcterms:W3CDTF">2016-10-05T07:21:30Z</dcterms:created>
  <dcterms:modified xsi:type="dcterms:W3CDTF">2020-04-21T02:59:58Z</dcterms:modified>
</cp:coreProperties>
</file>