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2"/>
  </p:handoutMasterIdLst>
  <p:sldIdLst>
    <p:sldId id="257" r:id="rId5"/>
    <p:sldId id="281" r:id="rId6"/>
    <p:sldId id="282" r:id="rId7"/>
    <p:sldId id="264" r:id="rId8"/>
    <p:sldId id="266" r:id="rId9"/>
    <p:sldId id="265" r:id="rId10"/>
    <p:sldId id="263" r:id="rId11"/>
    <p:sldId id="262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8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1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m4a"/><Relationship Id="rId3" Type="http://schemas.openxmlformats.org/officeDocument/2006/relationships/image" Target="../media/image37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39.jpe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1.m4a"/><Relationship Id="rId3" Type="http://schemas.openxmlformats.org/officeDocument/2006/relationships/image" Target="../media/image37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7.png"/><Relationship Id="rId7" Type="http://schemas.openxmlformats.org/officeDocument/2006/relationships/image" Target="../media/image4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33E352C4-057B-40A9-9AA7-A112EFF3B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873" y="1355092"/>
            <a:ext cx="9144000" cy="2355873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и демонстрационный </a:t>
            </a: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 </a:t>
            </a:r>
            <a:b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в группах</a:t>
            </a:r>
            <a:b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</a:t>
            </a:r>
          </a:p>
        </p:txBody>
      </p:sp>
      <p:sp>
        <p:nvSpPr>
          <p:cNvPr id="10" name="Подзаголовок 9">
            <a:extLst>
              <a:ext uri="{FF2B5EF4-FFF2-40B4-BE49-F238E27FC236}">
                <a16:creationId xmlns="" xmlns:a16="http://schemas.microsoft.com/office/drawing/2014/main" id="{3E489502-FF47-47D5-BD0A-10DB94BA6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52" y="5176854"/>
            <a:ext cx="2590696" cy="855646"/>
          </a:xfrm>
        </p:spPr>
        <p:txBody>
          <a:bodyPr/>
          <a:lstStyle/>
          <a:p>
            <a:pPr algn="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подготовила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Парицких Т. А. </a:t>
            </a:r>
          </a:p>
          <a:p>
            <a:pPr algn="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№115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Иркутска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17A1F12-592A-49E1-9A32-3AA0234BBF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95" t="6914" r="12688"/>
          <a:stretch/>
        </p:blipFill>
        <p:spPr>
          <a:xfrm>
            <a:off x="8248744" y="2497589"/>
            <a:ext cx="3575765" cy="3444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0" advTm="7701">
        <p15:prstTrans prst="drape"/>
      </p:transition>
    </mc:Choice>
    <mc:Fallback>
      <p:transition advTm="77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" y="516835"/>
            <a:ext cx="1270430" cy="115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31" y="3037565"/>
            <a:ext cx="1270430" cy="115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3" y="3613565"/>
            <a:ext cx="1270430" cy="11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08" y="4613635"/>
            <a:ext cx="1270430" cy="1152000"/>
          </a:xfrm>
          <a:prstGeom prst="rect">
            <a:avLst/>
          </a:prstGeom>
        </p:spPr>
      </p:pic>
      <p:pic>
        <p:nvPicPr>
          <p:cNvPr id="3074" name="Picture 2" descr="Безопасность в доме. Дидактические карточки для детей">
            <a:extLst>
              <a:ext uri="{FF2B5EF4-FFF2-40B4-BE49-F238E27FC236}">
                <a16:creationId xmlns="" xmlns:a16="http://schemas.microsoft.com/office/drawing/2014/main" id="{CF2438E2-9279-4996-91BE-AE31E7A3F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28"/>
          <a:stretch/>
        </p:blipFill>
        <p:spPr bwMode="auto">
          <a:xfrm>
            <a:off x="936025" y="823115"/>
            <a:ext cx="4039541" cy="5211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C47305-3228-4E73-B149-1ECD815D32C2}"/>
              </a:ext>
            </a:extLst>
          </p:cNvPr>
          <p:cNvSpPr txBox="1"/>
          <p:nvPr/>
        </p:nvSpPr>
        <p:spPr>
          <a:xfrm>
            <a:off x="5810382" y="823115"/>
            <a:ext cx="403954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карточки "Безопасность в доме" познакомят детей с основными правилами безопасности, которые необходимо соблюдать, находясь дома. В комплект входит 16 карточек, на каждой из которых представлено одно из правил обеспечения безопасности в быту и иллюстрирующая его картинка. На обороте карточек напечатана информация для беседы с детьми: возможные причины возникновения опасной ситуации и варианты поведения в случае непредвиденного развития событий. Карточки делятся на зеленую (правильно) и красную (Опасно!) группу.</a:t>
            </a:r>
          </a:p>
        </p:txBody>
      </p:sp>
    </p:spTree>
    <p:extLst>
      <p:ext uri="{BB962C8B-B14F-4D97-AF65-F5344CB8AC3E}">
        <p14:creationId xmlns="" xmlns:p14="http://schemas.microsoft.com/office/powerpoint/2010/main" val="12694617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347" y="618167"/>
            <a:ext cx="1189355" cy="93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547" y="5402202"/>
            <a:ext cx="1173120" cy="936000"/>
          </a:xfrm>
          <a:prstGeom prst="rect">
            <a:avLst/>
          </a:prstGeom>
        </p:spPr>
      </p:pic>
      <p:pic>
        <p:nvPicPr>
          <p:cNvPr id="4098" name="Picture 2" descr="Правила пожарной безопасности. Демонстрационный плакат ">
            <a:extLst>
              <a:ext uri="{FF2B5EF4-FFF2-40B4-BE49-F238E27FC236}">
                <a16:creationId xmlns="" xmlns:a16="http://schemas.microsoft.com/office/drawing/2014/main" id="{4644C8D1-C01D-40CC-84EB-6FB2431DB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3" y="1031328"/>
            <a:ext cx="5934832" cy="4795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776131-B3F5-4354-9005-5151DC4C4BD6}"/>
              </a:ext>
            </a:extLst>
          </p:cNvPr>
          <p:cNvSpPr txBox="1"/>
          <p:nvPr/>
        </p:nvSpPr>
        <p:spPr>
          <a:xfrm>
            <a:off x="7220275" y="618167"/>
            <a:ext cx="388337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Красочный плакат "Правила пожарной безопасности" поможет педагогам и воспитателям образовательных учреждений оформить тематические уголки и познакомить ребят с правильным поведением во время пожара. На плакате мальчики и девочки увидят, какие опасности могут поджидать их дома, на улице и узнают, по какому номеру необходимо звонить в случае пожара.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сюжетных картинок плаката продемонстрируют детям, что может произойти, если не затушить костер в лесу, поджигать петарды и фейерверки, играть со спичками, оставлять электроприборы включенными.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Плакат выполнен из плотной мелованной бумаги.</a:t>
            </a:r>
          </a:p>
        </p:txBody>
      </p:sp>
    </p:spTree>
    <p:extLst>
      <p:ext uri="{BB962C8B-B14F-4D97-AF65-F5344CB8AC3E}">
        <p14:creationId xmlns="" xmlns:p14="http://schemas.microsoft.com/office/powerpoint/2010/main" val="15993376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843" y="4590000"/>
            <a:ext cx="1761549" cy="226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F42E1A7-AD36-47F4-A294-942FEE7A5F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572" y="928511"/>
            <a:ext cx="6426168" cy="4524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FB7957-3DC0-4085-8C95-BFA91F911957}"/>
              </a:ext>
            </a:extLst>
          </p:cNvPr>
          <p:cNvSpPr txBox="1"/>
          <p:nvPr/>
        </p:nvSpPr>
        <p:spPr>
          <a:xfrm>
            <a:off x="7461956" y="1211281"/>
            <a:ext cx="44816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Плакат поможет объяснить детям опасность неосторожного обращения с огнем и научит основным правилам поведения при пожаре. Его можно использовать дома, в детском саду.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04028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72" y="3094382"/>
            <a:ext cx="1270430" cy="115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57" y="2300191"/>
            <a:ext cx="1270430" cy="1152000"/>
          </a:xfrm>
          <a:prstGeom prst="rect">
            <a:avLst/>
          </a:prstGeom>
        </p:spPr>
      </p:pic>
      <p:pic>
        <p:nvPicPr>
          <p:cNvPr id="6146" name="Picture 2" descr="Правила пожарной безопасности. Дидактические карточки для детей">
            <a:extLst>
              <a:ext uri="{FF2B5EF4-FFF2-40B4-BE49-F238E27FC236}">
                <a16:creationId xmlns="" xmlns:a16="http://schemas.microsoft.com/office/drawing/2014/main" id="{35BAC7F9-0008-4750-B5DE-887C78942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27"/>
          <a:stretch/>
        </p:blipFill>
        <p:spPr bwMode="auto">
          <a:xfrm>
            <a:off x="903110" y="1011928"/>
            <a:ext cx="4385768" cy="4880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F7F0BD-56F1-42E7-B04A-7D552645F8EA}"/>
              </a:ext>
            </a:extLst>
          </p:cNvPr>
          <p:cNvSpPr txBox="1"/>
          <p:nvPr/>
        </p:nvSpPr>
        <p:spPr>
          <a:xfrm>
            <a:off x="6322175" y="973989"/>
            <a:ext cx="4385767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Разглядывая карточки, играя с ними, ваш ребенок не только обогатит свой багаж знаний об окружающем мире, но и научится составлять предложения, беседовать по картинкам, классифицировать и систематизировать предметы. Кроме того, с подобными карточками можно придумать множество интереснейших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5915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8145"/>
            <a:ext cx="1761549" cy="226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403" y="208145"/>
            <a:ext cx="1761549" cy="226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4115"/>
            <a:ext cx="1761549" cy="2268000"/>
          </a:xfrm>
          <a:prstGeom prst="rect">
            <a:avLst/>
          </a:prstGeom>
        </p:spPr>
      </p:pic>
      <p:pic>
        <p:nvPicPr>
          <p:cNvPr id="7170" name="Picture 2" descr="Коварный огонь. Книга для детей из серии &quot;Что делать, если...&quot;">
            <a:extLst>
              <a:ext uri="{FF2B5EF4-FFF2-40B4-BE49-F238E27FC236}">
                <a16:creationId xmlns="" xmlns:a16="http://schemas.microsoft.com/office/drawing/2014/main" id="{61ED7A37-4833-4165-9DBF-1F6BACA3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9" y="678313"/>
            <a:ext cx="3960989" cy="5501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6E7811B-238B-4B50-8032-CCDB7063FF1D}"/>
              </a:ext>
            </a:extLst>
          </p:cNvPr>
          <p:cNvSpPr txBox="1"/>
          <p:nvPr/>
        </p:nvSpPr>
        <p:spPr>
          <a:xfrm>
            <a:off x="5407378" y="474345"/>
            <a:ext cx="6096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Книга из серии "Что делать, если…" поможет взрослым доступным для детского восприятия языком рассказать ребятам о том, что такое пожар, какие существуют правила безопасного поведения во избежание пожара и что необходимо делать, если пожар все-таки случился. Ребята узнают, как правильно себя вести, если загорелась одежда, что делать, если в квартире пожар, как позвонить пожарным, для чего нужен багор, лопата, ведро, топор и лом, установленные на противопожарном щите и много другой полезной и очень важной информации.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Каждый книжный разворот посвящен определенной ситуации и дополнен советами для родителей.</a:t>
            </a:r>
          </a:p>
          <a:p>
            <a:pPr algn="l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книги "Коварный огонь":</a:t>
            </a:r>
          </a:p>
          <a:p>
            <a:pPr algn="l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Не играйте с огнем</a:t>
            </a:r>
            <a:b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Елочка, не зажгись!</a:t>
            </a:r>
            <a:b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Подвал и чердак – пожароопасные помещения</a:t>
            </a:r>
            <a:b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Если беда в квартире</a:t>
            </a:r>
            <a:b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Не бойтесь и прячьтесь</a:t>
            </a:r>
            <a:b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Осторожно – полезные и опасные!</a:t>
            </a:r>
            <a:b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А если отрезан путь?</a:t>
            </a:r>
            <a:b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Пламя, дым и запах гари? Сообщите о пожаре</a:t>
            </a:r>
          </a:p>
        </p:txBody>
      </p:sp>
    </p:spTree>
    <p:extLst>
      <p:ext uri="{BB962C8B-B14F-4D97-AF65-F5344CB8AC3E}">
        <p14:creationId xmlns="" xmlns:p14="http://schemas.microsoft.com/office/powerpoint/2010/main" val="8659922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Беседы о правилах пожарной безопасности. Т.А. Шорыгина. Пособие для воспитателей и учителей">
            <a:extLst>
              <a:ext uri="{FF2B5EF4-FFF2-40B4-BE49-F238E27FC236}">
                <a16:creationId xmlns="" xmlns:a16="http://schemas.microsoft.com/office/drawing/2014/main" id="{BDF51E3C-B466-44B0-AF13-7BAB4C7A6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76274"/>
            <a:ext cx="3418945" cy="5554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DAC03C-1AFF-4ED0-A8FA-E73824FBA210}"/>
              </a:ext>
            </a:extLst>
          </p:cNvPr>
          <p:cNvSpPr txBox="1"/>
          <p:nvPr/>
        </p:nvSpPr>
        <p:spPr>
          <a:xfrm>
            <a:off x="4988100" y="543216"/>
            <a:ext cx="609600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Беседы, рассказы и сказки – эффективная форма занятий с детьми. Именно такую форму предлагает использовать автор представленного пособия, чтобы рассказать дошкольникам и школьникам младших классов об опасности игр со спичками, зажигалками, петардами, электроприборами и горючими веществами.12 занятий сопровождаются вопросами, загадками, тестами, стихами, которые помогут закрепить ребятам новый материал.</a:t>
            </a:r>
          </a:p>
          <a:p>
            <a:pPr algn="l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Содержание книги "Беседы о правилах пожарной безопасности":</a:t>
            </a:r>
          </a:p>
          <a:p>
            <a:pPr algn="l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Перспективный план занятий по правилам пожарной безопасности</a:t>
            </a:r>
            <a:b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Занятие 1. Огонь – друг или враг?</a:t>
            </a:r>
            <a:b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Занятие 2. Пожарный – герой, он с огнем вступает в бой</a:t>
            </a:r>
            <a:b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Занятие 3. Пожар в квартире</a:t>
            </a:r>
            <a:b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Занятие 4. Чем опасен дым?</a:t>
            </a:r>
            <a:b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Занятие 5. Пусть елка новогодняя нам радость принесет!</a:t>
            </a:r>
            <a:b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Занятие 6. Детские шалости с огнем</a:t>
            </a:r>
            <a:b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Занятие 7. Осторожно – электроприборы!</a:t>
            </a:r>
            <a:b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Занятие 8. Кухня – не место для игр!</a:t>
            </a:r>
            <a:b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Занятие 9. Горючие вещества</a:t>
            </a:r>
            <a:b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Занятие 10. Лесной пожар</a:t>
            </a:r>
            <a:b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Занятие 11. Повторение пройденного</a:t>
            </a:r>
            <a:b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Занятие 12. Знаете ли вы правила пожарной безопасности?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11769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6" y="387663"/>
            <a:ext cx="1270430" cy="115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538" y="5189165"/>
            <a:ext cx="1000061" cy="90683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98F4271-22BC-48B8-B9E2-392E4EC5A2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955" y="1126772"/>
            <a:ext cx="454342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FE6730-AEBD-4604-9480-0DC69DD56B28}"/>
              </a:ext>
            </a:extLst>
          </p:cNvPr>
          <p:cNvSpPr txBox="1"/>
          <p:nvPr/>
        </p:nvSpPr>
        <p:spPr>
          <a:xfrm>
            <a:off x="5489045" y="1051857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Стихи и наглядные картинки в представленном лото помогут старшим дошкольникам быстро запомнить, почему нельзя совать пальцы в розетку, играть на стройплощадке, ходить по льду замерзших водоемов, пить неизвестные жидкости, открывать дверь незнакомцам, есть грязными руками, переходить дорогу в неположенном месте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опожарная безопасность.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Дидактическое лото – это прекрасная возможность расширить представления мальчиков и девочек об окружающем мире, потренировать память и внимание, развить речь.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На каждой прямоугольной карточке изображена картинка и напечатано поясняющее ее стихотворение. На квадратных карточках изображены только картинки. Каждой прямоугольной карточке соответствует одна или две квадратные карточки.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игры "ОБЖ: экстренные ситуации":</a:t>
            </a:r>
          </a:p>
        </p:txBody>
      </p:sp>
    </p:spTree>
    <p:extLst>
      <p:ext uri="{BB962C8B-B14F-4D97-AF65-F5344CB8AC3E}">
        <p14:creationId xmlns="" xmlns:p14="http://schemas.microsoft.com/office/powerpoint/2010/main" val="40922237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130" y="852020"/>
            <a:ext cx="1189355" cy="93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7635" y="464045"/>
            <a:ext cx="1189355" cy="93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0466" y="5296184"/>
            <a:ext cx="1189355" cy="93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92469" y="1566041"/>
            <a:ext cx="765153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"Огонь друг – огонь враг»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«Спички детям не игрушки»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«Кто пожарным помогает – тот правила не нарушает»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«Утром , вечером и днем – осторожен будь с огнем»</a:t>
            </a:r>
          </a:p>
          <a:p>
            <a:endParaRPr lang="ru-RU" sz="4000" b="1" i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9227084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0428" y="1082566"/>
            <a:ext cx="854491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</a:rPr>
              <a:t> </a:t>
            </a:r>
            <a:r>
              <a:rPr lang="ru-RU" sz="4000" b="1" u="sng" dirty="0" smtClean="0">
                <a:solidFill>
                  <a:srgbClr val="FF0000"/>
                </a:solidFill>
              </a:rPr>
              <a:t>ФГОС ДО  Р.2. П 2,6</a:t>
            </a:r>
          </a:p>
          <a:p>
            <a:pPr algn="ctr"/>
            <a:endParaRPr lang="ru-RU" sz="4000" u="sng" dirty="0" smtClean="0">
              <a:solidFill>
                <a:srgbClr val="FF0000"/>
              </a:solidFill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Интегративный </a:t>
            </a:r>
            <a:r>
              <a:rPr lang="ru-RU" sz="3200" b="1" i="1" dirty="0" smtClean="0">
                <a:solidFill>
                  <a:srgbClr val="C00000"/>
                </a:solidFill>
              </a:rPr>
              <a:t>подход к реализации образовательных областей программы: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«Познавательное  развитие»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«Речевое развитие»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«Социально </a:t>
            </a:r>
            <a:r>
              <a:rPr lang="ru-RU" sz="3200" b="1" i="1" dirty="0" smtClean="0">
                <a:solidFill>
                  <a:srgbClr val="C00000"/>
                </a:solidFill>
              </a:rPr>
              <a:t>– коммуникативное развитие»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«</a:t>
            </a:r>
            <a:r>
              <a:rPr lang="ru-RU" sz="3200" b="1" i="1" dirty="0" smtClean="0">
                <a:solidFill>
                  <a:srgbClr val="C00000"/>
                </a:solidFill>
              </a:rPr>
              <a:t>Художественно - </a:t>
            </a:r>
            <a:r>
              <a:rPr lang="ru-RU" sz="3200" b="1" i="1" dirty="0" smtClean="0">
                <a:solidFill>
                  <a:srgbClr val="C00000"/>
                </a:solidFill>
              </a:rPr>
              <a:t>эстетическое развитие»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«Физическое развитие» </a:t>
            </a:r>
          </a:p>
        </p:txBody>
      </p:sp>
    </p:spTree>
    <p:extLst>
      <p:ext uri="{BB962C8B-B14F-4D97-AF65-F5344CB8AC3E}">
        <p14:creationId xmlns="" xmlns:p14="http://schemas.microsoft.com/office/powerpoint/2010/main" val="31206939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100" advTm="7701">
        <p15:prstTrans prst="drape"/>
      </p:transition>
    </mc:Choice>
    <mc:Fallback>
      <p:transition advTm="77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198180"/>
            <a:ext cx="9556490" cy="268013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Игры - инсценировки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«Утром , вечером и днем – осторожен будь с огнем»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6" y="376393"/>
            <a:ext cx="1270430" cy="1152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FD56460-2AED-463D-9AB6-3B9F56EC32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11" r="24831"/>
          <a:stretch/>
        </p:blipFill>
        <p:spPr>
          <a:xfrm>
            <a:off x="1520807" y="1168164"/>
            <a:ext cx="3789837" cy="49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2A5BAE0-690A-4B78-BBE5-19711D610C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52" r="19013"/>
          <a:stretch/>
        </p:blipFill>
        <p:spPr>
          <a:xfrm>
            <a:off x="6918876" y="1168164"/>
            <a:ext cx="4039065" cy="49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FCB282-5FAB-46CB-AD27-43E61CB0A6CA}"/>
              </a:ext>
            </a:extLst>
          </p:cNvPr>
          <p:cNvSpPr txBox="1"/>
          <p:nvPr/>
        </p:nvSpPr>
        <p:spPr>
          <a:xfrm>
            <a:off x="2923822" y="376393"/>
            <a:ext cx="6344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воспитанники</a:t>
            </a:r>
          </a:p>
        </p:txBody>
      </p:sp>
    </p:spTree>
    <p:extLst>
      <p:ext uri="{BB962C8B-B14F-4D97-AF65-F5344CB8AC3E}">
        <p14:creationId xmlns="" xmlns:p14="http://schemas.microsoft.com/office/powerpoint/2010/main" val="1193853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13" y="900970"/>
            <a:ext cx="1684093" cy="100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1" y="1134970"/>
            <a:ext cx="1807277" cy="154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08" y="3693078"/>
            <a:ext cx="1173120" cy="936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5389B4E-4AD6-4EA5-9BA2-FA03B46EB3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49" y="1253859"/>
            <a:ext cx="7819801" cy="521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276FDB4-9DFA-4860-B06C-F4E8F397604A}"/>
              </a:ext>
            </a:extLst>
          </p:cNvPr>
          <p:cNvSpPr txBox="1"/>
          <p:nvPr/>
        </p:nvSpPr>
        <p:spPr>
          <a:xfrm>
            <a:off x="2419486" y="42708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Наши воспитанники</a:t>
            </a:r>
          </a:p>
        </p:txBody>
      </p:sp>
    </p:spTree>
    <p:extLst>
      <p:ext uri="{BB962C8B-B14F-4D97-AF65-F5344CB8AC3E}">
        <p14:creationId xmlns="" xmlns:p14="http://schemas.microsoft.com/office/powerpoint/2010/main" val="57480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817346"/>
            <a:ext cx="1173120" cy="93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21" y="5271113"/>
            <a:ext cx="1270430" cy="1152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841" y="736912"/>
            <a:ext cx="1270430" cy="1152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9BFBBC6-C665-46E9-93E0-1958977F5C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5" y="1273743"/>
            <a:ext cx="7707777" cy="5138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165E818-C6A3-44D3-83D2-B3CF3D75CB8C}"/>
              </a:ext>
            </a:extLst>
          </p:cNvPr>
          <p:cNvSpPr txBox="1"/>
          <p:nvPr/>
        </p:nvSpPr>
        <p:spPr>
          <a:xfrm>
            <a:off x="2282298" y="46340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воспитанники</a:t>
            </a:r>
          </a:p>
        </p:txBody>
      </p:sp>
    </p:spTree>
    <p:extLst>
      <p:ext uri="{BB962C8B-B14F-4D97-AF65-F5344CB8AC3E}">
        <p14:creationId xmlns="" xmlns:p14="http://schemas.microsoft.com/office/powerpoint/2010/main" val="27583904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61" y="849402"/>
            <a:ext cx="1370928" cy="9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42" y="563437"/>
            <a:ext cx="1173120" cy="93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186" y="4456885"/>
            <a:ext cx="1807277" cy="154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506" y="4380607"/>
            <a:ext cx="1807277" cy="154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6DB518F-12F1-4230-AD2C-69AFD6AB2D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35" y="1311425"/>
            <a:ext cx="7315524" cy="4877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1B546B-75BB-406D-91C1-14C41EC22047}"/>
              </a:ext>
            </a:extLst>
          </p:cNvPr>
          <p:cNvSpPr txBox="1"/>
          <p:nvPr/>
        </p:nvSpPr>
        <p:spPr>
          <a:xfrm>
            <a:off x="2622156" y="32355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Наши воспитанники</a:t>
            </a:r>
          </a:p>
        </p:txBody>
      </p:sp>
    </p:spTree>
    <p:extLst>
      <p:ext uri="{BB962C8B-B14F-4D97-AF65-F5344CB8AC3E}">
        <p14:creationId xmlns="" xmlns:p14="http://schemas.microsoft.com/office/powerpoint/2010/main" val="33582054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90" y="4514287"/>
            <a:ext cx="1807277" cy="154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563437"/>
            <a:ext cx="1173120" cy="93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81" y="127837"/>
            <a:ext cx="1173120" cy="936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89" y="4514287"/>
            <a:ext cx="1807277" cy="1548000"/>
          </a:xfrm>
          <a:prstGeom prst="rect">
            <a:avLst/>
          </a:prstGeom>
        </p:spPr>
      </p:pic>
      <p:pic>
        <p:nvPicPr>
          <p:cNvPr id="1026" name="Picture 2" descr="Беседы с ребенком. Пожарная безопасность. Комплект карточек 12 шт. 17х22,5 см в папке">
            <a:extLst>
              <a:ext uri="{FF2B5EF4-FFF2-40B4-BE49-F238E27FC236}">
                <a16:creationId xmlns="" xmlns:a16="http://schemas.microsoft.com/office/drawing/2014/main" id="{73589438-A183-4497-BBD7-F9A546DC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0" y="722412"/>
            <a:ext cx="3897487" cy="541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48B82E4-29CD-4459-987F-2E956D5F2EC5}"/>
              </a:ext>
            </a:extLst>
          </p:cNvPr>
          <p:cNvSpPr txBox="1"/>
          <p:nvPr/>
        </p:nvSpPr>
        <p:spPr>
          <a:xfrm>
            <a:off x="4972439" y="420743"/>
            <a:ext cx="5339253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Карточки очень удобны как для работы с группой детей в детском саду, так и для проведения воспитательных бесед с ребенком дома. Это красочное пособие с небольшими рассказами на обороте каждой карточки подробно расскажет о технике пожарной безопасности. Вы сможете объяснить маленькому непоседе, опираясь на наглядные примеры, как нужно себя вести в опасной ситуации, познакомите его с профессией пожарного, разовьете внимание и наблюдательность.</a:t>
            </a:r>
          </a:p>
          <a:p>
            <a:pPr algn="just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хранятся в удобной папке. Комплект состоит из 12 тем:</a:t>
            </a:r>
          </a:p>
          <a:p>
            <a:pPr algn="just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Огонь бывает разным</a:t>
            </a:r>
          </a:p>
          <a:p>
            <a:pPr algn="just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Профессия - пожарный</a:t>
            </a:r>
          </a:p>
          <a:p>
            <a:pPr algn="just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Пожарная машина</a:t>
            </a:r>
          </a:p>
          <a:p>
            <a:pPr algn="just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Пламя, дым и запах гари? Сообщите о пожаре</a:t>
            </a:r>
          </a:p>
          <a:p>
            <a:pPr algn="just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Не играйте с огнем</a:t>
            </a:r>
          </a:p>
          <a:p>
            <a:pPr algn="just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Елочка, не зажгись!..</a:t>
            </a:r>
          </a:p>
          <a:p>
            <a:pPr algn="just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Подвал и чердак - пожароопасные помещения</a:t>
            </a:r>
          </a:p>
          <a:p>
            <a:pPr algn="just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Осторожно - полезные и опасные!</a:t>
            </a:r>
          </a:p>
          <a:p>
            <a:pPr algn="just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Если беда в квартире</a:t>
            </a:r>
          </a:p>
          <a:p>
            <a:pPr algn="just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Не бойтесь и не прячьтесь</a:t>
            </a:r>
          </a:p>
          <a:p>
            <a:pPr algn="just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А если путь отрезан</a:t>
            </a:r>
          </a:p>
          <a:p>
            <a:pPr algn="just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Чтобы не получить ожоги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61542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7" y="162854"/>
            <a:ext cx="1173120" cy="936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74" y="4340307"/>
            <a:ext cx="1173120" cy="936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7" y="5611827"/>
            <a:ext cx="1173120" cy="936000"/>
          </a:xfrm>
          <a:prstGeom prst="rect">
            <a:avLst/>
          </a:prstGeom>
        </p:spPr>
      </p:pic>
      <p:pic>
        <p:nvPicPr>
          <p:cNvPr id="2050" name="Picture 2" descr="Правила поведения при пожаре. Красочный информационный плакат">
            <a:extLst>
              <a:ext uri="{FF2B5EF4-FFF2-40B4-BE49-F238E27FC236}">
                <a16:creationId xmlns="" xmlns:a16="http://schemas.microsoft.com/office/drawing/2014/main" id="{01A6F69C-D471-4B4D-B3B3-548B7EF0A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6" y="1136135"/>
            <a:ext cx="6202355" cy="4475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BAE2772-BF77-4A06-940E-B2D7BA7E475F}"/>
              </a:ext>
            </a:extLst>
          </p:cNvPr>
          <p:cNvSpPr txBox="1"/>
          <p:nvPr/>
        </p:nvSpPr>
        <p:spPr>
          <a:xfrm>
            <a:off x="7168658" y="1084500"/>
            <a:ext cx="442586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Познакомить ребят с правилами поведения при пожаре, а также продемонстрировать и проиграть возможные экстренные ситуации вам поможет красочный плакат.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На плакате мальчики и девочки увидят, как следует себя вести при сильном задымлении, что делать с включенным в розетку загоревшимся электроприбором, по какому номеру телефона следует звонить в случае пожара, каким способом следует выбираться из задымленного помещения.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Плакат выполнен из плотного мелованного картона.</a:t>
            </a:r>
          </a:p>
        </p:txBody>
      </p:sp>
    </p:spTree>
    <p:extLst>
      <p:ext uri="{BB962C8B-B14F-4D97-AF65-F5344CB8AC3E}">
        <p14:creationId xmlns="" xmlns:p14="http://schemas.microsoft.com/office/powerpoint/2010/main" val="132392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6E651B-F8A4-462D-AD53-A41449326690}">
  <ds:schemaRefs>
    <ds:schemaRef ds:uri="http://schemas.microsoft.com/office/2006/metadata/properties"/>
    <ds:schemaRef ds:uri="http://purl.org/dc/elements/1.1/"/>
    <ds:schemaRef ds:uri="http://schemas.microsoft.com/sharepoint/v3"/>
    <ds:schemaRef ds:uri="2547570a-e5f4-4946-a4c3-82580e42479e"/>
    <ds:schemaRef ds:uri="6ee78bd2-4339-4042-adc0-bcc646419980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354</Words>
  <Application>Microsoft Office PowerPoint</Application>
  <PresentationFormat>Произвольный</PresentationFormat>
  <Paragraphs>56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Дидактический и демонстрационный материал по пожарной безопасности  для занятий в группах детского сада</vt:lpstr>
      <vt:lpstr>Слайд 2</vt:lpstr>
      <vt:lpstr>Игры - инсценировки  «Утром , вечером и днем – осторожен будь с огнем»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2017-05-23T02:22:57Z</dcterms:created>
  <dcterms:modified xsi:type="dcterms:W3CDTF">2021-03-12T04:11:14Z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