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92550F9E-0F12-4FCF-B356-E0C53A156F54}">
          <p14:sldIdLst>
            <p14:sldId id="256"/>
            <p14:sldId id="257"/>
            <p14:sldId id="258"/>
          </p14:sldIdLst>
        </p14:section>
        <p14:section name="Раздел без заголовка" id="{77FF5AD5-2B30-4596-9019-EF4A79DA39CF}">
          <p14:sldIdLst>
            <p14:sldId id="259"/>
            <p14:sldId id="262"/>
            <p14:sldId id="260"/>
            <p14:sldId id="261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80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2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CDE5F-EB6F-4DC3-B02B-331BE9764D12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2E549-E1DB-45C2-9519-6DCDB774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2866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2E549-E1DB-45C2-9519-6DCDB774833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2229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432174-51BA-4EFA-95F9-AB3F62069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441B63B-18C1-4F99-8493-0D114822E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0229758-F667-494C-9A79-AE704D0AF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9B08-FDCE-4EE0-B2B2-0A38596B455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191933-8687-4966-96C8-A12F56E5A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90A7E11-2A44-45A5-8F03-5FA79FCE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656E-E7FE-4E78-A907-0B5871EE61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857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ECFA66-5CA8-43AD-943D-7055E3BBF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B9200A4-E463-46A7-9914-06D6D7630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925ADB-D2EC-4D3D-9DA6-734733614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9B08-FDCE-4EE0-B2B2-0A38596B455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912EAE6-BED1-449B-849D-71FB2D3C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326CA1E-51F6-4286-959D-40DA4A66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656E-E7FE-4E78-A907-0B5871EE61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406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47112D8-E95E-4F91-8897-F2C3BD98B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5A3D48F-C4E5-4371-BCDA-4758DCF0D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2E467BA-4064-4585-99B3-04ED5F448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9B08-FDCE-4EE0-B2B2-0A38596B455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DEFD0F-F0C8-4A72-97B2-D3C65D02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114173-747A-413A-95F8-03B6A06E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656E-E7FE-4E78-A907-0B5871EE61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1359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516C7F-9BAD-4BFD-8BB5-0A8B402A0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C4D5E2-86EF-45F3-B8D4-CFA149AE0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A78D12-E7C3-4EF4-99CC-5E41816F6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9B08-FDCE-4EE0-B2B2-0A38596B455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E80527-3A7B-45F9-B5E1-2E8B169C5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B2F1591-D182-472B-90C4-F4A6C658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656E-E7FE-4E78-A907-0B5871EE61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871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3239AF-3976-4D2A-BC40-58CC9920E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6F6AAD9-FA59-4E94-83BB-68D49D91F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D26785-F6CD-49A9-88F2-48876A89C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9B08-FDCE-4EE0-B2B2-0A38596B455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CBBF1EF-B938-40BA-BF77-9E20162BC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0A9811D-823E-450D-BCD7-AECF8A8C7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656E-E7FE-4E78-A907-0B5871EE61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922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F9B043-7B22-4D39-8881-4B5B751E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1C17FD-2837-4628-AD54-D58C6F34E1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5A52EA3-8A0A-47AD-BEA3-E7FDF1E8B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8D2BCE8-1318-4C51-83D5-B0AF636F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9B08-FDCE-4EE0-B2B2-0A38596B455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1406D38-71F5-4A2A-9C5C-5A510349C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89415CE-3871-4373-A6BD-BB878BE8D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656E-E7FE-4E78-A907-0B5871EE61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1302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116A74-89F7-44A0-842B-A55F19B81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B2E86A6-A318-49D3-9A13-E083DB8E0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9C50E2C-7F8E-4F63-B2ED-CD661ABFE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D80868F-F6DD-4967-A662-E120B0122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4EB7A5D-F2E3-49A9-AFA7-48C4C5FA2A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4147FA1-EA47-495F-8326-A54EE8B3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9B08-FDCE-4EE0-B2B2-0A38596B455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41067B5-A71F-4A4E-A35D-63212C614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B9E7CC1-99BC-4BA4-A62D-DC770D28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656E-E7FE-4E78-A907-0B5871EE61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096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38A91B-F37A-448F-8E79-3A7BD92C9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0573068-3576-4844-844A-D8FAA0473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9B08-FDCE-4EE0-B2B2-0A38596B455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05A7AA6-CD9D-41F8-B94A-FC705C11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D5EA0F0-67FA-4F69-90F9-E2836852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656E-E7FE-4E78-A907-0B5871EE61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518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E99D8C3-491E-486F-8234-56D75ABC7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9B08-FDCE-4EE0-B2B2-0A38596B455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283CCEB-50AD-4141-8452-78B46C478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60AE35C-920F-40E3-ACAD-67C3D99E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656E-E7FE-4E78-A907-0B5871EE61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400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978D2A-AC6E-4A31-AC7E-2893CF76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F5CF60B-A121-4AB9-82A6-936CA4589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4B5D3C2-53D8-4790-B797-6E16F0CDB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1892B32-89F8-4328-B0B4-65B2B257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9B08-FDCE-4EE0-B2B2-0A38596B455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DFCA808-661A-4DBB-B8D9-38F197009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5199F14-0887-4E16-8FCD-26C5AFA6C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656E-E7FE-4E78-A907-0B5871EE61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270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88D4F5-ABC2-4EA0-9715-79E5BE16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5FF68A0-A96C-45CA-BB12-AE526C84B8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DA4C3DC-1933-4C3E-926E-8DD64D46B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4A692DE-DDCF-4C89-9998-B04C20D56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9B08-FDCE-4EE0-B2B2-0A38596B455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4B7FC60-C484-4004-A607-D94060EB7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B35E947-B589-4877-AE75-6B9BB68C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8656E-E7FE-4E78-A907-0B5871EE61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8491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685C2D-F662-4610-9D1B-8DD4E85D6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4D82FC4-052E-40AC-9793-83C669F0B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5A6B7E3-7BE3-48C6-BA5E-164C396EC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09B08-FDCE-4EE0-B2B2-0A38596B455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D2D67F-FDF1-4AEC-9AE9-F2523B691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F8F143-C0FE-4987-BA45-076AA7E06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8656E-E7FE-4E78-A907-0B5871EE61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36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A6026F-9516-4411-B3D3-F304D93C9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6880" y="1851660"/>
            <a:ext cx="6423660" cy="135636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latin typeface="Arial Black" panose="020B0A04020102020204" pitchFamily="34" charset="0"/>
                <a:ea typeface="Microsoft JhengHei Light" panose="020B0304030504040204" pitchFamily="34" charset="-120"/>
                <a:cs typeface="Dubai" panose="020B0503030403030204" pitchFamily="34" charset="-78"/>
              </a:rPr>
              <a:t>Иркутск </a:t>
            </a:r>
            <a:r>
              <a:rPr lang="ru-RU" sz="4000" b="1" i="1" dirty="0">
                <a:latin typeface="Arial Black" panose="020B0A04020102020204" pitchFamily="34" charset="0"/>
                <a:ea typeface="Microsoft JhengHei Light" panose="020B0304030504040204" pitchFamily="34" charset="-120"/>
                <a:cs typeface="Dubai" panose="020B0503030403030204" pitchFamily="34" charset="-78"/>
              </a:rPr>
              <a:t>– «Город трудовой </a:t>
            </a:r>
            <a:r>
              <a:rPr lang="ru-RU" sz="4000" b="1" i="1" dirty="0" err="1" smtClean="0">
                <a:latin typeface="Arial Black" panose="020B0A04020102020204" pitchFamily="34" charset="0"/>
                <a:ea typeface="Microsoft JhengHei Light" panose="020B0304030504040204" pitchFamily="34" charset="-120"/>
                <a:cs typeface="Dubai" panose="020B0503030403030204" pitchFamily="34" charset="-78"/>
              </a:rPr>
              <a:t>добле</a:t>
            </a:r>
            <a:r>
              <a:rPr lang="en-US" sz="4000" b="1" i="1" dirty="0" smtClean="0">
                <a:latin typeface="Arial Black" panose="020B0A04020102020204" pitchFamily="34" charset="0"/>
                <a:ea typeface="Microsoft JhengHei Light" panose="020B0304030504040204" pitchFamily="34" charset="-120"/>
                <a:cs typeface="Dubai" panose="020B0503030403030204" pitchFamily="34" charset="-78"/>
              </a:rPr>
              <a:t>c</a:t>
            </a:r>
            <a:r>
              <a:rPr lang="ru-RU" sz="4000" b="1" i="1" dirty="0" err="1" smtClean="0">
                <a:latin typeface="Arial Black" panose="020B0A04020102020204" pitchFamily="34" charset="0"/>
                <a:ea typeface="Microsoft JhengHei Light" panose="020B0304030504040204" pitchFamily="34" charset="-120"/>
                <a:cs typeface="Dubai" panose="020B0503030403030204" pitchFamily="34" charset="-78"/>
              </a:rPr>
              <a:t>ти</a:t>
            </a:r>
            <a:r>
              <a:rPr lang="ru-RU" sz="4000" b="1" i="1" dirty="0">
                <a:latin typeface="Arial Black" panose="020B0A04020102020204" pitchFamily="34" charset="0"/>
                <a:ea typeface="Microsoft JhengHei Light" panose="020B0304030504040204" pitchFamily="34" charset="-120"/>
                <a:cs typeface="Dubai" panose="020B0503030403030204" pitchFamily="34" charset="-78"/>
              </a:rPr>
              <a:t>».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0390852-5789-43C8-85E6-286CACB58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7990" y="4328160"/>
            <a:ext cx="4785360" cy="1737360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Arial Black" panose="020B0A04020102020204" pitchFamily="34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Альбом</a:t>
            </a:r>
          </a:p>
          <a:p>
            <a:r>
              <a:rPr lang="ru-RU" sz="2000" b="1" i="1" dirty="0">
                <a:latin typeface="Arial Black" panose="020B0A04020102020204" pitchFamily="34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От юбилея победы к юбилею </a:t>
            </a:r>
            <a:r>
              <a:rPr lang="ru-RU" sz="2000" b="1" i="1" dirty="0" smtClean="0">
                <a:latin typeface="Arial Black" panose="020B0A04020102020204" pitchFamily="34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Иркут</a:t>
            </a:r>
            <a:r>
              <a:rPr lang="en-US" sz="2000" b="1" i="1" dirty="0" smtClean="0">
                <a:latin typeface="Arial Black" panose="020B0A04020102020204" pitchFamily="34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c</a:t>
            </a:r>
            <a:r>
              <a:rPr lang="ru-RU" sz="2000" b="1" i="1" dirty="0" err="1" smtClean="0">
                <a:latin typeface="Arial Black" panose="020B0A04020102020204" pitchFamily="34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ка</a:t>
            </a:r>
            <a:endParaRPr lang="ru-RU" sz="2000" b="1" i="1" dirty="0">
              <a:latin typeface="Arial Black" panose="020B0A04020102020204" pitchFamily="34" charset="0"/>
              <a:ea typeface="Microsoft JhengHei Light" panose="020B0304030504040204" pitchFamily="34" charset="-12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Arial Black" panose="020B0A04020102020204" pitchFamily="34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Г. </a:t>
            </a:r>
            <a:r>
              <a:rPr lang="ru-RU" sz="2000" b="1" i="1" dirty="0" smtClean="0">
                <a:latin typeface="Arial Black" panose="020B0A04020102020204" pitchFamily="34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Иркут</a:t>
            </a:r>
            <a:r>
              <a:rPr lang="en-US" sz="2000" b="1" i="1" dirty="0" smtClean="0">
                <a:latin typeface="Arial Black" panose="020B0A04020102020204" pitchFamily="34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c</a:t>
            </a:r>
            <a:r>
              <a:rPr lang="ru-RU" sz="2000" b="1" i="1" dirty="0" smtClean="0">
                <a:latin typeface="Arial Black" panose="020B0A04020102020204" pitchFamily="34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к</a:t>
            </a:r>
            <a:r>
              <a:rPr lang="en-US" sz="2000" b="1" i="1" dirty="0">
                <a:latin typeface="Arial Black" panose="020B0A04020102020204" pitchFamily="34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,</a:t>
            </a:r>
            <a:r>
              <a:rPr lang="ru-RU" sz="2000" b="1" i="1" dirty="0">
                <a:latin typeface="Arial Black" panose="020B0A04020102020204" pitchFamily="34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 МБДОУ №115</a:t>
            </a:r>
          </a:p>
        </p:txBody>
      </p:sp>
    </p:spTree>
    <p:extLst>
      <p:ext uri="{BB962C8B-B14F-4D97-AF65-F5344CB8AC3E}">
        <p14:creationId xmlns:p14="http://schemas.microsoft.com/office/powerpoint/2010/main" xmlns="" val="171679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DE87F7-7CDB-447E-9CBE-76114AE05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/>
              <a:t>Совместная творческая деятельность детей и родителей</a:t>
            </a:r>
            <a:br>
              <a:rPr lang="ru-RU" sz="2400" b="1" i="1" dirty="0"/>
            </a:br>
            <a:r>
              <a:rPr lang="ru-RU" sz="2400" b="1" i="1" dirty="0"/>
              <a:t>Аппликация из </a:t>
            </a:r>
            <a:r>
              <a:rPr lang="ru-RU" sz="2400" b="1" i="1" dirty="0" smtClean="0"/>
              <a:t>бросового </a:t>
            </a:r>
            <a:r>
              <a:rPr lang="ru-RU" sz="2400" b="1" i="1" dirty="0"/>
              <a:t>материала на тему «Наш город. Наши победы!»</a:t>
            </a:r>
            <a:br>
              <a:rPr lang="ru-RU" sz="2400" b="1" i="1" dirty="0"/>
            </a:br>
            <a:r>
              <a:rPr lang="ru-RU" sz="2400" b="1" i="1" dirty="0"/>
              <a:t>Группа «ЦЫПЛЯТА» младший дошкольный возраст</a:t>
            </a:r>
            <a:endParaRPr lang="ru-RU" sz="2400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5E87066-A722-4447-ADB4-C201E7578E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7" t="7778" r="7334" b="5324"/>
          <a:stretch/>
        </p:blipFill>
        <p:spPr>
          <a:xfrm>
            <a:off x="8405987" y="2045998"/>
            <a:ext cx="3304142" cy="38382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6FDE506-0842-4EF4-8E6C-40DB81A400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14" t="9555" r="5851" b="5324"/>
          <a:stretch/>
        </p:blipFill>
        <p:spPr>
          <a:xfrm>
            <a:off x="4259179" y="1866470"/>
            <a:ext cx="3575710" cy="40177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0A09333-1907-449F-9942-14083FF20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3939" y="1660541"/>
            <a:ext cx="3304142" cy="43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7765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EBE8BC-05D2-4782-B88A-48A7C3547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</p:spPr>
        <p:txBody>
          <a:bodyPr/>
          <a:lstStyle/>
          <a:p>
            <a:pPr algn="ctr"/>
            <a:r>
              <a:rPr lang="ru-RU" b="1" i="1" dirty="0" smtClean="0"/>
              <a:t>ИРКУТСК </a:t>
            </a:r>
            <a:r>
              <a:rPr lang="ru-RU" b="1" i="1" dirty="0"/>
              <a:t>ЗАРОДИЛЯ </a:t>
            </a:r>
            <a:r>
              <a:rPr lang="ru-RU" b="1" i="1" dirty="0" smtClean="0"/>
              <a:t>ОСТРОГОМ</a:t>
            </a:r>
            <a:endParaRPr lang="ru-RU" b="1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A37D23B-D703-4D3A-A4D6-D867084875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0" t="2212" r="3482" b="2433"/>
          <a:stretch/>
        </p:blipFill>
        <p:spPr>
          <a:xfrm>
            <a:off x="778701" y="1690688"/>
            <a:ext cx="3223667" cy="45110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EF5B8C9-3CC6-4400-9FF3-E03555BA3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3" t="2222" r="3481" b="2000"/>
          <a:stretch/>
        </p:blipFill>
        <p:spPr>
          <a:xfrm>
            <a:off x="4449184" y="1690688"/>
            <a:ext cx="3234133" cy="45110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61249A3-069F-4C12-BD27-B3B0AED9F0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5" t="4999" b="2750"/>
          <a:stretch/>
        </p:blipFill>
        <p:spPr>
          <a:xfrm rot="5400000">
            <a:off x="7516197" y="2304628"/>
            <a:ext cx="4511039" cy="32831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79694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1B9EB9-1261-434A-8150-0D2817FC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00" y="472438"/>
            <a:ext cx="11238200" cy="14173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/>
              <a:t>ИРКУТСК ЗАРОДИЛСЯ ОСТРОГОМ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sz="2700" b="1" dirty="0"/>
              <a:t>Совместная изобразительная деятельность детей и родителей</a:t>
            </a:r>
            <a:br>
              <a:rPr lang="ru-RU" sz="2700" b="1" dirty="0"/>
            </a:br>
            <a:r>
              <a:rPr lang="ru-RU" sz="2700" b="1" dirty="0"/>
              <a:t>Творческие работы на тему «Любимый город»</a:t>
            </a:r>
            <a:br>
              <a:rPr lang="ru-RU" sz="2700" b="1" dirty="0"/>
            </a:br>
            <a:r>
              <a:rPr lang="ru-RU" sz="2700" b="1" dirty="0"/>
              <a:t>Группа «ОДУВАНЧИК» старший дошкольный возраст</a:t>
            </a:r>
            <a:endParaRPr lang="ru-RU" sz="27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B9CF7B12-C046-45CC-AC2C-EC5DDEABD5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405547" y="1389008"/>
            <a:ext cx="4282758" cy="57103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CDEBE52-6BAD-4F2A-82D7-520F08CFC1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6"/>
          <a:stretch/>
        </p:blipFill>
        <p:spPr>
          <a:xfrm rot="16200000">
            <a:off x="7404105" y="1963424"/>
            <a:ext cx="3740172" cy="51041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48156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Объект 20">
            <a:extLst>
              <a:ext uri="{FF2B5EF4-FFF2-40B4-BE49-F238E27FC236}">
                <a16:creationId xmlns:a16="http://schemas.microsoft.com/office/drawing/2014/main" xmlns="" id="{5A20FF4E-6812-4504-B775-FEC83A933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62" b="9636"/>
          <a:stretch/>
        </p:blipFill>
        <p:spPr>
          <a:xfrm rot="5400000">
            <a:off x="5509951" y="1379957"/>
            <a:ext cx="5879783" cy="40980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901D2425-35C5-4A60-8CAD-EA15839A5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29640"/>
            <a:ext cx="4951414" cy="5552784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Я никогда не видела войны.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Мне никогда смертельный бой не снится.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 средь ночной бессонной тишины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 вспоминаю я погибших лица.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 знаю я, как страшно на войне,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Поднявшись во весь рост, идти в атаку.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 жить хотеть ещё сильней вдвойне,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Но за друзей не прятаться, однако.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Мне не пришлось в землянке замерзать,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 по-пластунски километры мерить.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Как тяжело товарищей терять,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 знаю я. Но хочется мне верить,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Что никогда нам это не узнать,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Что будет наша жизнь счастливой.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За мир спасённый я хочу сказать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Солдату русскому огромное спасибо!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xmlns="" val="821422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DDD7BE-BCC8-46E5-BC5F-041E7CCC3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dirty="0"/>
              <a:t>Совместная изобразительная деятельность детей и родителей</a:t>
            </a:r>
            <a:br>
              <a:rPr lang="ru-RU" sz="2400" b="1" i="1" dirty="0"/>
            </a:br>
            <a:r>
              <a:rPr lang="ru-RU" sz="2400" b="1" i="1" dirty="0"/>
              <a:t>Творческие работы на тему «От юбилея победы к юбилею </a:t>
            </a:r>
            <a:r>
              <a:rPr lang="ru-RU" sz="2400" b="1" i="1" dirty="0" smtClean="0"/>
              <a:t>Иркутска</a:t>
            </a:r>
            <a:r>
              <a:rPr lang="ru-RU" sz="2400" b="1" i="1" dirty="0"/>
              <a:t>»</a:t>
            </a:r>
            <a:br>
              <a:rPr lang="ru-RU" sz="2400" b="1" i="1" dirty="0"/>
            </a:br>
            <a:r>
              <a:rPr lang="ru-RU" sz="2400" b="1" i="1" dirty="0"/>
              <a:t>Группа «РОМАШКА» подготовительная к школе группа</a:t>
            </a:r>
            <a:endParaRPr lang="ru-RU" sz="2400" i="1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2C60A092-F1B7-4803-A208-84A66929FC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80" y="2058194"/>
            <a:ext cx="5566621" cy="41749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F20E2ECB-2127-42DF-9D37-FCC5087C65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5120" y="2346960"/>
            <a:ext cx="5181600" cy="3886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47589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871659-A3E1-449F-A9E7-93B387D5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26085"/>
            <a:ext cx="6583680" cy="1265555"/>
          </a:xfrm>
        </p:spPr>
        <p:txBody>
          <a:bodyPr>
            <a:noAutofit/>
          </a:bodyPr>
          <a:lstStyle/>
          <a:p>
            <a:pPr algn="ctr"/>
            <a:r>
              <a:rPr lang="ru-RU" i="1" dirty="0" smtClean="0">
                <a:latin typeface="+mn-lt"/>
              </a:rPr>
              <a:t>ИРКУТСК </a:t>
            </a:r>
            <a:r>
              <a:rPr lang="ru-RU" i="1" dirty="0">
                <a:latin typeface="+mn-lt"/>
              </a:rPr>
              <a:t>– БОЛЬШАЯ НАЦИОНАЛЬНАЯ </a:t>
            </a:r>
            <a:r>
              <a:rPr lang="ru-RU" i="1" dirty="0" smtClean="0">
                <a:latin typeface="+mn-lt"/>
              </a:rPr>
              <a:t>СЕМЬЯ</a:t>
            </a:r>
            <a:endParaRPr lang="ru-RU" i="1" dirty="0">
              <a:latin typeface="+mn-lt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8415861A-836B-4A19-8633-DBA590D692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2"/>
          <a:stretch/>
        </p:blipFill>
        <p:spPr>
          <a:xfrm>
            <a:off x="2154158" y="1855135"/>
            <a:ext cx="3256043" cy="44272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612B70F-7ABF-4592-8C7D-FE7FF6ACDA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9" r="2000" b="2222"/>
          <a:stretch/>
        </p:blipFill>
        <p:spPr>
          <a:xfrm>
            <a:off x="6781801" y="426085"/>
            <a:ext cx="4892040" cy="60197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80716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A9B298-ACE8-4A48-BA64-F4F0128F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3" y="929641"/>
            <a:ext cx="4556760" cy="4938394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latin typeface="+mn-lt"/>
              </a:rPr>
              <a:t>ИРКУТСК </a:t>
            </a:r>
            <a:r>
              <a:rPr lang="ru-RU" sz="2800" i="1" dirty="0">
                <a:latin typeface="+mn-lt"/>
              </a:rPr>
              <a:t>– БОЛЬШАЯ НАЦИОНАЛЬНАЯ </a:t>
            </a:r>
            <a:r>
              <a:rPr lang="ru-RU" sz="2800" i="1" dirty="0" smtClean="0">
                <a:latin typeface="+mn-lt"/>
              </a:rPr>
              <a:t>СЕМЬЯ</a:t>
            </a:r>
            <a:r>
              <a:rPr lang="ru-RU" sz="2800" i="1" dirty="0">
                <a:latin typeface="+mn-lt"/>
              </a:rPr>
              <a:t/>
            </a:r>
            <a:br>
              <a:rPr lang="ru-RU" sz="2800" i="1" dirty="0">
                <a:latin typeface="+mn-lt"/>
              </a:rPr>
            </a:br>
            <a:r>
              <a:rPr lang="ru-RU" sz="2800" i="1" dirty="0">
                <a:latin typeface="+mn-lt"/>
              </a:rPr>
              <a:t>Совместная изобразительная деятельность детей и родителей</a:t>
            </a:r>
            <a:br>
              <a:rPr lang="ru-RU" sz="2800" i="1" dirty="0">
                <a:latin typeface="+mn-lt"/>
              </a:rPr>
            </a:br>
            <a:r>
              <a:rPr lang="ru-RU" sz="2800" i="1" dirty="0">
                <a:latin typeface="+mn-lt"/>
              </a:rPr>
              <a:t>Творческая работа на тему «</a:t>
            </a:r>
            <a:r>
              <a:rPr lang="ru-RU" sz="2800" i="1" dirty="0" smtClean="0">
                <a:latin typeface="+mn-lt"/>
              </a:rPr>
              <a:t>Иркутск </a:t>
            </a:r>
            <a:r>
              <a:rPr lang="ru-RU" sz="2800" i="1" dirty="0">
                <a:latin typeface="+mn-lt"/>
              </a:rPr>
              <a:t>– наша малая Родина»</a:t>
            </a:r>
            <a:br>
              <a:rPr lang="ru-RU" sz="2800" i="1" dirty="0">
                <a:latin typeface="+mn-lt"/>
              </a:rPr>
            </a:br>
            <a:r>
              <a:rPr lang="ru-RU" sz="2800" i="1" dirty="0">
                <a:latin typeface="+mn-lt"/>
              </a:rPr>
              <a:t>Группа «КОЛОКОЛЬЧИК» </a:t>
            </a:r>
            <a:r>
              <a:rPr lang="ru-RU" sz="2800" i="1" dirty="0" smtClean="0">
                <a:latin typeface="+mn-lt"/>
              </a:rPr>
              <a:t>средний </a:t>
            </a:r>
            <a:r>
              <a:rPr lang="ru-RU" sz="2800" i="1" dirty="0">
                <a:latin typeface="+mn-lt"/>
              </a:rPr>
              <a:t>дошкольный </a:t>
            </a:r>
            <a:r>
              <a:rPr lang="ru-RU" sz="2800" i="1" dirty="0" smtClean="0">
                <a:latin typeface="+mn-lt"/>
              </a:rPr>
              <a:t>возраст</a:t>
            </a:r>
            <a:endParaRPr lang="ru-RU" sz="2800" i="1" dirty="0">
              <a:latin typeface="+mn-lt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E255A2E3-882E-471B-A444-B418A5BDC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68" r="2110"/>
          <a:stretch/>
        </p:blipFill>
        <p:spPr>
          <a:xfrm rot="16200000">
            <a:off x="6118541" y="206058"/>
            <a:ext cx="4938395" cy="63855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22750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A40E36-343D-4E13-B65B-292E16CE3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22" y="1104581"/>
            <a:ext cx="3253818" cy="4648835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/>
              <a:t/>
            </a:r>
            <a:br>
              <a:rPr lang="ru-RU" sz="2400" b="1" i="1" dirty="0"/>
            </a:br>
            <a:r>
              <a:rPr lang="ru-RU" sz="2400" b="1" i="1" dirty="0"/>
              <a:t>Совместная </a:t>
            </a:r>
            <a:r>
              <a:rPr lang="ru-RU" sz="2400" b="1" i="1" dirty="0" smtClean="0"/>
              <a:t>творческая </a:t>
            </a:r>
            <a:r>
              <a:rPr lang="ru-RU" sz="2400" b="1" i="1" dirty="0"/>
              <a:t>деятельность детей и родителей</a:t>
            </a:r>
            <a:br>
              <a:rPr lang="ru-RU" sz="2400" b="1" i="1" dirty="0"/>
            </a:br>
            <a:r>
              <a:rPr lang="ru-RU" sz="2400" b="1" i="1" dirty="0"/>
              <a:t>Творческие работы на тему </a:t>
            </a:r>
            <a:br>
              <a:rPr lang="ru-RU" sz="2400" b="1" i="1" dirty="0"/>
            </a:br>
            <a:r>
              <a:rPr lang="ru-RU" sz="2400" b="1" i="1" dirty="0"/>
              <a:t>«</a:t>
            </a:r>
            <a:r>
              <a:rPr lang="ru-RU" sz="2400" b="1" i="1" dirty="0" smtClean="0"/>
              <a:t>ИРКУТСК </a:t>
            </a:r>
            <a:r>
              <a:rPr lang="ru-RU" sz="2400" b="1" i="1" dirty="0"/>
              <a:t>- ДЕТЯМ»</a:t>
            </a:r>
            <a:br>
              <a:rPr lang="ru-RU" sz="2400" b="1" i="1" dirty="0"/>
            </a:br>
            <a:r>
              <a:rPr lang="ru-RU" sz="2400" b="1" i="1" dirty="0"/>
              <a:t>Группа «РЯБИНКА» </a:t>
            </a:r>
            <a:r>
              <a:rPr lang="ru-RU" sz="2400" b="1" i="1" dirty="0" smtClean="0"/>
              <a:t>средний </a:t>
            </a:r>
            <a:r>
              <a:rPr lang="ru-RU" sz="2400" b="1" i="1" dirty="0"/>
              <a:t>дошкольный </a:t>
            </a:r>
            <a:r>
              <a:rPr lang="ru-RU" sz="2400" b="1" i="1" dirty="0" smtClean="0"/>
              <a:t>возраст </a:t>
            </a:r>
            <a:r>
              <a:rPr lang="ru-RU" sz="2400" b="1" i="1" dirty="0"/>
              <a:t/>
            </a:r>
            <a:br>
              <a:rPr lang="ru-RU" sz="2400" b="1" i="1" dirty="0"/>
            </a:br>
            <a:endParaRPr lang="ru-RU" sz="2400" b="1" i="1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B1E2A218-FDF4-4C75-893C-D918F5A0EA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70" t="4625" r="3769" b="2911"/>
          <a:stretch/>
        </p:blipFill>
        <p:spPr>
          <a:xfrm>
            <a:off x="3838764" y="1371600"/>
            <a:ext cx="3339275" cy="4114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88A5AF5F-055C-47B0-BBEC-2FC57B984B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6363" y="606738"/>
            <a:ext cx="4090240" cy="56445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81734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EEE118AC-C8A0-4AA2-B193-54FC911A9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024"/>
            <a:ext cx="10515600" cy="1039177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С ДНЕМ </a:t>
            </a:r>
            <a:r>
              <a:rPr lang="ru-RU" b="1" i="1" dirty="0">
                <a:solidFill>
                  <a:srgbClr val="FFFF00"/>
                </a:solidFill>
                <a:latin typeface="Segoe Print" panose="02000600000000000000" pitchFamily="2" charset="0"/>
              </a:rPr>
              <a:t>РОЖДЕНИЯ</a:t>
            </a:r>
            <a:r>
              <a:rPr lang="en-US" b="1" i="1" dirty="0">
                <a:solidFill>
                  <a:srgbClr val="FFFF00"/>
                </a:solidFill>
                <a:latin typeface="Segoe Print" panose="02000600000000000000" pitchFamily="2" charset="0"/>
              </a:rPr>
              <a:t>,</a:t>
            </a:r>
            <a:r>
              <a:rPr lang="ru-RU" b="1" i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ИРКУТСК</a:t>
            </a:r>
            <a:r>
              <a:rPr lang="ru-RU" b="1" i="1" dirty="0">
                <a:solidFill>
                  <a:srgbClr val="FFFF00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xmlns="" id="{9F0DCD1F-A0A1-441A-ADEA-61C2E18CE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77"/>
          <a:stretch/>
        </p:blipFill>
        <p:spPr>
          <a:xfrm>
            <a:off x="704332" y="1654402"/>
            <a:ext cx="6617469" cy="4611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0253D7E-FEDB-4411-9AA3-2BFA25F1D3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7" r="4667"/>
          <a:stretch/>
        </p:blipFill>
        <p:spPr>
          <a:xfrm rot="5400000">
            <a:off x="7510820" y="2162018"/>
            <a:ext cx="4395879" cy="3557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689217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>
            <a:extLst>
              <a:ext uri="{FF2B5EF4-FFF2-40B4-BE49-F238E27FC236}">
                <a16:creationId xmlns:a16="http://schemas.microsoft.com/office/drawing/2014/main" xmlns="" id="{E5180B4D-561C-48E1-AB55-2D9FFAFD68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60" r="40047"/>
          <a:stretch/>
        </p:blipFill>
        <p:spPr>
          <a:xfrm rot="16200000">
            <a:off x="2214524" y="-1209081"/>
            <a:ext cx="1927857" cy="54388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B774CD7-286A-46BB-9E43-0ACBCEB446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4119" y="1725935"/>
            <a:ext cx="5256739" cy="3942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84D7F32-40E1-4EBE-83B3-FDCBC5450C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b="17556"/>
          <a:stretch/>
        </p:blipFill>
        <p:spPr>
          <a:xfrm>
            <a:off x="972200" y="2824639"/>
            <a:ext cx="4412505" cy="3118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534950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4424B965-0927-4BB4-8F55-CEE49AC3A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i="1" dirty="0">
                <a:latin typeface="Arial Black" panose="020B0A04020102020204" pitchFamily="34" charset="0"/>
              </a:rPr>
              <a:t>«</a:t>
            </a:r>
            <a:r>
              <a:rPr lang="ru-RU" b="1" i="1" dirty="0" smtClean="0">
                <a:latin typeface="Arial Black" panose="020B0A04020102020204" pitchFamily="34" charset="0"/>
              </a:rPr>
              <a:t>ИРКУТ</a:t>
            </a:r>
            <a:r>
              <a:rPr lang="en-US" b="1" i="1" dirty="0" smtClean="0">
                <a:latin typeface="Arial Black" panose="020B0A04020102020204" pitchFamily="34" charset="0"/>
              </a:rPr>
              <a:t>C</a:t>
            </a:r>
            <a:r>
              <a:rPr lang="ru-RU" b="1" i="1" dirty="0" smtClean="0">
                <a:latin typeface="Arial Black" panose="020B0A04020102020204" pitchFamily="34" charset="0"/>
              </a:rPr>
              <a:t>К </a:t>
            </a:r>
            <a:r>
              <a:rPr lang="ru-RU" b="1" i="1" dirty="0">
                <a:latin typeface="Arial Black" panose="020B0A04020102020204" pitchFamily="34" charset="0"/>
              </a:rPr>
              <a:t>– МЫ ДЕТИ ТВОИ!»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D881E274-273C-48DF-8E48-829838CB75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9" r="1703"/>
          <a:stretch/>
        </p:blipFill>
        <p:spPr>
          <a:xfrm>
            <a:off x="624840" y="2018129"/>
            <a:ext cx="3104147" cy="4351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D7422D8-87F4-418A-9C6C-FF1BF30F03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5" b="4902"/>
          <a:stretch/>
        </p:blipFill>
        <p:spPr>
          <a:xfrm rot="5400000">
            <a:off x="3805666" y="2602496"/>
            <a:ext cx="4351340" cy="3182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44D74F4-5514-43A4-950A-F9668AE30F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9" t="1750" r="3499" b="1750"/>
          <a:stretch/>
        </p:blipFill>
        <p:spPr>
          <a:xfrm rot="5400000">
            <a:off x="7721891" y="2524199"/>
            <a:ext cx="4351339" cy="3339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092909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E506B559-CA62-4877-A380-CB92BA6E6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780" y="1135380"/>
            <a:ext cx="10866120" cy="38862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28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>МБДОУ г. Иркутска, детский сад №115 </a:t>
            </a:r>
            <a:br>
              <a:rPr lang="ru-RU" sz="28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28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>выражает огромную благодарность </a:t>
            </a:r>
            <a:br>
              <a:rPr lang="ru-RU" sz="28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28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>педагогам, детям и родителям </a:t>
            </a:r>
            <a:br>
              <a:rPr lang="ru-RU" sz="28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28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>воспитанников за подготовленный </a:t>
            </a:r>
            <a:br>
              <a:rPr lang="ru-RU" sz="28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28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>тематический материал, вошедший в альбом </a:t>
            </a:r>
            <a:br>
              <a:rPr lang="ru-RU" sz="28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</a:br>
            <a:r>
              <a:rPr lang="ru-RU" sz="28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>«</a:t>
            </a:r>
            <a:r>
              <a:rPr lang="ru-RU" sz="2800" b="1" i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>ИРКУТСК </a:t>
            </a:r>
            <a:r>
              <a:rPr lang="ru-RU" sz="28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>– ГОРОД ТРУДОВОЙ </a:t>
            </a:r>
            <a:r>
              <a:rPr lang="ru-RU" sz="2800" b="1" i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>ДОБЛЕСТИ</a:t>
            </a:r>
            <a:r>
              <a:rPr lang="ru-RU" sz="2800" b="1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anose="02020603050405020304" pitchFamily="18" charset="0"/>
              </a:rPr>
              <a:t>» 2021г.</a:t>
            </a:r>
            <a:endParaRPr lang="ru-RU" sz="2800" dirty="0"/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xmlns="" id="{8BB01E92-F079-411F-B439-6A269C459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1280" y="5791200"/>
            <a:ext cx="5364480" cy="701040"/>
          </a:xfrm>
        </p:spPr>
        <p:txBody>
          <a:bodyPr>
            <a:normAutofit fontScale="92500"/>
          </a:bodyPr>
          <a:lstStyle/>
          <a:p>
            <a:r>
              <a:rPr lang="ru-RU" sz="1800" dirty="0"/>
              <a:t>Альбом «</a:t>
            </a:r>
            <a:r>
              <a:rPr lang="ru-RU" sz="1800" dirty="0" smtClean="0"/>
              <a:t>ИРКУТСК </a:t>
            </a:r>
            <a:r>
              <a:rPr lang="ru-RU" sz="1800" dirty="0"/>
              <a:t>– ГОРОД ТРУДОВОЙ </a:t>
            </a:r>
            <a:r>
              <a:rPr lang="ru-RU" sz="1800" dirty="0" smtClean="0"/>
              <a:t>ДОБЛЕСТИ</a:t>
            </a:r>
            <a:r>
              <a:rPr lang="ru-RU" sz="1800" dirty="0"/>
              <a:t>»</a:t>
            </a:r>
          </a:p>
          <a:p>
            <a:r>
              <a:rPr lang="ru-RU" sz="1800" dirty="0"/>
              <a:t>                                     МБДОУ №115</a:t>
            </a:r>
            <a:r>
              <a:rPr lang="en-US" sz="1800" dirty="0"/>
              <a:t>,</a:t>
            </a:r>
            <a:r>
              <a:rPr lang="ru-RU" sz="1800" dirty="0"/>
              <a:t> г. </a:t>
            </a:r>
            <a:r>
              <a:rPr lang="ru-RU" sz="1800" dirty="0" smtClean="0"/>
              <a:t>Иркутска</a:t>
            </a:r>
            <a:r>
              <a:rPr lang="en-US" sz="1800" dirty="0"/>
              <a:t>,</a:t>
            </a:r>
            <a:r>
              <a:rPr lang="ru-RU" sz="1800" dirty="0"/>
              <a:t> 2021 г.</a:t>
            </a:r>
          </a:p>
        </p:txBody>
      </p:sp>
    </p:spTree>
    <p:extLst>
      <p:ext uri="{BB962C8B-B14F-4D97-AF65-F5344CB8AC3E}">
        <p14:creationId xmlns:p14="http://schemas.microsoft.com/office/powerpoint/2010/main" xmlns="" val="3782045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2B904B38-3330-4E11-90B1-825D4A753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34" y="518159"/>
            <a:ext cx="4707572" cy="1256783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ИРКУТ</a:t>
            </a:r>
            <a:r>
              <a:rPr lang="en-US" i="1" dirty="0" smtClean="0">
                <a:latin typeface="Arial Black" panose="020B0A04020102020204" pitchFamily="34" charset="0"/>
              </a:rPr>
              <a:t>C</a:t>
            </a:r>
            <a:r>
              <a:rPr lang="ru-RU" i="1" dirty="0" smtClean="0">
                <a:latin typeface="Arial Black" panose="020B0A04020102020204" pitchFamily="34" charset="0"/>
              </a:rPr>
              <a:t>К </a:t>
            </a:r>
            <a:r>
              <a:rPr lang="ru-RU" i="1" dirty="0">
                <a:latin typeface="Arial Black" panose="020B0A04020102020204" pitchFamily="34" charset="0"/>
              </a:rPr>
              <a:t>– </a:t>
            </a:r>
            <a:r>
              <a:rPr lang="en-US" i="1" dirty="0" smtClean="0">
                <a:latin typeface="Arial Black" panose="020B0A04020102020204" pitchFamily="34" charset="0"/>
              </a:rPr>
              <a:t>C</a:t>
            </a:r>
            <a:r>
              <a:rPr lang="ru-RU" i="1" dirty="0" smtClean="0">
                <a:latin typeface="Arial Black" panose="020B0A04020102020204" pitchFamily="34" charset="0"/>
              </a:rPr>
              <a:t>ЕРЕДИНА </a:t>
            </a:r>
            <a:r>
              <a:rPr lang="ru-RU" i="1" dirty="0">
                <a:latin typeface="Arial Black" panose="020B0A04020102020204" pitchFamily="34" charset="0"/>
              </a:rPr>
              <a:t>ЗЕМЛИ!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7F6013D1-EBDE-4EFA-A3CF-165011BC6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52"/>
          <a:stretch/>
        </p:blipFill>
        <p:spPr>
          <a:xfrm rot="5400000">
            <a:off x="5802473" y="1185068"/>
            <a:ext cx="6172200" cy="44878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04AA110B-6B4B-4F86-92BB-2C254DCAF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760" y="1851143"/>
            <a:ext cx="5379720" cy="4412498"/>
          </a:xfrm>
        </p:spPr>
        <p:txBody>
          <a:bodyPr>
            <a:noAutofit/>
          </a:bodyPr>
          <a:lstStyle/>
          <a:p>
            <a:pPr algn="just"/>
            <a:r>
              <a:rPr lang="ru-RU" sz="3600" i="1" dirty="0">
                <a:latin typeface="+mj-lt"/>
              </a:rPr>
              <a:t>Мой дивный край – родная </a:t>
            </a:r>
            <a:r>
              <a:rPr lang="en-US" sz="3600" i="1" dirty="0" smtClean="0">
                <a:latin typeface="+mj-lt"/>
              </a:rPr>
              <a:t>c</a:t>
            </a:r>
            <a:r>
              <a:rPr lang="ru-RU" sz="3600" i="1" dirty="0" err="1" smtClean="0">
                <a:latin typeface="+mj-lt"/>
              </a:rPr>
              <a:t>торона</a:t>
            </a:r>
            <a:r>
              <a:rPr lang="en-US" sz="3600" i="1" dirty="0">
                <a:latin typeface="+mj-lt"/>
              </a:rPr>
              <a:t>,</a:t>
            </a:r>
            <a:endParaRPr lang="ru-RU" sz="3600" i="1" dirty="0">
              <a:latin typeface="+mj-lt"/>
            </a:endParaRPr>
          </a:p>
          <a:p>
            <a:pPr algn="just"/>
            <a:r>
              <a:rPr lang="ru-RU" sz="3600" i="1" dirty="0">
                <a:latin typeface="+mj-lt"/>
              </a:rPr>
              <a:t>Твои глаза полны Байкала </a:t>
            </a:r>
            <a:r>
              <a:rPr lang="en-US" sz="3600" i="1" dirty="0" smtClean="0">
                <a:latin typeface="+mj-lt"/>
              </a:rPr>
              <a:t>c</a:t>
            </a:r>
            <a:r>
              <a:rPr lang="ru-RU" sz="3600" i="1" dirty="0" err="1" smtClean="0">
                <a:latin typeface="+mj-lt"/>
              </a:rPr>
              <a:t>ини</a:t>
            </a:r>
            <a:r>
              <a:rPr lang="ru-RU" sz="3600" i="1" dirty="0">
                <a:latin typeface="+mj-lt"/>
              </a:rPr>
              <a:t>.</a:t>
            </a:r>
          </a:p>
          <a:p>
            <a:pPr algn="just"/>
            <a:r>
              <a:rPr lang="ru-RU" sz="3600" i="1" dirty="0">
                <a:latin typeface="+mj-lt"/>
              </a:rPr>
              <a:t>Родной </a:t>
            </a:r>
            <a:r>
              <a:rPr lang="ru-RU" sz="3600" i="1" dirty="0" smtClean="0">
                <a:latin typeface="+mj-lt"/>
              </a:rPr>
              <a:t>Иркут</a:t>
            </a:r>
            <a:r>
              <a:rPr lang="en-US" sz="3600" i="1" dirty="0" smtClean="0">
                <a:latin typeface="+mj-lt"/>
              </a:rPr>
              <a:t>c</a:t>
            </a:r>
            <a:r>
              <a:rPr lang="ru-RU" sz="3600" i="1" dirty="0" smtClean="0">
                <a:latin typeface="+mj-lt"/>
              </a:rPr>
              <a:t>к </a:t>
            </a:r>
            <a:r>
              <a:rPr lang="ru-RU" sz="3600" i="1" dirty="0">
                <a:latin typeface="+mj-lt"/>
              </a:rPr>
              <a:t>– </a:t>
            </a:r>
            <a:r>
              <a:rPr lang="en-US" sz="3600" i="1" dirty="0" smtClean="0">
                <a:latin typeface="+mj-lt"/>
              </a:rPr>
              <a:t>c</a:t>
            </a:r>
            <a:r>
              <a:rPr lang="ru-RU" sz="3600" i="1" dirty="0" err="1" smtClean="0">
                <a:latin typeface="+mj-lt"/>
              </a:rPr>
              <a:t>ибиркая</a:t>
            </a:r>
            <a:r>
              <a:rPr lang="ru-RU" sz="3600" i="1" dirty="0" smtClean="0">
                <a:latin typeface="+mj-lt"/>
              </a:rPr>
              <a:t> </a:t>
            </a:r>
            <a:r>
              <a:rPr lang="ru-RU" sz="3600" i="1" dirty="0">
                <a:latin typeface="+mj-lt"/>
              </a:rPr>
              <a:t>земля</a:t>
            </a:r>
            <a:r>
              <a:rPr lang="en-US" sz="3600" i="1" dirty="0">
                <a:latin typeface="+mj-lt"/>
              </a:rPr>
              <a:t>,</a:t>
            </a:r>
            <a:endParaRPr lang="ru-RU" sz="3600" i="1" dirty="0">
              <a:latin typeface="+mj-lt"/>
            </a:endParaRPr>
          </a:p>
          <a:p>
            <a:pPr algn="just"/>
            <a:r>
              <a:rPr lang="ru-RU" sz="3600" i="1" dirty="0">
                <a:latin typeface="+mj-lt"/>
              </a:rPr>
              <a:t>Ты </a:t>
            </a:r>
            <a:r>
              <a:rPr lang="en-US" sz="3600" i="1" dirty="0" smtClean="0">
                <a:latin typeface="+mj-lt"/>
              </a:rPr>
              <a:t>c</a:t>
            </a:r>
            <a:r>
              <a:rPr lang="ru-RU" sz="3600" i="1" dirty="0" err="1" smtClean="0">
                <a:latin typeface="+mj-lt"/>
              </a:rPr>
              <a:t>ередина</a:t>
            </a:r>
            <a:r>
              <a:rPr lang="ru-RU" sz="3600" i="1" dirty="0" smtClean="0">
                <a:latin typeface="+mj-lt"/>
              </a:rPr>
              <a:t> </a:t>
            </a:r>
            <a:r>
              <a:rPr lang="ru-RU" sz="3600" i="1" dirty="0">
                <a:latin typeface="+mj-lt"/>
              </a:rPr>
              <a:t>матушки </a:t>
            </a:r>
            <a:r>
              <a:rPr lang="ru-RU" sz="3600" i="1" dirty="0" err="1" smtClean="0">
                <a:latin typeface="+mj-lt"/>
              </a:rPr>
              <a:t>Ро</a:t>
            </a:r>
            <a:r>
              <a:rPr lang="en-US" sz="3600" i="1" dirty="0" smtClean="0">
                <a:latin typeface="+mj-lt"/>
              </a:rPr>
              <a:t>cc</a:t>
            </a:r>
            <a:r>
              <a:rPr lang="ru-RU" sz="3600" i="1" dirty="0" err="1" smtClean="0">
                <a:latin typeface="+mj-lt"/>
              </a:rPr>
              <a:t>ии</a:t>
            </a:r>
            <a:r>
              <a:rPr lang="ru-RU" sz="3600" i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983368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xmlns="" id="{010E7C04-60F7-478C-899A-F2CDDCFB4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" y="640080"/>
            <a:ext cx="10607040" cy="5577840"/>
          </a:xfrm>
        </p:spPr>
        <p:txBody>
          <a:bodyPr>
            <a:normAutofit fontScale="55000" lnSpcReduction="20000"/>
          </a:bodyPr>
          <a:lstStyle/>
          <a:p>
            <a:endParaRPr lang="ru-RU" sz="4100" b="1" i="1" dirty="0">
              <a:latin typeface="Arial Black" panose="020B0A04020102020204" pitchFamily="34" charset="0"/>
              <a:ea typeface="Microsoft JhengHei Light" panose="020B0304030504040204" pitchFamily="34" charset="-120"/>
            </a:endParaRPr>
          </a:p>
          <a:p>
            <a:r>
              <a:rPr lang="ru-RU" sz="7600" b="1" i="1" dirty="0">
                <a:latin typeface="Arial Black" panose="020B0A04020102020204" pitchFamily="34" charset="0"/>
                <a:ea typeface="Microsoft JhengHei Light" panose="020B0304030504040204" pitchFamily="34" charset="-120"/>
              </a:rPr>
              <a:t>Задачи </a:t>
            </a:r>
            <a:r>
              <a:rPr lang="ru-RU" sz="7600" b="1" i="1" dirty="0" smtClean="0">
                <a:latin typeface="Arial Black" panose="020B0A04020102020204" pitchFamily="34" charset="0"/>
                <a:ea typeface="Microsoft JhengHei Light" panose="020B0304030504040204" pitchFamily="34" charset="-120"/>
              </a:rPr>
              <a:t>долго</a:t>
            </a:r>
            <a:r>
              <a:rPr lang="en-US" sz="7600" b="1" i="1" dirty="0" smtClean="0">
                <a:latin typeface="Arial Black" panose="020B0A04020102020204" pitchFamily="34" charset="0"/>
                <a:ea typeface="Microsoft JhengHei Light" panose="020B0304030504040204" pitchFamily="34" charset="-120"/>
              </a:rPr>
              <a:t>c</a:t>
            </a:r>
            <a:r>
              <a:rPr lang="ru-RU" sz="7600" b="1" i="1" dirty="0" err="1" smtClean="0">
                <a:latin typeface="Arial Black" panose="020B0A04020102020204" pitchFamily="34" charset="0"/>
                <a:ea typeface="Microsoft JhengHei Light" panose="020B0304030504040204" pitchFamily="34" charset="-120"/>
              </a:rPr>
              <a:t>рочного</a:t>
            </a:r>
            <a:r>
              <a:rPr lang="ru-RU" sz="7600" b="1" i="1" dirty="0" smtClean="0">
                <a:latin typeface="Arial Black" panose="020B0A04020102020204" pitchFamily="34" charset="0"/>
                <a:ea typeface="Microsoft JhengHei Light" panose="020B0304030504040204" pitchFamily="34" charset="-120"/>
              </a:rPr>
              <a:t> </a:t>
            </a:r>
            <a:r>
              <a:rPr lang="ru-RU" sz="7600" b="1" i="1" dirty="0">
                <a:latin typeface="Arial Black" panose="020B0A04020102020204" pitchFamily="34" charset="0"/>
                <a:ea typeface="Microsoft JhengHei Light" panose="020B0304030504040204" pitchFamily="34" charset="-120"/>
              </a:rPr>
              <a:t>проекта</a:t>
            </a:r>
            <a:r>
              <a:rPr lang="en-US" sz="7600" b="1" i="1" dirty="0">
                <a:latin typeface="Arial Black" panose="020B0A04020102020204" pitchFamily="34" charset="0"/>
                <a:ea typeface="Microsoft JhengHei Light" panose="020B0304030504040204" pitchFamily="34" charset="-120"/>
              </a:rPr>
              <a:t>:</a:t>
            </a:r>
            <a:endParaRPr lang="ru-RU" sz="7600" b="1" i="1" dirty="0">
              <a:latin typeface="Arial Black" panose="020B0A04020102020204" pitchFamily="34" charset="0"/>
              <a:ea typeface="Microsoft JhengHei Light" panose="020B0304030504040204" pitchFamily="34" charset="-120"/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ru-RU" sz="5900" i="1" dirty="0">
                <a:latin typeface="+mj-lt"/>
                <a:ea typeface="Microsoft JhengHei Light" panose="020B0304030504040204" pitchFamily="34" charset="-120"/>
              </a:rPr>
              <a:t>Углублять и уточнять </a:t>
            </a:r>
            <a:r>
              <a:rPr lang="ru-RU" sz="5900" i="1" dirty="0" smtClean="0">
                <a:latin typeface="+mj-lt"/>
                <a:ea typeface="Microsoft JhengHei Light" panose="020B0304030504040204" pitchFamily="34" charset="-120"/>
              </a:rPr>
              <a:t>пред</a:t>
            </a:r>
            <a:r>
              <a:rPr lang="en-US" sz="5900" i="1" dirty="0" smtClean="0">
                <a:latin typeface="+mj-lt"/>
                <a:ea typeface="Microsoft JhengHei Light" panose="020B0304030504040204" pitchFamily="34" charset="-120"/>
              </a:rPr>
              <a:t>c</a:t>
            </a:r>
            <a:r>
              <a:rPr lang="ru-RU" sz="5900" i="1" dirty="0" err="1" smtClean="0">
                <a:latin typeface="+mj-lt"/>
                <a:ea typeface="Microsoft JhengHei Light" panose="020B0304030504040204" pitchFamily="34" charset="-120"/>
              </a:rPr>
              <a:t>тавления</a:t>
            </a:r>
            <a:r>
              <a:rPr lang="ru-RU" sz="5900" i="1" dirty="0" smtClean="0">
                <a:latin typeface="+mj-lt"/>
                <a:ea typeface="Microsoft JhengHei Light" panose="020B0304030504040204" pitchFamily="34" charset="-120"/>
              </a:rPr>
              <a:t> </a:t>
            </a:r>
            <a:r>
              <a:rPr lang="ru-RU" sz="5900" i="1" dirty="0">
                <a:latin typeface="+mj-lt"/>
                <a:ea typeface="Microsoft JhengHei Light" panose="020B0304030504040204" pitchFamily="34" charset="-120"/>
              </a:rPr>
              <a:t>о малой </a:t>
            </a:r>
            <a:r>
              <a:rPr lang="ru-RU" sz="5900" i="1" dirty="0" smtClean="0">
                <a:latin typeface="+mj-lt"/>
                <a:ea typeface="Microsoft JhengHei Light" panose="020B0304030504040204" pitchFamily="34" charset="-120"/>
              </a:rPr>
              <a:t>Родине </a:t>
            </a:r>
            <a:r>
              <a:rPr lang="ru-RU" sz="5900" i="1" dirty="0">
                <a:latin typeface="+mj-lt"/>
                <a:ea typeface="Microsoft JhengHei Light" panose="020B0304030504040204" pitchFamily="34" charset="-120"/>
              </a:rPr>
              <a:t>и </a:t>
            </a:r>
            <a:r>
              <a:rPr lang="ru-RU" sz="5900" i="1" dirty="0" smtClean="0">
                <a:latin typeface="+mj-lt"/>
                <a:ea typeface="Microsoft JhengHei Light" panose="020B0304030504040204" pitchFamily="34" charset="-120"/>
              </a:rPr>
              <a:t>Отечестве</a:t>
            </a:r>
            <a:r>
              <a:rPr lang="en-US" sz="5900" i="1" dirty="0">
                <a:latin typeface="+mj-lt"/>
                <a:ea typeface="Microsoft JhengHei Light" panose="020B0304030504040204" pitchFamily="34" charset="-120"/>
              </a:rPr>
              <a:t>;</a:t>
            </a:r>
            <a:endParaRPr lang="ru-RU" sz="5900" i="1" dirty="0">
              <a:latin typeface="+mj-lt"/>
              <a:ea typeface="Microsoft JhengHei Light" panose="020B0304030504040204" pitchFamily="34" charset="-120"/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ru-RU" sz="5900" i="1" dirty="0">
                <a:latin typeface="+mj-lt"/>
                <a:ea typeface="Microsoft JhengHei Light" panose="020B0304030504040204" pitchFamily="34" charset="-120"/>
              </a:rPr>
              <a:t>Поощрять </a:t>
            </a:r>
            <a:r>
              <a:rPr lang="ru-RU" sz="5900" i="1" dirty="0" smtClean="0">
                <a:latin typeface="+mj-lt"/>
                <a:ea typeface="Microsoft JhengHei Light" panose="020B0304030504040204" pitchFamily="34" charset="-120"/>
              </a:rPr>
              <a:t>интерес </a:t>
            </a:r>
            <a:r>
              <a:rPr lang="ru-RU" sz="5900" i="1" dirty="0">
                <a:latin typeface="+mj-lt"/>
                <a:ea typeface="Microsoft JhengHei Light" panose="020B0304030504040204" pitchFamily="34" charset="-120"/>
              </a:rPr>
              <a:t>детей о </a:t>
            </a:r>
            <a:r>
              <a:rPr lang="ru-RU" sz="5900" i="1" dirty="0" err="1" smtClean="0">
                <a:latin typeface="+mj-lt"/>
                <a:ea typeface="Microsoft JhengHei Light" panose="020B0304030504040204" pitchFamily="34" charset="-120"/>
              </a:rPr>
              <a:t>социокультурных</a:t>
            </a:r>
            <a:r>
              <a:rPr lang="ru-RU" sz="5900" i="1" dirty="0" smtClean="0">
                <a:latin typeface="+mj-lt"/>
                <a:ea typeface="Microsoft JhengHei Light" panose="020B0304030504040204" pitchFamily="34" charset="-120"/>
              </a:rPr>
              <a:t> ценностях </a:t>
            </a:r>
            <a:r>
              <a:rPr lang="ru-RU" sz="5900" i="1" dirty="0">
                <a:latin typeface="+mj-lt"/>
                <a:ea typeface="Microsoft JhengHei Light" panose="020B0304030504040204" pitchFamily="34" charset="-120"/>
              </a:rPr>
              <a:t>нашего народа</a:t>
            </a:r>
            <a:r>
              <a:rPr lang="en-US" sz="5900" i="1" dirty="0">
                <a:latin typeface="+mj-lt"/>
                <a:ea typeface="Microsoft JhengHei Light" panose="020B0304030504040204" pitchFamily="34" charset="-120"/>
              </a:rPr>
              <a:t>;</a:t>
            </a:r>
            <a:endParaRPr lang="ru-RU" sz="5900" i="1" dirty="0">
              <a:latin typeface="+mj-lt"/>
              <a:ea typeface="Microsoft JhengHei Light" panose="020B0304030504040204" pitchFamily="34" charset="-120"/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ru-RU" sz="5900" i="1" dirty="0" smtClean="0">
                <a:latin typeface="+mj-lt"/>
                <a:ea typeface="Microsoft JhengHei Light" panose="020B0304030504040204" pitchFamily="34" charset="-120"/>
              </a:rPr>
              <a:t>Воспитывать чувство </a:t>
            </a:r>
            <a:r>
              <a:rPr lang="ru-RU" sz="5900" i="1" dirty="0">
                <a:latin typeface="+mj-lt"/>
                <a:ea typeface="Microsoft JhengHei Light" panose="020B0304030504040204" pitchFamily="34" charset="-120"/>
              </a:rPr>
              <a:t>любви к Родине</a:t>
            </a:r>
            <a:r>
              <a:rPr lang="en-US" sz="5900" i="1" dirty="0">
                <a:latin typeface="+mj-lt"/>
                <a:ea typeface="Microsoft JhengHei Light" panose="020B0304030504040204" pitchFamily="34" charset="-120"/>
              </a:rPr>
              <a:t>,</a:t>
            </a:r>
            <a:r>
              <a:rPr lang="ru-RU" sz="5900" i="1" dirty="0">
                <a:latin typeface="+mj-lt"/>
                <a:ea typeface="Microsoft JhengHei Light" panose="020B0304030504040204" pitchFamily="34" charset="-120"/>
              </a:rPr>
              <a:t> </a:t>
            </a:r>
            <a:r>
              <a:rPr lang="ru-RU" sz="5900" i="1" dirty="0" smtClean="0">
                <a:latin typeface="+mj-lt"/>
                <a:ea typeface="Microsoft JhengHei Light" panose="020B0304030504040204" pitchFamily="34" charset="-120"/>
              </a:rPr>
              <a:t>гордости </a:t>
            </a:r>
            <a:r>
              <a:rPr lang="ru-RU" sz="5900" i="1" dirty="0">
                <a:latin typeface="+mj-lt"/>
                <a:ea typeface="Microsoft JhengHei Light" panose="020B0304030504040204" pitchFamily="34" charset="-120"/>
              </a:rPr>
              <a:t>за ее </a:t>
            </a:r>
            <a:r>
              <a:rPr lang="ru-RU" sz="5900" i="1" dirty="0" smtClean="0">
                <a:latin typeface="+mj-lt"/>
                <a:ea typeface="Microsoft JhengHei Light" panose="020B0304030504040204" pitchFamily="34" charset="-120"/>
              </a:rPr>
              <a:t>достижения</a:t>
            </a:r>
            <a:r>
              <a:rPr lang="en-US" sz="5900" i="1" dirty="0">
                <a:latin typeface="+mj-lt"/>
                <a:ea typeface="Microsoft JhengHei Light" panose="020B0304030504040204" pitchFamily="34" charset="-120"/>
              </a:rPr>
              <a:t>;</a:t>
            </a:r>
            <a:endParaRPr lang="ru-RU" sz="5900" i="1" dirty="0">
              <a:latin typeface="+mj-lt"/>
              <a:ea typeface="Microsoft JhengHei Light" panose="020B0304030504040204" pitchFamily="34" charset="-120"/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ru-RU" sz="5900" i="1" dirty="0">
                <a:latin typeface="+mj-lt"/>
                <a:ea typeface="Microsoft JhengHei Light" panose="020B0304030504040204" pitchFamily="34" charset="-120"/>
              </a:rPr>
              <a:t>Формировать </a:t>
            </a:r>
            <a:r>
              <a:rPr lang="ru-RU" sz="5900" i="1" dirty="0" smtClean="0">
                <a:latin typeface="+mj-lt"/>
                <a:ea typeface="Microsoft JhengHei Light" panose="020B0304030504040204" pitchFamily="34" charset="-120"/>
              </a:rPr>
              <a:t>представление </a:t>
            </a:r>
            <a:r>
              <a:rPr lang="ru-RU" sz="5900" i="1" dirty="0">
                <a:latin typeface="+mj-lt"/>
                <a:ea typeface="Microsoft JhengHei Light" panose="020B0304030504040204" pitchFamily="34" charset="-120"/>
              </a:rPr>
              <a:t>об </a:t>
            </a:r>
            <a:r>
              <a:rPr lang="ru-RU" sz="5900" i="1" dirty="0" smtClean="0">
                <a:latin typeface="+mj-lt"/>
                <a:ea typeface="Microsoft JhengHei Light" panose="020B0304030504040204" pitchFamily="34" charset="-120"/>
              </a:rPr>
              <a:t>отечественных </a:t>
            </a:r>
            <a:r>
              <a:rPr lang="ru-RU" sz="5900" i="1" dirty="0">
                <a:latin typeface="+mj-lt"/>
                <a:ea typeface="Microsoft JhengHei Light" panose="020B0304030504040204" pitchFamily="34" charset="-120"/>
              </a:rPr>
              <a:t>традициях и праздниках.</a:t>
            </a:r>
          </a:p>
        </p:txBody>
      </p:sp>
    </p:spTree>
    <p:extLst>
      <p:ext uri="{BB962C8B-B14F-4D97-AF65-F5344CB8AC3E}">
        <p14:creationId xmlns:p14="http://schemas.microsoft.com/office/powerpoint/2010/main" xmlns="" val="2610349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B2755E6A-6738-4BC8-B473-98E3C85B9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66" y="457200"/>
            <a:ext cx="5882640" cy="1005840"/>
          </a:xfrm>
        </p:spPr>
        <p:txBody>
          <a:bodyPr>
            <a:normAutofit/>
          </a:bodyPr>
          <a:lstStyle/>
          <a:p>
            <a:r>
              <a:rPr lang="ru-RU" sz="2400" i="1" dirty="0">
                <a:latin typeface="Arial Black" panose="020B0A04020102020204" pitchFamily="34" charset="0"/>
              </a:rPr>
              <a:t>Архитектура.</a:t>
            </a:r>
            <a:br>
              <a:rPr lang="ru-RU" sz="2400" i="1" dirty="0">
                <a:latin typeface="Arial Black" panose="020B0A04020102020204" pitchFamily="34" charset="0"/>
              </a:rPr>
            </a:br>
            <a:r>
              <a:rPr lang="ru-RU" sz="2400" i="1" dirty="0">
                <a:latin typeface="Arial Black" panose="020B0A04020102020204" pitchFamily="34" charset="0"/>
              </a:rPr>
              <a:t>Прогулки по городу </a:t>
            </a:r>
            <a:r>
              <a:rPr lang="ru-RU" sz="2400" i="1" dirty="0" smtClean="0">
                <a:latin typeface="Arial Black" panose="020B0A04020102020204" pitchFamily="34" charset="0"/>
              </a:rPr>
              <a:t>Иркутску</a:t>
            </a:r>
            <a:r>
              <a:rPr lang="ru-RU" sz="2400" i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A634CB83-EC19-4808-8079-CC2EE176C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690318" y="1320750"/>
            <a:ext cx="5805772" cy="43543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06D3B1B-AC80-4F71-926D-6C5450325B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6" r="2296" b="2889"/>
          <a:stretch/>
        </p:blipFill>
        <p:spPr>
          <a:xfrm>
            <a:off x="1833764" y="1661160"/>
            <a:ext cx="3492366" cy="4739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96778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E7C97A30-C829-4935-9B8D-AE78F4197D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0" t="4389" r="3116"/>
          <a:stretch/>
        </p:blipFill>
        <p:spPr>
          <a:xfrm>
            <a:off x="1549967" y="945928"/>
            <a:ext cx="4023011" cy="54685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8716DFC0-DC57-43A7-B153-706C4FFB30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2" r="2834"/>
          <a:stretch/>
        </p:blipFill>
        <p:spPr>
          <a:xfrm>
            <a:off x="6619023" y="945928"/>
            <a:ext cx="4090578" cy="54685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05804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2E8601-9F96-4C37-90BA-98D18D65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85" y="687413"/>
            <a:ext cx="11408630" cy="1235075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/>
              <a:t>Совместная изобразительная деятельность детей и родителей</a:t>
            </a:r>
            <a:br>
              <a:rPr lang="ru-RU" sz="2400" b="1" i="1" dirty="0"/>
            </a:br>
            <a:r>
              <a:rPr lang="ru-RU" sz="2400" b="1" i="1" dirty="0"/>
              <a:t>Творческие работы на тему «Прогулки по любимому городу»</a:t>
            </a:r>
            <a:br>
              <a:rPr lang="ru-RU" sz="2400" b="1" i="1" dirty="0"/>
            </a:br>
            <a:r>
              <a:rPr lang="ru-RU" sz="2400" b="1" i="1" dirty="0"/>
              <a:t>Группа «ОДУВАНЧИК» старший дошкольный возраст</a:t>
            </a:r>
            <a:endParaRPr lang="ru-RU" sz="2400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09376A-1E48-4013-97FF-15E31CFA1D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74" t="1" r="3481" b="50999"/>
          <a:stretch/>
        </p:blipFill>
        <p:spPr>
          <a:xfrm>
            <a:off x="741446" y="2100872"/>
            <a:ext cx="5044441" cy="38122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999A156-B278-4E77-969E-79B24E642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7" t="47556"/>
          <a:stretch/>
        </p:blipFill>
        <p:spPr>
          <a:xfrm>
            <a:off x="6406115" y="2535531"/>
            <a:ext cx="5186155" cy="38257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27044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EE051E-EAFD-4131-AB40-4A56510A8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dirty="0"/>
              <a:t>Совместная изобразительная деятельность детей и родителей</a:t>
            </a:r>
            <a:br>
              <a:rPr lang="ru-RU" sz="2400" b="1" i="1" dirty="0"/>
            </a:br>
            <a:r>
              <a:rPr lang="ru-RU" sz="2400" b="1" i="1" dirty="0"/>
              <a:t>Творческие работы на тему «Мой </a:t>
            </a:r>
            <a:r>
              <a:rPr lang="ru-RU" sz="2400" b="1" i="1" dirty="0" smtClean="0"/>
              <a:t>Иркутск</a:t>
            </a:r>
            <a:r>
              <a:rPr lang="ru-RU" sz="2400" b="1" i="1" dirty="0"/>
              <a:t>!»</a:t>
            </a:r>
            <a:br>
              <a:rPr lang="ru-RU" sz="2400" b="1" i="1" dirty="0"/>
            </a:br>
            <a:r>
              <a:rPr lang="ru-RU" sz="2400" b="1" i="1" dirty="0"/>
              <a:t>Группа «НЕЗАБУДКА» старший дошкольный возраст</a:t>
            </a:r>
            <a:endParaRPr lang="ru-RU" sz="2400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FE0D954-6402-4D82-9BE1-9B01C5ECFC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8" t="5423" b="1778"/>
          <a:stretch/>
        </p:blipFill>
        <p:spPr>
          <a:xfrm>
            <a:off x="516348" y="1907819"/>
            <a:ext cx="3520440" cy="45269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53A8134-C774-4978-A06D-91AF388660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42" t="5324" r="2934" b="4450"/>
          <a:stretch/>
        </p:blipFill>
        <p:spPr>
          <a:xfrm>
            <a:off x="4565100" y="2228334"/>
            <a:ext cx="3294499" cy="4206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EF25F91-A854-44F9-BB37-767AB33B27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2" t="2221" r="2000" b="3111"/>
          <a:stretch/>
        </p:blipFill>
        <p:spPr>
          <a:xfrm>
            <a:off x="8387911" y="2464316"/>
            <a:ext cx="2993724" cy="39704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20995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04441F-8062-4926-9D44-218F28C52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05" y="274321"/>
            <a:ext cx="9646677" cy="14630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i="1" dirty="0" smtClean="0">
                <a:latin typeface="Arial Black" panose="020B0A04020102020204" pitchFamily="34" charset="0"/>
              </a:rPr>
              <a:t/>
            </a:r>
            <a:br>
              <a:rPr lang="ru-RU" sz="2400" i="1" dirty="0" smtClean="0">
                <a:latin typeface="Arial Black" panose="020B0A04020102020204" pitchFamily="34" charset="0"/>
              </a:rPr>
            </a:br>
            <a:r>
              <a:rPr lang="ru-RU" sz="2400" i="1" dirty="0" smtClean="0">
                <a:latin typeface="Arial Black" panose="020B0A04020102020204" pitchFamily="34" charset="0"/>
              </a:rPr>
              <a:t>Выдающиеся </a:t>
            </a:r>
            <a:r>
              <a:rPr lang="ru-RU" sz="2400" i="1" dirty="0">
                <a:latin typeface="Arial Black" panose="020B0A04020102020204" pitchFamily="34" charset="0"/>
              </a:rPr>
              <a:t>и </a:t>
            </a:r>
            <a:r>
              <a:rPr lang="ru-RU" sz="2400" i="1" dirty="0" smtClean="0">
                <a:latin typeface="Arial Black" panose="020B0A04020102020204" pitchFamily="34" charset="0"/>
              </a:rPr>
              <a:t>известные </a:t>
            </a:r>
            <a:r>
              <a:rPr lang="ru-RU" sz="2400" i="1" dirty="0">
                <a:latin typeface="Arial Black" panose="020B0A04020102020204" pitchFamily="34" charset="0"/>
              </a:rPr>
              <a:t>люди </a:t>
            </a:r>
            <a:br>
              <a:rPr lang="ru-RU" sz="2400" i="1" dirty="0">
                <a:latin typeface="Arial Black" panose="020B0A04020102020204" pitchFamily="34" charset="0"/>
              </a:rPr>
            </a:br>
            <a:r>
              <a:rPr lang="ru-RU" sz="2400" i="1" dirty="0" smtClean="0">
                <a:latin typeface="Arial Black" panose="020B0A04020102020204" pitchFamily="34" charset="0"/>
              </a:rPr>
              <a:t>Иркутска</a:t>
            </a:r>
            <a:endParaRPr lang="ru-RU" sz="2400" i="1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500DE81-2D13-4DAD-843D-C002BC1047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8" t="2222" r="4962"/>
          <a:stretch/>
        </p:blipFill>
        <p:spPr>
          <a:xfrm>
            <a:off x="1673014" y="1737360"/>
            <a:ext cx="3486566" cy="4748327"/>
          </a:xfrm>
          <a:prstGeom prst="snip2DiagRect">
            <a:avLst>
              <a:gd name="adj1" fmla="val 173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C5BB619-E553-4DF0-B7AB-EE8A845B98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0" t="3768" r="4074" b="3768"/>
          <a:stretch/>
        </p:blipFill>
        <p:spPr>
          <a:xfrm>
            <a:off x="6504286" y="876238"/>
            <a:ext cx="4165799" cy="5609449"/>
          </a:xfrm>
          <a:prstGeom prst="snip2DiagRect">
            <a:avLst>
              <a:gd name="adj1" fmla="val 753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662000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299</Words>
  <Application>Microsoft Office PowerPoint</Application>
  <PresentationFormat>Произвольный</PresentationFormat>
  <Paragraphs>51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Иркутск – «Город трудовой доблеcти».</vt:lpstr>
      <vt:lpstr> «ИРКУТCК – МЫ ДЕТИ ТВОИ!»</vt:lpstr>
      <vt:lpstr>ИРКУТCК – CЕРЕДИНА ЗЕМЛИ!</vt:lpstr>
      <vt:lpstr>Слайд 4</vt:lpstr>
      <vt:lpstr>Архитектура. Прогулки по городу Иркутску.</vt:lpstr>
      <vt:lpstr>Слайд 6</vt:lpstr>
      <vt:lpstr>Совместная изобразительная деятельность детей и родителей Творческие работы на тему «Прогулки по любимому городу» Группа «ОДУВАНЧИК» старший дошкольный возраст</vt:lpstr>
      <vt:lpstr>Совместная изобразительная деятельность детей и родителей Творческие работы на тему «Мой Иркутск!» Группа «НЕЗАБУДКА» старший дошкольный возраст</vt:lpstr>
      <vt:lpstr> Выдающиеся и известные люди  Иркутска</vt:lpstr>
      <vt:lpstr>Совместная творческая деятельность детей и родителей Аппликация из бросового материала на тему «Наш город. Наши победы!» Группа «ЦЫПЛЯТА» младший дошкольный возраст</vt:lpstr>
      <vt:lpstr>ИРКУТСК ЗАРОДИЛЯ ОСТРОГОМ</vt:lpstr>
      <vt:lpstr>ИРКУТСК ЗАРОДИЛСЯ ОСТРОГОМ Совместная изобразительная деятельность детей и родителей Творческие работы на тему «Любимый город» Группа «ОДУВАНЧИК» старший дошкольный возраст</vt:lpstr>
      <vt:lpstr>Слайд 13</vt:lpstr>
      <vt:lpstr>Совместная изобразительная деятельность детей и родителей Творческие работы на тему «От юбилея победы к юбилею Иркутска» Группа «РОМАШКА» подготовительная к школе группа</vt:lpstr>
      <vt:lpstr>ИРКУТСК – БОЛЬШАЯ НАЦИОНАЛЬНАЯ СЕМЬЯ</vt:lpstr>
      <vt:lpstr>ИРКУТСК – БОЛЬШАЯ НАЦИОНАЛЬНАЯ СЕМЬЯ Совместная изобразительная деятельность детей и родителей Творческая работа на тему «Иркутск – наша малая Родина» Группа «КОЛОКОЛЬЧИК» средний дошкольный возраст</vt:lpstr>
      <vt:lpstr> Совместная творческая деятельность детей и родителей Творческие работы на тему  «ИРКУТСК - ДЕТЯМ» Группа «РЯБИНКА» средний дошкольный возраст  </vt:lpstr>
      <vt:lpstr>С ДНЕМ РОЖДЕНИЯ,ИРКУТСК!</vt:lpstr>
      <vt:lpstr>Слайд 19</vt:lpstr>
      <vt:lpstr>              МБДОУ г. Иркутска, детский сад №115  выражает огромную благодарность  педагогам, детям и родителям  воспитанников за подготовленный  тематический материал, вошедший в альбом  «ИРКУТСК – ГОРОД ТРУДОВОЙ ДОБЛЕСТИ» 2021г.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Иркутк – город трудовой доблети</dc:title>
  <dc:creator>Алиса Алексеевна Парицких</dc:creator>
  <cp:lastModifiedBy>детский сад №115</cp:lastModifiedBy>
  <cp:revision>51</cp:revision>
  <dcterms:created xsi:type="dcterms:W3CDTF">2021-06-17T14:37:22Z</dcterms:created>
  <dcterms:modified xsi:type="dcterms:W3CDTF">2021-06-21T01:29:39Z</dcterms:modified>
</cp:coreProperties>
</file>