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НОД</a:t>
          </a:r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/>
            <a:t>Рассматривание</a:t>
          </a:r>
          <a:r>
            <a:rPr lang="ru-RU" baseline="0" dirty="0"/>
            <a:t>  видео слайды по теме « Новый год».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Выставка</a:t>
          </a:r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/>
            <a:t>Индивидуальный продукт  детского художественного творчества: рисование  </a:t>
          </a:r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/>
            <a:t>Развлечение </a:t>
          </a:r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/>
            <a:t>Оформление групповой комнате  « Мы встречаем Новый год»</a:t>
          </a:r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/>
            <a:t>Приобретение наглядного пособия  по теме.</a:t>
          </a:r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/>
            <a:t>Чтение  произведения  </a:t>
          </a:r>
          <a:r>
            <a:rPr lang="ru-RU" dirty="0" err="1"/>
            <a:t>В.Сутеев</a:t>
          </a:r>
          <a:r>
            <a:rPr lang="ru-RU" dirty="0"/>
            <a:t> «Елка».</a:t>
          </a:r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/>
      <dgm:t>
        <a:bodyPr/>
        <a:lstStyle/>
        <a:p>
          <a:r>
            <a:rPr lang="ru-RU" dirty="0"/>
            <a:t>Новогодний праздник для детей</a:t>
          </a:r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3FC0DC52-B335-40BB-8448-7A7472BE9E4E}">
      <dgm:prSet phldrT="[Текст]"/>
      <dgm:spPr/>
      <dgm:t>
        <a:bodyPr/>
        <a:lstStyle/>
        <a:p>
          <a:r>
            <a:rPr lang="ru-RU" dirty="0"/>
            <a:t>Беседа: « Новый год мы в гости ждем»</a:t>
          </a:r>
        </a:p>
      </dgm:t>
    </dgm:pt>
    <dgm:pt modelId="{ECFFC795-64B3-42B8-9F29-F8BE1A145C68}" type="parTrans" cxnId="{BC137F75-975B-481A-83E7-AE9C49785EEA}">
      <dgm:prSet/>
      <dgm:spPr/>
      <dgm:t>
        <a:bodyPr/>
        <a:lstStyle/>
        <a:p>
          <a:endParaRPr lang="ru-RU"/>
        </a:p>
      </dgm:t>
    </dgm:pt>
    <dgm:pt modelId="{45A70BEC-9125-45BF-B2C6-020E7D97886E}" type="sibTrans" cxnId="{BC137F75-975B-481A-83E7-AE9C49785EEA}">
      <dgm:prSet/>
      <dgm:spPr/>
      <dgm:t>
        <a:bodyPr/>
        <a:lstStyle/>
        <a:p>
          <a:endParaRPr lang="ru-RU"/>
        </a:p>
      </dgm:t>
    </dgm:pt>
    <dgm:pt modelId="{72C36032-CBE5-40CC-9E7D-54B74C74D019}">
      <dgm:prSet phldrT="[Текст]"/>
      <dgm:spPr/>
      <dgm:t>
        <a:bodyPr/>
        <a:lstStyle/>
        <a:p>
          <a:r>
            <a:rPr lang="ru-RU" dirty="0"/>
            <a:t>Чтение стихов про  Новый год.</a:t>
          </a:r>
        </a:p>
      </dgm:t>
    </dgm:pt>
    <dgm:pt modelId="{84A99DE5-B747-4ACE-A508-F733062CDFA8}" type="parTrans" cxnId="{7564D593-FF59-4D81-A019-9CDE6699A9FF}">
      <dgm:prSet/>
      <dgm:spPr/>
      <dgm:t>
        <a:bodyPr/>
        <a:lstStyle/>
        <a:p>
          <a:endParaRPr lang="ru-RU"/>
        </a:p>
      </dgm:t>
    </dgm:pt>
    <dgm:pt modelId="{6D5B482C-F3E0-4BC2-9BA2-B9B56A22D1D4}" type="sibTrans" cxnId="{7564D593-FF59-4D81-A019-9CDE6699A9FF}">
      <dgm:prSet/>
      <dgm:spPr/>
      <dgm:t>
        <a:bodyPr/>
        <a:lstStyle/>
        <a:p>
          <a:endParaRPr lang="ru-RU"/>
        </a:p>
      </dgm:t>
    </dgm:pt>
    <dgm:pt modelId="{CE02A458-A3B8-40B4-ACCA-4123735B91D9}">
      <dgm:prSet phldrT="[Текст]"/>
      <dgm:spPr/>
      <dgm:t>
        <a:bodyPr/>
        <a:lstStyle/>
        <a:p>
          <a:r>
            <a:rPr lang="ru-RU" dirty="0"/>
            <a:t>Аппликация «Дед мороз и снегурочка»</a:t>
          </a:r>
        </a:p>
      </dgm:t>
    </dgm:pt>
    <dgm:pt modelId="{0F7A30AB-5C1F-4270-A973-DFD342F4D621}" type="parTrans" cxnId="{B8CC47F8-F05C-4BCA-9325-58F112C515EB}">
      <dgm:prSet/>
      <dgm:spPr/>
      <dgm:t>
        <a:bodyPr/>
        <a:lstStyle/>
        <a:p>
          <a:endParaRPr lang="ru-RU"/>
        </a:p>
      </dgm:t>
    </dgm:pt>
    <dgm:pt modelId="{603E8B1A-DC5E-4EC5-AA8A-72329DCC6777}" type="sibTrans" cxnId="{B8CC47F8-F05C-4BCA-9325-58F112C515EB}">
      <dgm:prSet/>
      <dgm:spPr/>
      <dgm:t>
        <a:bodyPr/>
        <a:lstStyle/>
        <a:p>
          <a:endParaRPr lang="ru-RU"/>
        </a:p>
      </dgm:t>
    </dgm:pt>
    <dgm:pt modelId="{E68D5C67-DB15-4328-83B5-B24A4F18BD20}">
      <dgm:prSet phldrT="[Текст]"/>
      <dgm:spPr/>
      <dgm:t>
        <a:bodyPr/>
        <a:lstStyle/>
        <a:p>
          <a:r>
            <a:rPr lang="ru-RU" dirty="0"/>
            <a:t>Новогодние  подарки родным и близким.</a:t>
          </a:r>
        </a:p>
      </dgm:t>
    </dgm:pt>
    <dgm:pt modelId="{39EA63DF-809A-4205-8F2B-1A2F44AC14DF}" type="parTrans" cxnId="{C30F9DEC-4785-47D4-851C-0BCB1684B643}">
      <dgm:prSet/>
      <dgm:spPr/>
      <dgm:t>
        <a:bodyPr/>
        <a:lstStyle/>
        <a:p>
          <a:endParaRPr lang="ru-RU"/>
        </a:p>
      </dgm:t>
    </dgm:pt>
    <dgm:pt modelId="{AE2FDB3B-9413-4E12-9F62-381F35328912}" type="sibTrans" cxnId="{C30F9DEC-4785-47D4-851C-0BCB1684B643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 custLinFactNeighborX="1245" custLinFactNeighborY="9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069BBAAE-E13E-42A6-9B43-08A3BDE7EAC6}" type="presOf" srcId="{E68D5C67-DB15-4328-83B5-B24A4F18BD20}" destId="{E2B67963-CCE2-4E28-A832-4AEFBB654440}" srcOrd="0" destOrd="1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7564D593-FF59-4D81-A019-9CDE6699A9FF}" srcId="{8E3FC4BE-4D6C-4865-832F-65AC4FC53604}" destId="{72C36032-CBE5-40CC-9E7D-54B74C74D019}" srcOrd="3" destOrd="0" parTransId="{84A99DE5-B747-4ACE-A508-F733062CDFA8}" sibTransId="{6D5B482C-F3E0-4BC2-9BA2-B9B56A22D1D4}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C30C6F61-3800-43B0-99BA-DF8829CE5BFC}" srcId="{97669423-BCC2-4AFA-B838-B8E425077300}" destId="{D3589534-5E41-476B-A06F-0A017ED79C0B}" srcOrd="1" destOrd="0" parTransId="{4EA4C2F7-37CB-4681-AE8A-10E571DEEF33}" sibTransId="{10969B3B-22F8-4840-B596-858E678D7311}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8958D586-DE16-46F5-917F-E418BB39304D}" type="presOf" srcId="{3FC0DC52-B335-40BB-8448-7A7472BE9E4E}" destId="{8B88252C-85D9-4001-8C0B-B25C5D3C8E00}" srcOrd="0" destOrd="2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46908DA8-8557-4C1F-99C6-02387EEBE4D4}" type="presOf" srcId="{F3A68B19-9E98-41E3-A376-383DAE6FA66C}" destId="{039FB1DE-0981-45C5-B347-2F5505259397}" srcOrd="0" destOrd="2" presId="urn:microsoft.com/office/officeart/2005/8/layout/chevron2"/>
    <dgm:cxn modelId="{B8CC47F8-F05C-4BCA-9325-58F112C515EB}" srcId="{FFB173F6-90FD-4650-8346-3B2F1273CDCE}" destId="{CE02A458-A3B8-40B4-ACCA-4123735B91D9}" srcOrd="2" destOrd="0" parTransId="{0F7A30AB-5C1F-4270-A973-DFD342F4D621}" sibTransId="{603E8B1A-DC5E-4EC5-AA8A-72329DCC6777}"/>
    <dgm:cxn modelId="{C30F9DEC-4785-47D4-851C-0BCB1684B643}" srcId="{FFB173F6-90FD-4650-8346-3B2F1273CDCE}" destId="{E68D5C67-DB15-4328-83B5-B24A4F18BD20}" srcOrd="1" destOrd="0" parTransId="{39EA63DF-809A-4205-8F2B-1A2F44AC14DF}" sibTransId="{AE2FDB3B-9413-4E12-9F62-381F35328912}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16014ED7-D943-4443-8EB3-A5E399B67269}" type="presOf" srcId="{CE02A458-A3B8-40B4-ACCA-4123735B91D9}" destId="{E2B67963-CCE2-4E28-A832-4AEFBB654440}" srcOrd="0" destOrd="2" presId="urn:microsoft.com/office/officeart/2005/8/layout/chevron2"/>
    <dgm:cxn modelId="{BC137F75-975B-481A-83E7-AE9C49785EEA}" srcId="{8E3FC4BE-4D6C-4865-832F-65AC4FC53604}" destId="{3FC0DC52-B335-40BB-8448-7A7472BE9E4E}" srcOrd="2" destOrd="0" parTransId="{ECFFC795-64B3-42B8-9F29-F8BE1A145C68}" sibTransId="{45A70BEC-9125-45BF-B2C6-020E7D97886E}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BFA2E1BF-E230-48EF-BBF3-E3A212992330}" type="presOf" srcId="{72C36032-CBE5-40CC-9E7D-54B74C74D019}" destId="{8B88252C-85D9-4001-8C0B-B25C5D3C8E00}" srcOrd="0" destOrd="3" presId="urn:microsoft.com/office/officeart/2005/8/layout/chevron2"/>
    <dgm:cxn modelId="{5683365D-E07F-4336-B9E6-6467A4CACB05}" type="presOf" srcId="{D3589534-5E41-476B-A06F-0A017ED79C0B}" destId="{039FB1DE-0981-45C5-B347-2F5505259397}" srcOrd="0" destOrd="1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9BA43895-E5B7-4808-B8F9-3FD7A36039AD}" srcId="{97669423-BCC2-4AFA-B838-B8E425077300}" destId="{F3A68B19-9E98-41E3-A376-383DAE6FA66C}" srcOrd="2" destOrd="0" parTransId="{B397625A-6747-4949-ADE1-34451E311D67}" sibTransId="{938DECF3-4B8E-443B-BBEC-53B4EEB20499}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НОД</a:t>
          </a:r>
        </a:p>
      </dsp:txBody>
      <dsp:txXfrm rot="-5400000">
        <a:off x="1" y="573596"/>
        <a:ext cx="1146297" cy="491270"/>
      </dsp:txXfrm>
    </dsp:sp>
    <dsp:sp modelId="{8B88252C-85D9-4001-8C0B-B25C5D3C8E0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Рассматривание</a:t>
          </a:r>
          <a:r>
            <a:rPr lang="ru-RU" sz="1400" kern="1200" baseline="0" dirty="0"/>
            <a:t>  видео слайды по теме « Новый год».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Чтение  произведения  </a:t>
          </a:r>
          <a:r>
            <a:rPr lang="ru-RU" sz="1400" kern="1200" dirty="0" err="1"/>
            <a:t>В.Сутеев</a:t>
          </a:r>
          <a:r>
            <a:rPr lang="ru-RU" sz="1400" kern="1200" dirty="0"/>
            <a:t> «Елка».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Беседа: « Новый год мы в гости ждем»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Чтение стихов про  Новый год.</a:t>
          </a:r>
        </a:p>
      </dsp:txBody>
      <dsp:txXfrm rot="-5400000">
        <a:off x="1146298" y="52408"/>
        <a:ext cx="7031341" cy="960496"/>
      </dsp:txXfrm>
    </dsp:sp>
    <dsp:sp modelId="{595D027C-39B3-46AC-8DB7-35E397CB1FA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Выставка</a:t>
          </a:r>
        </a:p>
      </dsp:txBody>
      <dsp:txXfrm rot="-5400000">
        <a:off x="1" y="2017346"/>
        <a:ext cx="1146297" cy="491270"/>
      </dsp:txXfrm>
    </dsp:sp>
    <dsp:sp modelId="{E2B67963-CCE2-4E28-A832-4AEFBB654440}">
      <dsp:nvSpPr>
        <dsp:cNvPr id="0" name=""/>
        <dsp:cNvSpPr/>
      </dsp:nvSpPr>
      <dsp:spPr>
        <a:xfrm rot="5400000">
          <a:off x="4155739" y="-1468669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Индивидуальный продукт  детского художественного творчества: рисование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Новогодние  подарки родным и близким.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Аппликация «Дед мороз и снегурочка»</a:t>
          </a:r>
        </a:p>
      </dsp:txBody>
      <dsp:txXfrm rot="-5400000">
        <a:off x="1146298" y="1592733"/>
        <a:ext cx="7031341" cy="960496"/>
      </dsp:txXfrm>
    </dsp:sp>
    <dsp:sp modelId="{D57E9E20-D7AD-4CBB-88BC-3CEEEB7FE7E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Развлечение </a:t>
          </a:r>
        </a:p>
      </dsp:txBody>
      <dsp:txXfrm rot="-5400000">
        <a:off x="1" y="3461096"/>
        <a:ext cx="1146297" cy="491270"/>
      </dsp:txXfrm>
    </dsp:sp>
    <dsp:sp modelId="{039FB1DE-0981-45C5-B347-2F550525939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Оформление групповой комнате  « Мы встречаем Новый год»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Приобретение наглядного пособия  по теме.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Новогодний праздник для детей</a:t>
          </a:r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«Проектная деятельность»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r>
              <a:rPr lang="ru-RU" dirty="0">
                <a:solidFill>
                  <a:schemeClr val="tx1"/>
                </a:solidFill>
              </a:rPr>
              <a:t> детского сада № 115</a:t>
            </a:r>
          </a:p>
          <a:p>
            <a:r>
              <a:rPr lang="ru-RU" dirty="0" err="1">
                <a:solidFill>
                  <a:schemeClr val="tx1"/>
                </a:solidFill>
              </a:rPr>
              <a:t>Магомедкермова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Кизейбат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Камиловна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Группа «Колокольчик»</a:t>
            </a:r>
            <a:br>
              <a:rPr lang="ru-RU" dirty="0"/>
            </a:br>
            <a:r>
              <a:rPr lang="ru-RU" dirty="0"/>
              <a:t>С Новым Годом!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0B8E7AE6-5381-4DFA-84DD-C5543E338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3BECA48-4352-4894-A444-DA65919B31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DB7BC5-F753-4E59-9D16-A656CB90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Группа «Цыплята»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5F2D0AD-15A9-4D88-BF96-288B883BE8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541D151-C088-4A21-B368-67B4D72C1C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7815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/>
          <a:lstStyle/>
          <a:p>
            <a:r>
              <a:rPr lang="ru-RU" dirty="0"/>
              <a:t>Тематическая неделя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800800" cy="3067056"/>
          </a:xfrm>
        </p:spPr>
        <p:txBody>
          <a:bodyPr>
            <a:noAutofit/>
          </a:bodyPr>
          <a:lstStyle/>
          <a:p>
            <a:r>
              <a:rPr lang="ru-RU" sz="6600" i="1" dirty="0"/>
              <a:t>«Пришла </a:t>
            </a:r>
            <a:r>
              <a:rPr lang="ru-RU" sz="6600" i="1" dirty="0" err="1"/>
              <a:t>зима-открывай</a:t>
            </a:r>
            <a:r>
              <a:rPr lang="ru-RU" sz="6600" i="1" dirty="0"/>
              <a:t> ворота»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ФГОС ДО     р.2\ </a:t>
            </a:r>
            <a:r>
              <a:rPr lang="ru-RU" dirty="0" err="1"/>
              <a:t>п</a:t>
            </a:r>
            <a:r>
              <a:rPr lang="ru-RU" dirty="0"/>
              <a:t> 2,6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Интегративный подход к реализации образовательных областей программы:</a:t>
            </a:r>
          </a:p>
          <a:p>
            <a:r>
              <a:rPr lang="ru-RU" dirty="0"/>
              <a:t>«Познавательное  развитие»</a:t>
            </a:r>
          </a:p>
          <a:p>
            <a:r>
              <a:rPr lang="ru-RU" dirty="0"/>
              <a:t>«Речевое развитие»</a:t>
            </a:r>
          </a:p>
          <a:p>
            <a:r>
              <a:rPr lang="ru-RU" dirty="0"/>
              <a:t>Социально – коммуникативное развитие»</a:t>
            </a:r>
          </a:p>
          <a:p>
            <a:r>
              <a:rPr lang="ru-RU" dirty="0"/>
              <a:t>«Художественно эстетическое развитие»</a:t>
            </a:r>
          </a:p>
          <a:p>
            <a:r>
              <a:rPr lang="ru-RU" dirty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Психолого</a:t>
            </a:r>
            <a:r>
              <a:rPr lang="ru-RU" dirty="0"/>
              <a:t> –педагогическая работа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/>
              <a:t>Расширять представление о зиме.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Развивать умение вести сезонные наблюдение, замечать красоту зимней природы.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Приобщать к русской праздничной культуре.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Закреплять знания детей об обычаях и традициях празднования Нового года в нашей  стране, развивать чувство общности детей в группе, навыки сотрудничества.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Чтение стихов , и  художественных произведений про Новый год.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Учить создавать радостное настроение и дарить радость другим...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Формировать умений доставлять радость близким благодарить за новый год сюрпризы и подарки.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Рассматривание видео слайды  по теме «Где живет  Дед Мороз?» «Что такое Новый год»</a:t>
            </a:r>
          </a:p>
          <a:p>
            <a:pPr algn="just">
              <a:buNone/>
            </a:pP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 реализации    проекта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3216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Коллективные и индивидуальные работы: </a:t>
            </a:r>
          </a:p>
          <a:p>
            <a:r>
              <a:rPr lang="ru-RU" dirty="0"/>
              <a:t>Плакаты</a:t>
            </a:r>
          </a:p>
          <a:p>
            <a:r>
              <a:rPr lang="ru-RU" dirty="0"/>
              <a:t>Картины </a:t>
            </a:r>
          </a:p>
          <a:p>
            <a:r>
              <a:rPr lang="ru-RU" dirty="0">
                <a:solidFill>
                  <a:srgbClr val="FFFF00"/>
                </a:solidFill>
              </a:rPr>
              <a:t>Художественного творчества:</a:t>
            </a:r>
          </a:p>
          <a:p>
            <a:r>
              <a:rPr lang="ru-RU" dirty="0"/>
              <a:t> Рисование</a:t>
            </a:r>
          </a:p>
          <a:p>
            <a:r>
              <a:rPr lang="ru-RU" dirty="0"/>
              <a:t>Аппликация «Новогодние открытки»</a:t>
            </a:r>
          </a:p>
          <a:p>
            <a:r>
              <a:rPr lang="ru-RU" dirty="0"/>
              <a:t>Конструирование</a:t>
            </a:r>
          </a:p>
          <a:p>
            <a:r>
              <a:rPr lang="ru-RU" dirty="0"/>
              <a:t>Оригами</a:t>
            </a:r>
          </a:p>
          <a:p>
            <a:r>
              <a:rPr lang="ru-RU" dirty="0"/>
              <a:t>Подарки родным и близким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Поздравительные открытки по теме: «С Новым Годом!» </a:t>
            </a:r>
          </a:p>
        </p:txBody>
      </p:sp>
      <p:pic>
        <p:nvPicPr>
          <p:cNvPr id="12" name="Содержимое 11" descr="DSCN13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5" y="1700808"/>
            <a:ext cx="6093600" cy="4570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Группа «Одуванчики»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EC382565-2F69-4419-A862-6619E0D232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FA9ED648-E089-4B2E-9CF8-0ED154880A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Группа «Незабудки»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2B282A0-BF4C-4E48-9EB5-C1C52FEF0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295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«Проектная деятельность» </vt:lpstr>
      <vt:lpstr>Тематическая неделя</vt:lpstr>
      <vt:lpstr>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Поздравительные открытки по теме: «С Новым Годом!» </vt:lpstr>
      <vt:lpstr> Группа «Одуванчики»</vt:lpstr>
      <vt:lpstr>Группа «Незабудки»</vt:lpstr>
      <vt:lpstr>Группа «Колокольчик» С Новым Годом!</vt:lpstr>
      <vt:lpstr>Группа «Цыплята»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Ольга</cp:lastModifiedBy>
  <cp:revision>45</cp:revision>
  <dcterms:created xsi:type="dcterms:W3CDTF">2017-01-20T02:56:28Z</dcterms:created>
  <dcterms:modified xsi:type="dcterms:W3CDTF">2022-01-14T02:50:06Z</dcterms:modified>
</cp:coreProperties>
</file>