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5" r:id="rId4"/>
    <p:sldId id="266" r:id="rId5"/>
    <p:sldId id="259" r:id="rId6"/>
    <p:sldId id="257" r:id="rId7"/>
    <p:sldId id="260" r:id="rId8"/>
    <p:sldId id="261" r:id="rId9"/>
    <p:sldId id="262" r:id="rId10"/>
    <p:sldId id="263" r:id="rId11"/>
    <p:sldId id="264" r:id="rId12"/>
    <p:sldId id="267" r:id="rId13"/>
    <p:sldId id="272" r:id="rId14"/>
    <p:sldId id="273" r:id="rId15"/>
    <p:sldId id="274" r:id="rId16"/>
    <p:sldId id="275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DEEFF"/>
    <a:srgbClr val="530D4B"/>
    <a:srgbClr val="800080"/>
    <a:srgbClr val="FFCC66"/>
    <a:srgbClr val="84E4E4"/>
    <a:srgbClr val="D9FFD9"/>
    <a:srgbClr val="9EECEA"/>
    <a:srgbClr val="2DC8FF"/>
    <a:srgbClr val="00B0EE"/>
    <a:srgbClr val="26BA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660"/>
  </p:normalViewPr>
  <p:slideViewPr>
    <p:cSldViewPr>
      <p:cViewPr varScale="1">
        <p:scale>
          <a:sx n="86" d="100"/>
          <a:sy n="86" d="100"/>
        </p:scale>
        <p:origin x="-1032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rgbClr val="FF0000"/>
                </a:solidFill>
              </a:rPr>
              <a:t>Ребенок</a:t>
            </a:r>
            <a:r>
              <a:rPr lang="ru-RU" baseline="0" dirty="0">
                <a:solidFill>
                  <a:srgbClr val="FF0000"/>
                </a:solidFill>
              </a:rPr>
              <a:t> в семье и сообществе </a:t>
            </a:r>
            <a:endParaRPr lang="ru-RU" dirty="0">
              <a:solidFill>
                <a:srgbClr val="FF0000"/>
              </a:solidFill>
            </a:endParaRP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70C0"/>
            </a:solidFill>
          </c:spPr>
          <c:cat>
            <c:strRef>
              <c:f>Лист1!$A$2:$A$5</c:f>
              <c:strCache>
                <c:ptCount val="4"/>
                <c:pt idx="0">
                  <c:v>образ- Я</c:v>
                </c:pt>
                <c:pt idx="1">
                  <c:v>представление о семье </c:v>
                </c:pt>
                <c:pt idx="2">
                  <c:v>геедерное представление </c:v>
                </c:pt>
                <c:pt idx="3">
                  <c:v>положительное отношение к разным видам труда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72</c:v>
                </c:pt>
                <c:pt idx="2">
                  <c:v>42</c:v>
                </c:pt>
                <c:pt idx="3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4B-42F3-9155-64269008E3E8}"/>
            </c:ext>
          </c:extLst>
        </c:ser>
        <c:dLbls/>
        <c:gapWidth val="100"/>
        <c:axId val="56306688"/>
        <c:axId val="56305152"/>
      </c:barChart>
      <c:valAx>
        <c:axId val="56305152"/>
        <c:scaling>
          <c:orientation val="minMax"/>
        </c:scaling>
        <c:axPos val="b"/>
        <c:majorGridlines/>
        <c:numFmt formatCode="General" sourceLinked="1"/>
        <c:tickLblPos val="nextTo"/>
        <c:crossAx val="56306688"/>
        <c:crosses val="autoZero"/>
        <c:crossBetween val="between"/>
      </c:valAx>
      <c:catAx>
        <c:axId val="56306688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chemeClr val="accent1">
                <a:lumMod val="75000"/>
              </a:schemeClr>
            </a:solidFill>
          </a:ln>
        </c:spPr>
        <c:txPr>
          <a:bodyPr/>
          <a:lstStyle/>
          <a:p>
            <a:pPr>
              <a:defRPr baseline="0">
                <a:solidFill>
                  <a:srgbClr val="0070C0"/>
                </a:solidFill>
              </a:defRPr>
            </a:pPr>
            <a:endParaRPr lang="ru-RU"/>
          </a:p>
        </c:txPr>
        <c:crossAx val="56305152"/>
        <c:crosses val="autoZero"/>
        <c:lblAlgn val="ctr"/>
        <c:lblOffset val="100"/>
      </c:cat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51576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662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589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62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4684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12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34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660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391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34714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235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124744"/>
            <a:ext cx="6624736" cy="2016224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Творческий отчет и  материалы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по тематическому проекту 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«Гендерное и трудовое воспитание дошкольников»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941168"/>
            <a:ext cx="3816424" cy="169218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</a:rPr>
              <a:t>Выполнила группа «Незабудки»</a:t>
            </a:r>
          </a:p>
          <a:p>
            <a:pPr algn="l"/>
            <a:r>
              <a:rPr lang="ru-RU" sz="1800" dirty="0">
                <a:solidFill>
                  <a:srgbClr val="002060"/>
                </a:solidFill>
              </a:rPr>
              <a:t>Воспитатель Федосова А.А.</a:t>
            </a:r>
          </a:p>
          <a:p>
            <a:pPr algn="l"/>
            <a:r>
              <a:rPr lang="ru-RU" sz="1800" dirty="0">
                <a:solidFill>
                  <a:srgbClr val="002060"/>
                </a:solidFill>
              </a:rPr>
              <a:t>Воспитатель </a:t>
            </a:r>
            <a:r>
              <a:rPr lang="ru-RU" sz="1800" dirty="0" err="1">
                <a:solidFill>
                  <a:srgbClr val="002060"/>
                </a:solidFill>
              </a:rPr>
              <a:t>Парицких</a:t>
            </a:r>
            <a:r>
              <a:rPr lang="ru-RU" sz="1800" dirty="0">
                <a:solidFill>
                  <a:srgbClr val="002060"/>
                </a:solidFill>
              </a:rPr>
              <a:t> Т.А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sz="1800" dirty="0" smtClean="0">
                <a:solidFill>
                  <a:srgbClr val="002060"/>
                </a:solidFill>
              </a:rPr>
              <a:t>Воспитатель </a:t>
            </a:r>
            <a:r>
              <a:rPr lang="ru-RU" sz="1800" dirty="0" err="1" smtClean="0">
                <a:solidFill>
                  <a:srgbClr val="002060"/>
                </a:solidFill>
              </a:rPr>
              <a:t>Норкина</a:t>
            </a:r>
            <a:r>
              <a:rPr lang="ru-RU" sz="1800" smtClean="0">
                <a:solidFill>
                  <a:srgbClr val="002060"/>
                </a:solidFill>
              </a:rPr>
              <a:t>  Е.К.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69A140-BE5E-4287-9D39-904D7DB22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8897" y="3573016"/>
            <a:ext cx="2736303" cy="2376264"/>
          </a:xfrm>
          <a:prstGeom prst="roundRect">
            <a:avLst>
              <a:gd name="adj" fmla="val 8594"/>
            </a:avLst>
          </a:prstGeom>
          <a:solidFill>
            <a:schemeClr val="accent2">
              <a:lumMod val="50000"/>
            </a:schemeClr>
          </a:solidFill>
          <a:ln>
            <a:solidFill>
              <a:srgbClr val="92D050"/>
            </a:solidFill>
          </a:ln>
          <a:effectLst>
            <a:innerShdw blurRad="63500" dist="50800" dir="13500000">
              <a:schemeClr val="accent6">
                <a:lumMod val="50000"/>
                <a:alpha val="50000"/>
              </a:schemeClr>
            </a:innerShdw>
            <a:reflection blurRad="12700" stA="38000" endPos="28000" dist="5000" dir="5400000" sy="-100000" algn="bl" rotWithShape="0"/>
          </a:effectLst>
          <a:scene3d>
            <a:camera prst="orthographicFront"/>
            <a:lightRig rig="flat" dir="t"/>
          </a:scene3d>
          <a:sp3d extrusionH="76200" contourW="12700" prstMaterial="dkEdge">
            <a:bevelT w="139700" prst="cross"/>
            <a:bevelB/>
            <a:extrusionClr>
              <a:srgbClr val="92D050"/>
            </a:extrusionClr>
            <a:contourClr>
              <a:srgbClr val="92D05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3121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986" y="506317"/>
            <a:ext cx="7480614" cy="64807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ИНФОРМАЦИОННОЕ ОСНАЩЕНИЕ ГРУПП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FCA8530-7537-440E-883F-47F16AC33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4" b="24819"/>
          <a:stretch/>
        </p:blipFill>
        <p:spPr>
          <a:xfrm>
            <a:off x="748986" y="1521963"/>
            <a:ext cx="3986862" cy="174676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8C5541-DE20-4342-B66B-96D46A06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t="12201" r="5901" b="11151"/>
          <a:stretch/>
        </p:blipFill>
        <p:spPr>
          <a:xfrm>
            <a:off x="5270718" y="3843997"/>
            <a:ext cx="3116856" cy="20315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8DB485-7408-4493-9E01-C82631D3E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1" r="2750" b="33201"/>
          <a:stretch/>
        </p:blipFill>
        <p:spPr>
          <a:xfrm>
            <a:off x="748986" y="3427003"/>
            <a:ext cx="3686149" cy="1432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56FB663-9BAD-43F1-A6BB-39158A2B8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51" b="38450"/>
          <a:stretch/>
        </p:blipFill>
        <p:spPr>
          <a:xfrm>
            <a:off x="748986" y="5040953"/>
            <a:ext cx="4177485" cy="13816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2BC62F2-33B0-4C05-9FD0-35CF3473FB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50" b="25908"/>
          <a:stretch/>
        </p:blipFill>
        <p:spPr>
          <a:xfrm>
            <a:off x="5148064" y="1686922"/>
            <a:ext cx="3686149" cy="17400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9706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708" y="692696"/>
            <a:ext cx="7142584" cy="64807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ОФОРМЛЕНИЕ 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ИГРОВЫХ   ЦЕНТРОВ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BBBF6FF-9563-409E-85D1-BE73988BB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82" t="9164" r="5328" b="12946"/>
          <a:stretch/>
        </p:blipFill>
        <p:spPr>
          <a:xfrm>
            <a:off x="395536" y="1700808"/>
            <a:ext cx="3528392" cy="24482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D6DAE8-7360-441F-8A8D-7A71B521C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t="18500" r="5901" b="37401"/>
          <a:stretch/>
        </p:blipFill>
        <p:spPr>
          <a:xfrm rot="10800000" flipV="1">
            <a:off x="395536" y="4509120"/>
            <a:ext cx="4680520" cy="1872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0CAC0AF-ABEE-48A5-9280-978D81EA2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2" t="6432" r="7229" b="9051"/>
          <a:stretch/>
        </p:blipFill>
        <p:spPr>
          <a:xfrm>
            <a:off x="4572000" y="1571908"/>
            <a:ext cx="3492713" cy="25558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288D6E-82F6-4FFD-9792-E2D92C157D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8000" r="1963" b="20601"/>
          <a:stretch/>
        </p:blipFill>
        <p:spPr>
          <a:xfrm>
            <a:off x="5436096" y="4374903"/>
            <a:ext cx="3459561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04390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15200" cy="71596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ОФОРМЛЕНИЕ </a:t>
            </a:r>
            <a:r>
              <a:rPr lang="ru-RU" sz="2400" b="1" dirty="0" smtClean="0">
                <a:solidFill>
                  <a:srgbClr val="FF0000"/>
                </a:solidFill>
              </a:rPr>
              <a:t> ИГРОВЫХ  ЦЕНТРОВ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A073CAC-13D9-4626-8D0D-2FEC463E5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0" t="4183" r="-1" b="4181"/>
          <a:stretch/>
        </p:blipFill>
        <p:spPr>
          <a:xfrm rot="5400000">
            <a:off x="-389603" y="3203213"/>
            <a:ext cx="3250037" cy="226305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D3C7C8-5FF7-469F-993D-80332241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" t="7779" r="7077" b="7171"/>
          <a:stretch/>
        </p:blipFill>
        <p:spPr>
          <a:xfrm rot="5400000">
            <a:off x="2079072" y="2531245"/>
            <a:ext cx="3250035" cy="23092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C59971-E4EA-4BB1-982A-E3A979B729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0" b="16401"/>
          <a:stretch/>
        </p:blipFill>
        <p:spPr>
          <a:xfrm rot="10800000" flipV="1">
            <a:off x="5169759" y="1833002"/>
            <a:ext cx="3564961" cy="185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79A6428-0DFB-4B8D-BAAA-278E65BF7E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 b="30051"/>
          <a:stretch/>
        </p:blipFill>
        <p:spPr>
          <a:xfrm>
            <a:off x="5023426" y="4149080"/>
            <a:ext cx="3857625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9662650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15200" cy="71596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Семейные  проекты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0EC1BC7A-6F2E-4A65-9904-F36AE9521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729" y="1755077"/>
            <a:ext cx="2784309" cy="208823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70D3353-816A-4554-B73A-E4068F4D3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4871" y="1755077"/>
            <a:ext cx="2784309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96F0BCA-BD92-4F0F-B2E6-202BD5D24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013" y="1755077"/>
            <a:ext cx="2784310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52514A1-E89D-4155-86C5-72254842D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50" b="6951"/>
          <a:stretch/>
        </p:blipFill>
        <p:spPr>
          <a:xfrm>
            <a:off x="323528" y="4117720"/>
            <a:ext cx="3156857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DC43234-4641-4E60-B6FF-6BA1F0B504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4111133"/>
            <a:ext cx="2642884" cy="19821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31A34E1-DBD2-45C7-8CAA-C8DD37EA10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0" t="9450" r="5317" b="4908"/>
          <a:stretch/>
        </p:blipFill>
        <p:spPr>
          <a:xfrm flipH="1">
            <a:off x="6619051" y="4293096"/>
            <a:ext cx="2362272" cy="1632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5194565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4816" cy="100811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РАБОТА С РОДИТЕЛЯМИ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Творческая интерактивная тематическая папка –ЛЭПБУК.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3C422EA-AC6B-4DC3-90D8-B6599F776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51" b="11151"/>
          <a:stretch/>
        </p:blipFill>
        <p:spPr>
          <a:xfrm>
            <a:off x="611560" y="1744135"/>
            <a:ext cx="4699495" cy="27385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27855B11-8E66-496C-B264-97E5AB3FC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988840"/>
            <a:ext cx="3142667" cy="2357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9D2EF7B-C2C2-4E3D-8391-6D2AEB019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1" b="21650"/>
          <a:stretch/>
        </p:blipFill>
        <p:spPr>
          <a:xfrm>
            <a:off x="5004048" y="4742079"/>
            <a:ext cx="3544577" cy="1842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B138DB8-E413-4782-A80B-81288F29A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1" b="26900"/>
          <a:stretch/>
        </p:blipFill>
        <p:spPr>
          <a:xfrm>
            <a:off x="1055924" y="4782072"/>
            <a:ext cx="3483429" cy="17281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2500578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4816" cy="100811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РАБОТА С РОДИТЕЛЯМИ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ВЫСТАВКА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«НРАВСТВЕННО-ТРУДОВОЕ ВОСПИТАНИЕ В АСПЕКТЕ ГЕНДЕРНЫХ РАЗЛИЧИЙ»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57FFC18-6406-4E69-BCD6-4108ED755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60615" y="4602547"/>
            <a:ext cx="2146550" cy="1603204"/>
          </a:xfr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D364D0-F16E-4315-A7F1-CEF129267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40610" y="2467278"/>
            <a:ext cx="3888432" cy="29041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8713898-8D8E-482B-B2A9-EF6C8310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35334" y="2449959"/>
            <a:ext cx="3888434" cy="29041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79F57ED-EE08-4FBD-AE15-AE689B3C5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75461" y="2165086"/>
            <a:ext cx="2116859" cy="1736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6876603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09" y="476672"/>
            <a:ext cx="8160470" cy="100811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РАБОТА С РОДИТЕЛЯМИ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ВЫСТАВКА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«НРАВСТВЕННО-ТРУДОВОЕ ВОСПИТАНИЕ В АСПЕКТЕ ГЕНДЕРНЫХ РАЗЛИЧИЙ»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C695236-512C-4A76-80E2-77685F06A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87"/>
          <a:stretch/>
        </p:blipFill>
        <p:spPr>
          <a:xfrm>
            <a:off x="497508" y="1790336"/>
            <a:ext cx="6268241" cy="327732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07FD4C-D51A-45BC-BE84-3558796E1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11151"/>
          <a:stretch/>
        </p:blipFill>
        <p:spPr>
          <a:xfrm>
            <a:off x="3897139" y="4005064"/>
            <a:ext cx="4760840" cy="24482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4791274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3152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Целевые ориентиры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0917" y="1700808"/>
            <a:ext cx="7315200" cy="4191000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«Ребенок в семье и сообществе»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</a:rPr>
              <a:t>Имеет  представление  о семье, традиционных семейных ценностях и гендерной семейной принадлежности, проявляет уважение к своему и противоположному полу.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Ребенок обладает установкой положительного отношения к миру, к разным видам труда, другим людям и самому себе, обладает чувством собственного достоинства.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315200" cy="715962"/>
          </a:xfrm>
          <a:solidFill>
            <a:srgbClr val="FFFF00"/>
          </a:solidFill>
        </p:spPr>
        <p:txBody>
          <a:bodyPr/>
          <a:lstStyle/>
          <a:p>
            <a:r>
              <a:rPr lang="ru-RU" sz="2800" dirty="0">
                <a:solidFill>
                  <a:srgbClr val="0070C0"/>
                </a:solidFill>
              </a:rPr>
              <a:t>Мониторинг процентного соотношения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29654141"/>
              </p:ext>
            </p:extLst>
          </p:nvPr>
        </p:nvGraphicFramePr>
        <p:xfrm>
          <a:off x="914400" y="1628800"/>
          <a:ext cx="731520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7315200" cy="71596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Цель тематической  недели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844824"/>
            <a:ext cx="7315200" cy="44790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1. Формирование образа Я, уважительного отношения и чувства принадлежности к своей семье и к обществу детей и взрослых в организации.</a:t>
            </a:r>
          </a:p>
          <a:p>
            <a:pPr marL="457200" indent="-457200" algn="just">
              <a:buAutoNum type="arabicPeriod"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2. Формирование гендерной, семейной принадлежности.</a:t>
            </a: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3. Формирование позитивных установок к различным видам труда и творчества, воспитание положительного отношения к труду, желания трудиться.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8543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882179" cy="115287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Средняя группа </a:t>
            </a:r>
            <a:r>
              <a:rPr lang="ru-RU" sz="2800" b="1" dirty="0">
                <a:solidFill>
                  <a:srgbClr val="FF0000"/>
                </a:solidFill>
              </a:rPr>
              <a:t>«Ромашка»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Аппликация «Весёлые снеговики».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74946E4-D50B-4F35-93B7-62B48F204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896035"/>
            <a:ext cx="6886589" cy="460851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08234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217214" cy="1224136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Подготовительная группа </a:t>
            </a:r>
            <a:r>
              <a:rPr lang="ru-RU" sz="2000" b="1" dirty="0">
                <a:solidFill>
                  <a:srgbClr val="FF0000"/>
                </a:solidFill>
              </a:rPr>
              <a:t>«Незабудки»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Аппликация Зимняя одежда «Шарфик, шапочка и варежки»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EBBDC19A-0074-4754-BE91-B84D57092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7" t="7527"/>
          <a:stretch/>
        </p:blipFill>
        <p:spPr>
          <a:xfrm>
            <a:off x="539552" y="2100391"/>
            <a:ext cx="4462486" cy="326279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331D39-B5BC-45E0-8E8A-8EA40B6AF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00"/>
          <a:stretch/>
        </p:blipFill>
        <p:spPr>
          <a:xfrm>
            <a:off x="4112498" y="4005064"/>
            <a:ext cx="4462486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AAD337-103F-4BC4-BC4F-83E4FA593CC6}"/>
              </a:ext>
            </a:extLst>
          </p:cNvPr>
          <p:cNvSpPr txBox="1"/>
          <p:nvPr/>
        </p:nvSpPr>
        <p:spPr>
          <a:xfrm>
            <a:off x="5364088" y="3005408"/>
            <a:ext cx="288032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Пластелинография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«Моя одежда»</a:t>
            </a:r>
          </a:p>
        </p:txBody>
      </p:sp>
    </p:spTree>
    <p:extLst>
      <p:ext uri="{BB962C8B-B14F-4D97-AF65-F5344CB8AC3E}">
        <p14:creationId xmlns:p14="http://schemas.microsoft.com/office/powerpoint/2010/main" xmlns="" val="320556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258000" cy="172819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Подготовительная группа </a:t>
            </a:r>
            <a:r>
              <a:rPr lang="ru-RU" sz="2400" b="1" dirty="0">
                <a:solidFill>
                  <a:srgbClr val="FF0000"/>
                </a:solidFill>
              </a:rPr>
              <a:t>«Одуванчики» 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рисование восковыми карандашами, оформление папок - передвижек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«Я-мальчик!», «Я-девочка!».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F0E4BD6F-AE19-4D90-9DCB-6B1B44CF6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680" y="2875299"/>
            <a:ext cx="4149340" cy="311200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7CD2472-5F24-4231-ACAB-E3A651FC5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875298"/>
            <a:ext cx="4179157" cy="31120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4123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806" y="620688"/>
            <a:ext cx="6989131" cy="1103364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Разновозрастная группа </a:t>
            </a:r>
            <a:r>
              <a:rPr lang="ru-RU" sz="2400" b="1" dirty="0">
                <a:solidFill>
                  <a:srgbClr val="FF0000"/>
                </a:solidFill>
              </a:rPr>
              <a:t>«Рябинка».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Аппликация «Платье для мамы»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79F1966-BE5F-4DC6-996C-ECD3B9C82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17412" y="2606476"/>
            <a:ext cx="3065240" cy="229893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28148AA-23DB-4F7A-8B94-8D10C5045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62" t="11151" b="6951"/>
          <a:stretch/>
        </p:blipFill>
        <p:spPr>
          <a:xfrm>
            <a:off x="151817" y="2924944"/>
            <a:ext cx="2448275" cy="31835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2F618F-D555-4B0B-B02D-A119B77118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1" b="27950"/>
          <a:stretch/>
        </p:blipFill>
        <p:spPr>
          <a:xfrm rot="10800000" flipV="1">
            <a:off x="5458307" y="3922638"/>
            <a:ext cx="3524439" cy="24226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75C168-A20D-4B32-BDC6-6863A016E51A}"/>
              </a:ext>
            </a:extLst>
          </p:cNvPr>
          <p:cNvSpPr txBox="1"/>
          <p:nvPr/>
        </p:nvSpPr>
        <p:spPr>
          <a:xfrm>
            <a:off x="5522471" y="2708920"/>
            <a:ext cx="3479441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Аппликация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</a:rPr>
              <a:t>«Нарядим снеговиков»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310311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192688" cy="1296144"/>
          </a:xfr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Старшая группа </a:t>
            </a:r>
            <a:r>
              <a:rPr lang="ru-RU" sz="2400" b="1" dirty="0">
                <a:solidFill>
                  <a:srgbClr val="FF0000"/>
                </a:solidFill>
              </a:rPr>
              <a:t>«Колокольчики»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Аппликация «Я-девочка!», «Я-мальчик!».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4336AC6-CBDC-49C7-83D7-F18CFDDB4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8930" y="1982472"/>
            <a:ext cx="6192688" cy="450532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80788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3403112" cy="1693738"/>
          </a:xfr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Средняя группа </a:t>
            </a:r>
            <a:r>
              <a:rPr lang="ru-RU" sz="2400" b="1" dirty="0">
                <a:solidFill>
                  <a:srgbClr val="C00000"/>
                </a:solidFill>
              </a:rPr>
              <a:t>«Рябинка». </a:t>
            </a:r>
            <a:r>
              <a:rPr lang="ru-RU" sz="2400" b="1" dirty="0">
                <a:solidFill>
                  <a:srgbClr val="002060"/>
                </a:solidFill>
              </a:rPr>
              <a:t>Аппликация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«Моя одежда».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91950CF-E0C9-46AA-AE77-48E794131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4"/>
          <a:stretch/>
        </p:blipFill>
        <p:spPr>
          <a:xfrm>
            <a:off x="3995936" y="279085"/>
            <a:ext cx="4475377" cy="286447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781B53-42DE-448A-8399-0B7B82CD7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01" b="17451"/>
          <a:stretch/>
        </p:blipFill>
        <p:spPr>
          <a:xfrm>
            <a:off x="361745" y="3338555"/>
            <a:ext cx="4645980" cy="32403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14455A9-8F9A-44E8-9882-C375992E494F}"/>
              </a:ext>
            </a:extLst>
          </p:cNvPr>
          <p:cNvSpPr/>
          <p:nvPr/>
        </p:nvSpPr>
        <p:spPr>
          <a:xfrm>
            <a:off x="5432419" y="4127738"/>
            <a:ext cx="334983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Лепка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«Весёлые ребята»</a:t>
            </a:r>
          </a:p>
        </p:txBody>
      </p:sp>
    </p:spTree>
    <p:extLst>
      <p:ext uri="{BB962C8B-B14F-4D97-AF65-F5344CB8AC3E}">
        <p14:creationId xmlns:p14="http://schemas.microsoft.com/office/powerpoint/2010/main" xmlns="" val="169044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9" y="577279"/>
            <a:ext cx="7931257" cy="691481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ИНФОРМАЦИОННОЕ ОСНАЩЕНИЕ ГРУПП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414FD21-6855-4C4E-9692-09A378155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535016"/>
            <a:ext cx="2856971" cy="214272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C9819B2-7442-4E31-930E-78DE0755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51" b="20601"/>
          <a:stretch/>
        </p:blipFill>
        <p:spPr>
          <a:xfrm>
            <a:off x="4604797" y="4535016"/>
            <a:ext cx="3918857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78EAD67-AEEC-4AEB-A95C-A0257C84A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1" b="13250"/>
          <a:stretch/>
        </p:blipFill>
        <p:spPr>
          <a:xfrm>
            <a:off x="4283968" y="1764060"/>
            <a:ext cx="4258849" cy="24482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DA0337-ACD6-4311-92E7-0F72F86A71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1" t="9903" b="6394"/>
          <a:stretch/>
        </p:blipFill>
        <p:spPr>
          <a:xfrm>
            <a:off x="358373" y="1764059"/>
            <a:ext cx="3600400" cy="24482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344982816"/>
      </p:ext>
    </p:extLst>
  </p:cSld>
  <p:clrMapOvr>
    <a:masterClrMapping/>
  </p:clrMapOvr>
</p:sld>
</file>

<file path=ppt/theme/theme1.xml><?xml version="1.0" encoding="utf-8"?>
<a:theme xmlns:a="http://schemas.openxmlformats.org/drawingml/2006/main" name="тттттт">
  <a:themeElements>
    <a:clrScheme name="">
      <a:dk1>
        <a:srgbClr val="808080"/>
      </a:dk1>
      <a:lt1>
        <a:srgbClr val="FFFFFF"/>
      </a:lt1>
      <a:dk2>
        <a:srgbClr val="808080"/>
      </a:dk2>
      <a:lt2>
        <a:srgbClr val="005800"/>
      </a:lt2>
      <a:accent1>
        <a:srgbClr val="008000"/>
      </a:accent1>
      <a:accent2>
        <a:srgbClr val="00A400"/>
      </a:accent2>
      <a:accent3>
        <a:srgbClr val="FFFFFF"/>
      </a:accent3>
      <a:accent4>
        <a:srgbClr val="6C6C6C"/>
      </a:accent4>
      <a:accent5>
        <a:srgbClr val="AAC0AA"/>
      </a:accent5>
      <a:accent6>
        <a:srgbClr val="009400"/>
      </a:accent6>
      <a:hlink>
        <a:srgbClr val="33CC33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тттттт</Template>
  <TotalTime>441</TotalTime>
  <Words>202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тттттт</vt:lpstr>
      <vt:lpstr>Творческий отчет и  материалы  по тематическому проекту  «Гендерное и трудовое воспитание дошкольников»</vt:lpstr>
      <vt:lpstr>Цель тематической  недели </vt:lpstr>
      <vt:lpstr>Средняя группа «Ромашка» Аппликация «Весёлые снеговики».</vt:lpstr>
      <vt:lpstr>Подготовительная группа «Незабудки» Аппликация Зимняя одежда «Шарфик, шапочка и варежки»</vt:lpstr>
      <vt:lpstr>Подготовительная группа «Одуванчики»  рисование восковыми карандашами, оформление папок - передвижек  «Я-мальчик!», «Я-девочка!».</vt:lpstr>
      <vt:lpstr>Разновозрастная группа «Рябинка». Аппликация «Платье для мамы»</vt:lpstr>
      <vt:lpstr>Старшая группа «Колокольчики» Аппликация «Я-девочка!», «Я-мальчик!».</vt:lpstr>
      <vt:lpstr>Средняя группа «Рябинка». Аппликация  «Моя одежда».</vt:lpstr>
      <vt:lpstr> ИНФОРМАЦИОННОЕ ОСНАЩЕНИЕ ГРУПП </vt:lpstr>
      <vt:lpstr> ИНФОРМАЦИОННОЕ ОСНАЩЕНИЕ ГРУПП </vt:lpstr>
      <vt:lpstr>ОФОРМЛЕНИЕ   ИГРОВЫХ   ЦЕНТРОВ </vt:lpstr>
      <vt:lpstr>ОФОРМЛЕНИЕ  ИГРОВЫХ  ЦЕНТРОВ</vt:lpstr>
      <vt:lpstr>Семейные  проекты </vt:lpstr>
      <vt:lpstr>РАБОТА С РОДИТЕЛЯМИ Творческая интерактивная тематическая папка –ЛЭПБУК.</vt:lpstr>
      <vt:lpstr>РАБОТА С РОДИТЕЛЯМИ ВЫСТАВКА «НРАВСТВЕННО-ТРУДОВОЕ ВОСПИТАНИЕ В АСПЕКТЕ ГЕНДЕРНЫХ РАЗЛИЧИЙ»</vt:lpstr>
      <vt:lpstr>РАБОТА С РОДИТЕЛЯМИ ВЫСТАВКА «НРАВСТВЕННО-ТРУДОВОЕ ВОСПИТАНИЕ В АСПЕКТЕ ГЕНДЕРНЫХ РАЗЛИЧИЙ»</vt:lpstr>
      <vt:lpstr>Целевые ориентиры </vt:lpstr>
      <vt:lpstr>Мониторинг процентного соотношения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детский сад №115</cp:lastModifiedBy>
  <cp:revision>53</cp:revision>
  <dcterms:created xsi:type="dcterms:W3CDTF">2018-12-17T14:07:42Z</dcterms:created>
  <dcterms:modified xsi:type="dcterms:W3CDTF">2018-12-28T01:24:40Z</dcterms:modified>
</cp:coreProperties>
</file>