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0BC16E-4671-4BAD-8933-BD3AFA8F29D3}">
          <p14:sldIdLst>
            <p14:sldId id="256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>
        <p:scale>
          <a:sx n="123" d="100"/>
          <a:sy n="123" d="100"/>
        </p:scale>
        <p:origin x="-1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0000"/>
                      <a:lumMod val="100000"/>
                    </a:schemeClr>
                  </a:gs>
                  <a:gs pos="50000">
                    <a:schemeClr val="accent1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42-4792-ADE6-955D65C967C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0000"/>
                      <a:lumMod val="100000"/>
                    </a:schemeClr>
                  </a:gs>
                  <a:gs pos="50000">
                    <a:schemeClr val="accent3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E42-4792-ADE6-955D65C967C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0000"/>
                      <a:lumMod val="100000"/>
                    </a:schemeClr>
                  </a:gs>
                  <a:gs pos="50000">
                    <a:schemeClr val="accent5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5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42-4792-ADE6-955D65C967C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B9F28C1-3B15-4127-A861-5A5AF6355780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42-4792-ADE6-955D65C967C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712F4D8-E7D4-4E9B-8A0D-F9C836706DE3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42-4792-ADE6-955D65C967C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Проявляют уважение к пожилым людям</c:v>
                </c:pt>
                <c:pt idx="1">
                  <c:v>Проявляют доброту, сочувствие и помощь бабушкам и дедушкам</c:v>
                </c:pt>
                <c:pt idx="2">
                  <c:v>Проявляют интерес к жизни прошлых поколений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6.2</c:v>
                </c:pt>
                <c:pt idx="2">
                  <c:v>1.4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Лист1!$B$2:$B$5</c15:sqref>
                  </c15:fullRef>
                </c:ext>
              </c:extLst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0-6E42-4792-ADE6-955D65C96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>
        <a:xfrm rot="5400000">
          <a:off x="-216004" y="218252"/>
          <a:ext cx="1440028" cy="1008019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НОД</a:t>
          </a:r>
          <a:endParaRPr lang="ru-RU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>
        <a:xfrm rot="5400000">
          <a:off x="5065200" y="-4054932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Рассматривание</a:t>
          </a:r>
          <a:r>
            <a:rPr lang="ru-RU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семейного альбома.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>
        <a:xfrm rot="5400000">
          <a:off x="-216004" y="1462108"/>
          <a:ext cx="1440028" cy="1008019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Выставка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>
        <a:xfrm rot="5400000">
          <a:off x="5065200" y="-2811076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Индивидуальный продукт  детского художественного творчества: рисование «Подарок дедушке и бабушке», аппликация  «Мои любимые бабушка и дедушка», лепка «Крендельки для чаепития с бабушкой и дедушкой»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>
        <a:xfrm rot="5400000">
          <a:off x="-216004" y="2705964"/>
          <a:ext cx="1440028" cy="1008019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Развлечение 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>
        <a:xfrm rot="5400000">
          <a:off x="5065200" y="-1567220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Оформление альбома «Моя дружная семья».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D3589534-5E41-476B-A06F-0A017ED79C0B}">
      <dgm:prSet phldrT="[Текст]"/>
      <dgm:spPr>
        <a:xfrm rot="5400000">
          <a:off x="5065200" y="-1567220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Приобретение наглядного пособия «Моя  большая семья».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EA4C2F7-37CB-4681-AE8A-10E571DEEF33}" type="parTrans" cxnId="{C30C6F61-3800-43B0-99BA-DF8829CE5BFC}">
      <dgm:prSet/>
      <dgm:spPr/>
      <dgm:t>
        <a:bodyPr/>
        <a:lstStyle/>
        <a:p>
          <a:endParaRPr lang="ru-RU"/>
        </a:p>
      </dgm:t>
    </dgm:pt>
    <dgm:pt modelId="{10969B3B-22F8-4840-B596-858E678D7311}" type="sibTrans" cxnId="{C30C6F61-3800-43B0-99BA-DF8829CE5BFC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>
        <a:xfrm rot="5400000">
          <a:off x="5065200" y="-4054932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Чтение художественной литературы «Надо бабушек любить, как без бабушек прожить»,  «Волшебное слово», «Как Вовка бабушек выручил».»Стихи  моя бабушка»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F3A68B19-9E98-41E3-A376-383DAE6FA66C}">
      <dgm:prSet phldrT="[Текст]"/>
      <dgm:spPr>
        <a:xfrm rot="5400000">
          <a:off x="5065200" y="-1567220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Посещение родителями мероприятия посвященному празднику  «День пожилого человека»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397625A-6747-4949-ADE1-34451E311D67}" type="parTrans" cxnId="{9BA43895-E5B7-4808-B8F9-3FD7A36039AD}">
      <dgm:prSet/>
      <dgm:spPr/>
      <dgm:t>
        <a:bodyPr/>
        <a:lstStyle/>
        <a:p>
          <a:endParaRPr lang="ru-RU"/>
        </a:p>
      </dgm:t>
    </dgm:pt>
    <dgm:pt modelId="{938DECF3-4B8E-443B-BBEC-53B4EEB20499}" type="sibTrans" cxnId="{9BA43895-E5B7-4808-B8F9-3FD7A36039AD}">
      <dgm:prSet/>
      <dgm:spPr/>
      <dgm:t>
        <a:bodyPr/>
        <a:lstStyle/>
        <a:p>
          <a:endParaRPr lang="ru-RU"/>
        </a:p>
      </dgm:t>
    </dgm:pt>
    <dgm:pt modelId="{3FC0DC52-B335-40BB-8448-7A7472BE9E4E}">
      <dgm:prSet phldrT="[Текст]"/>
      <dgm:spPr>
        <a:xfrm rot="5400000">
          <a:off x="5065200" y="-4054932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Беседы : «Моя дружная семья», «Бабушка, Дедушка» мой лучший друг.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CFFC795-64B3-42B8-9F29-F8BE1A145C68}" type="parTrans" cxnId="{BC137F75-975B-481A-83E7-AE9C49785EEA}">
      <dgm:prSet/>
      <dgm:spPr/>
      <dgm:t>
        <a:bodyPr/>
        <a:lstStyle/>
        <a:p>
          <a:endParaRPr lang="ru-RU"/>
        </a:p>
      </dgm:t>
    </dgm:pt>
    <dgm:pt modelId="{45A70BEC-9125-45BF-B2C6-020E7D97886E}" type="sibTrans" cxnId="{BC137F75-975B-481A-83E7-AE9C49785EEA}">
      <dgm:prSet/>
      <dgm:spPr/>
      <dgm:t>
        <a:bodyPr/>
        <a:lstStyle/>
        <a:p>
          <a:endParaRPr lang="ru-RU"/>
        </a:p>
      </dgm:t>
    </dgm:pt>
    <dgm:pt modelId="{6A4B72D4-A990-4FBF-BB7C-E5D9B5B505F6}">
      <dgm:prSet phldrT="[Текст]"/>
      <dgm:spPr>
        <a:xfrm rot="5400000">
          <a:off x="5065200" y="-1567220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Оформление групповой комнаты по теме.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FDEB1E6-6405-4976-8DDF-73B1479F4D32}" type="parTrans" cxnId="{03BA0DB3-BFE9-400B-8D30-18F3DDFE911E}">
      <dgm:prSet/>
      <dgm:spPr/>
      <dgm:t>
        <a:bodyPr/>
        <a:lstStyle/>
        <a:p>
          <a:endParaRPr lang="ru-RU"/>
        </a:p>
      </dgm:t>
    </dgm:pt>
    <dgm:pt modelId="{6D025C1A-DDAD-42C4-BBCF-771056DD13AB}" type="sibTrans" cxnId="{03BA0DB3-BFE9-400B-8D30-18F3DDFE911E}">
      <dgm:prSet/>
      <dgm:spPr/>
      <dgm:t>
        <a:bodyPr/>
        <a:lstStyle/>
        <a:p>
          <a:endParaRPr lang="ru-RU"/>
        </a:p>
      </dgm:t>
    </dgm:pt>
    <dgm:pt modelId="{DECEEB93-BA24-443E-8D41-A9656E1D6AC1}">
      <dgm:prSet phldrT="[Текст]"/>
      <dgm:spPr>
        <a:xfrm rot="5400000">
          <a:off x="5065200" y="-2811076"/>
          <a:ext cx="936018" cy="905038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С/р  игры по теме, подвижные игры, подарки дедушкам и бабушкам к празднику.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F1EB211-A9A7-48AC-962D-38DB039E32E7}" type="parTrans" cxnId="{6833B70E-E5DF-4F77-AB86-11AD36ADB933}">
      <dgm:prSet/>
      <dgm:spPr/>
    </dgm:pt>
    <dgm:pt modelId="{85699F23-75B4-4257-B841-12CE32F19BBD}" type="sibTrans" cxnId="{6833B70E-E5DF-4F77-AB86-11AD36ADB933}">
      <dgm:prSet/>
      <dgm:spPr/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 custLinFactNeighborX="-20853" custLinFactNeighborY="-16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387582C9-4367-4641-86F7-57BE17C9B6B5}" type="presOf" srcId="{FFB173F6-90FD-4650-8346-3B2F1273CDCE}" destId="{595D027C-39B3-46AC-8DB7-35E397CB1FAE}" srcOrd="0" destOrd="0" presId="urn:microsoft.com/office/officeart/2005/8/layout/chevron2"/>
    <dgm:cxn modelId="{37F86C38-3CAD-463F-9D0A-25379CEE0161}" type="presOf" srcId="{97669423-BCC2-4AFA-B838-B8E425077300}" destId="{D57E9E20-D7AD-4CBB-88BC-3CEEEB7FE7E4}" srcOrd="0" destOrd="0" presId="urn:microsoft.com/office/officeart/2005/8/layout/chevron2"/>
    <dgm:cxn modelId="{EB9E2F92-7A81-4EF5-8F5B-5B29EB280C58}" type="presOf" srcId="{8849AF81-5E13-4EC7-8BD4-71F344C21D9B}" destId="{8B88252C-85D9-4001-8C0B-B25C5D3C8E00}" srcOrd="0" destOrd="1" presId="urn:microsoft.com/office/officeart/2005/8/layout/chevron2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6833B70E-E5DF-4F77-AB86-11AD36ADB933}" srcId="{FFB173F6-90FD-4650-8346-3B2F1273CDCE}" destId="{DECEEB93-BA24-443E-8D41-A9656E1D6AC1}" srcOrd="1" destOrd="0" parTransId="{DF1EB211-A9A7-48AC-962D-38DB039E32E7}" sibTransId="{85699F23-75B4-4257-B841-12CE32F19BBD}"/>
    <dgm:cxn modelId="{680CDEA3-8F37-4AAF-A0E0-56AF443877AB}" type="presOf" srcId="{DECEEB93-BA24-443E-8D41-A9656E1D6AC1}" destId="{E2B67963-CCE2-4E28-A832-4AEFBB654440}" srcOrd="0" destOrd="1" presId="urn:microsoft.com/office/officeart/2005/8/layout/chevron2"/>
    <dgm:cxn modelId="{9BA43895-E5B7-4808-B8F9-3FD7A36039AD}" srcId="{97669423-BCC2-4AFA-B838-B8E425077300}" destId="{F3A68B19-9E98-41E3-A376-383DAE6FA66C}" srcOrd="3" destOrd="0" parTransId="{B397625A-6747-4949-ADE1-34451E311D67}" sibTransId="{938DECF3-4B8E-443B-BBEC-53B4EEB20499}"/>
    <dgm:cxn modelId="{03BA0DB3-BFE9-400B-8D30-18F3DDFE911E}" srcId="{97669423-BCC2-4AFA-B838-B8E425077300}" destId="{6A4B72D4-A990-4FBF-BB7C-E5D9B5B505F6}" srcOrd="1" destOrd="0" parTransId="{2FDEB1E6-6405-4976-8DDF-73B1479F4D32}" sibTransId="{6D025C1A-DDAD-42C4-BBCF-771056DD13AB}"/>
    <dgm:cxn modelId="{58E8BCD1-0663-46EC-8510-17ABC4ACF9FF}" type="presOf" srcId="{F1C7CD68-92CF-419E-93CB-F207D9561873}" destId="{039FB1DE-0981-45C5-B347-2F5505259397}" srcOrd="0" destOrd="0" presId="urn:microsoft.com/office/officeart/2005/8/layout/chevron2"/>
    <dgm:cxn modelId="{604C3CAB-6569-4A6C-B8E2-054CF71D6666}" type="presOf" srcId="{55F24AF0-2470-4C8F-B201-3F77F8A867C8}" destId="{E2B67963-CCE2-4E28-A832-4AEFBB654440}" srcOrd="0" destOrd="0" presId="urn:microsoft.com/office/officeart/2005/8/layout/chevron2"/>
    <dgm:cxn modelId="{18E09988-E706-4394-A077-13F8365FF4D1}" type="presOf" srcId="{E6EC7F6E-F3F1-42DE-A68D-43B676EE4381}" destId="{8B88252C-85D9-4001-8C0B-B25C5D3C8E00}" srcOrd="0" destOrd="0" presId="urn:microsoft.com/office/officeart/2005/8/layout/chevron2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9F6AACB9-E755-4653-925F-922B7A96E846}" type="presOf" srcId="{7D09B14F-800B-4F96-AB4E-7AFC2DE0D38E}" destId="{5798CD8B-CCAF-4AF6-B580-3A90A6A23626}" srcOrd="0" destOrd="0" presId="urn:microsoft.com/office/officeart/2005/8/layout/chevron2"/>
    <dgm:cxn modelId="{BC137F75-975B-481A-83E7-AE9C49785EEA}" srcId="{8E3FC4BE-4D6C-4865-832F-65AC4FC53604}" destId="{3FC0DC52-B335-40BB-8448-7A7472BE9E4E}" srcOrd="2" destOrd="0" parTransId="{ECFFC795-64B3-42B8-9F29-F8BE1A145C68}" sibTransId="{45A70BEC-9125-45BF-B2C6-020E7D97886E}"/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46908DA8-8557-4C1F-99C6-02387EEBE4D4}" type="presOf" srcId="{F3A68B19-9E98-41E3-A376-383DAE6FA66C}" destId="{039FB1DE-0981-45C5-B347-2F5505259397}" srcOrd="0" destOrd="3" presId="urn:microsoft.com/office/officeart/2005/8/layout/chevron2"/>
    <dgm:cxn modelId="{5683365D-E07F-4336-B9E6-6467A4CACB05}" type="presOf" srcId="{D3589534-5E41-476B-A06F-0A017ED79C0B}" destId="{039FB1DE-0981-45C5-B347-2F5505259397}" srcOrd="0" destOrd="2" presId="urn:microsoft.com/office/officeart/2005/8/layout/chevron2"/>
    <dgm:cxn modelId="{7B1CE5CF-ECE4-4927-8A9F-E338C6DD67D3}" type="presOf" srcId="{6A4B72D4-A990-4FBF-BB7C-E5D9B5B505F6}" destId="{039FB1DE-0981-45C5-B347-2F5505259397}" srcOrd="0" destOrd="1" presId="urn:microsoft.com/office/officeart/2005/8/layout/chevron2"/>
    <dgm:cxn modelId="{42253967-92CE-4485-8879-1C690A484D62}" type="presOf" srcId="{8E3FC4BE-4D6C-4865-832F-65AC4FC53604}" destId="{8E42D594-9E48-4227-BECC-FE9A0BE14802}" srcOrd="0" destOrd="0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8958D586-DE16-46F5-917F-E418BB39304D}" type="presOf" srcId="{3FC0DC52-B335-40BB-8448-7A7472BE9E4E}" destId="{8B88252C-85D9-4001-8C0B-B25C5D3C8E00}" srcOrd="0" destOrd="2" presId="urn:microsoft.com/office/officeart/2005/8/layout/chevron2"/>
    <dgm:cxn modelId="{C30C6F61-3800-43B0-99BA-DF8829CE5BFC}" srcId="{97669423-BCC2-4AFA-B838-B8E425077300}" destId="{D3589534-5E41-476B-A06F-0A017ED79C0B}" srcOrd="2" destOrd="0" parTransId="{4EA4C2F7-37CB-4681-AE8A-10E571DEEF33}" sibTransId="{10969B3B-22F8-4840-B596-858E678D7311}"/>
    <dgm:cxn modelId="{6C23EAA0-B4EF-42F9-ADB7-99FE711DAB3A}" type="presParOf" srcId="{5798CD8B-CCAF-4AF6-B580-3A90A6A23626}" destId="{28AA93A6-D63C-4767-9C30-B16ADE51A6BD}" srcOrd="0" destOrd="0" presId="urn:microsoft.com/office/officeart/2005/8/layout/chevron2"/>
    <dgm:cxn modelId="{2D303B0D-F134-4698-A2E0-BE869BF21A0C}" type="presParOf" srcId="{28AA93A6-D63C-4767-9C30-B16ADE51A6BD}" destId="{8E42D594-9E48-4227-BECC-FE9A0BE14802}" srcOrd="0" destOrd="0" presId="urn:microsoft.com/office/officeart/2005/8/layout/chevron2"/>
    <dgm:cxn modelId="{B17E2674-9BF5-4565-B4C6-B20ECD83BFCF}" type="presParOf" srcId="{28AA93A6-D63C-4767-9C30-B16ADE51A6BD}" destId="{8B88252C-85D9-4001-8C0B-B25C5D3C8E00}" srcOrd="1" destOrd="0" presId="urn:microsoft.com/office/officeart/2005/8/layout/chevron2"/>
    <dgm:cxn modelId="{04B75775-3D8E-4A8A-872E-BBF216C75866}" type="presParOf" srcId="{5798CD8B-CCAF-4AF6-B580-3A90A6A23626}" destId="{C77CA274-5B45-4E31-B586-D7FD18B15CC8}" srcOrd="1" destOrd="0" presId="urn:microsoft.com/office/officeart/2005/8/layout/chevron2"/>
    <dgm:cxn modelId="{06CF8065-ECC2-427E-BFF6-1FE2FDC87A68}" type="presParOf" srcId="{5798CD8B-CCAF-4AF6-B580-3A90A6A23626}" destId="{83AFFB0C-E34D-4404-BBAA-E4ED0662AB66}" srcOrd="2" destOrd="0" presId="urn:microsoft.com/office/officeart/2005/8/layout/chevron2"/>
    <dgm:cxn modelId="{75067D11-6B69-4E25-ACBA-8A9E9B73B314}" type="presParOf" srcId="{83AFFB0C-E34D-4404-BBAA-E4ED0662AB66}" destId="{595D027C-39B3-46AC-8DB7-35E397CB1FAE}" srcOrd="0" destOrd="0" presId="urn:microsoft.com/office/officeart/2005/8/layout/chevron2"/>
    <dgm:cxn modelId="{26CD2BB8-BD47-4CAB-9B58-843C632A5EB7}" type="presParOf" srcId="{83AFFB0C-E34D-4404-BBAA-E4ED0662AB66}" destId="{E2B67963-CCE2-4E28-A832-4AEFBB654440}" srcOrd="1" destOrd="0" presId="urn:microsoft.com/office/officeart/2005/8/layout/chevron2"/>
    <dgm:cxn modelId="{E6A2DD2C-C990-4F69-AA54-54ABA567763B}" type="presParOf" srcId="{5798CD8B-CCAF-4AF6-B580-3A90A6A23626}" destId="{8291CD13-8A20-482C-9C8A-062DF1E12116}" srcOrd="3" destOrd="0" presId="urn:microsoft.com/office/officeart/2005/8/layout/chevron2"/>
    <dgm:cxn modelId="{BDBF84F3-2D01-4417-A08F-BD8FFF5DB94A}" type="presParOf" srcId="{5798CD8B-CCAF-4AF6-B580-3A90A6A23626}" destId="{C67DAD2C-2AFD-418E-B42D-83F646E4C676}" srcOrd="4" destOrd="0" presId="urn:microsoft.com/office/officeart/2005/8/layout/chevron2"/>
    <dgm:cxn modelId="{362D0B5A-4DD5-4D74-AAF3-3EF43B10A8E9}" type="presParOf" srcId="{C67DAD2C-2AFD-418E-B42D-83F646E4C676}" destId="{D57E9E20-D7AD-4CBB-88BC-3CEEEB7FE7E4}" srcOrd="0" destOrd="0" presId="urn:microsoft.com/office/officeart/2005/8/layout/chevron2"/>
    <dgm:cxn modelId="{120AF78F-0021-43CB-AF50-666950FD007F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16004" y="216004"/>
          <a:ext cx="1440028" cy="1008019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НОД</a:t>
          </a:r>
          <a:endParaRPr lang="ru-RU" sz="14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 rot="-5400000">
        <a:off x="1" y="504010"/>
        <a:ext cx="1008019" cy="432009"/>
      </dsp:txXfrm>
    </dsp:sp>
    <dsp:sp modelId="{8B88252C-85D9-4001-8C0B-B25C5D3C8E00}">
      <dsp:nvSpPr>
        <dsp:cNvPr id="0" name=""/>
        <dsp:cNvSpPr/>
      </dsp:nvSpPr>
      <dsp:spPr>
        <a:xfrm rot="5400000">
          <a:off x="5065200" y="-4054932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Рассматривание</a:t>
          </a:r>
          <a:r>
            <a:rPr lang="ru-RU" sz="130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семейного альбома.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Чтение художественной литературы «Надо бабушек любить, как без бабушек прожить»,  «Волшебное слово», «Как Вовка бабушек выручил».»Стихи  моя бабушка»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Беседы : «Моя дружная семья», «Бабушка, Дедушка» мой лучший друг.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008020" y="47941"/>
        <a:ext cx="9004687" cy="844632"/>
      </dsp:txXfrm>
    </dsp:sp>
    <dsp:sp modelId="{595D027C-39B3-46AC-8DB7-35E397CB1FAE}">
      <dsp:nvSpPr>
        <dsp:cNvPr id="0" name=""/>
        <dsp:cNvSpPr/>
      </dsp:nvSpPr>
      <dsp:spPr>
        <a:xfrm rot="5400000">
          <a:off x="-216004" y="1462108"/>
          <a:ext cx="1440028" cy="1008019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Выставка</a:t>
          </a: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1750114"/>
        <a:ext cx="1008019" cy="432009"/>
      </dsp:txXfrm>
    </dsp:sp>
    <dsp:sp modelId="{E2B67963-CCE2-4E28-A832-4AEFBB654440}">
      <dsp:nvSpPr>
        <dsp:cNvPr id="0" name=""/>
        <dsp:cNvSpPr/>
      </dsp:nvSpPr>
      <dsp:spPr>
        <a:xfrm rot="5400000">
          <a:off x="5065200" y="-2811076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Индивидуальный продукт  детского художественного творчества: рисование «Подарок дедушке и бабушке», аппликация  «Мои любимые бабушка и дедушка», лепка «Крендельки для чаепития с бабушкой и дедушкой»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С/р  игры по теме, подвижные игры, подарки дедушкам и бабушкам к празднику.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008020" y="1291797"/>
        <a:ext cx="9004687" cy="844632"/>
      </dsp:txXfrm>
    </dsp:sp>
    <dsp:sp modelId="{D57E9E20-D7AD-4CBB-88BC-3CEEEB7FE7E4}">
      <dsp:nvSpPr>
        <dsp:cNvPr id="0" name=""/>
        <dsp:cNvSpPr/>
      </dsp:nvSpPr>
      <dsp:spPr>
        <a:xfrm rot="5400000">
          <a:off x="-216004" y="2705964"/>
          <a:ext cx="1440028" cy="1008019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Развлечение </a:t>
          </a: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2993970"/>
        <a:ext cx="1008019" cy="432009"/>
      </dsp:txXfrm>
    </dsp:sp>
    <dsp:sp modelId="{039FB1DE-0981-45C5-B347-2F5505259397}">
      <dsp:nvSpPr>
        <dsp:cNvPr id="0" name=""/>
        <dsp:cNvSpPr/>
      </dsp:nvSpPr>
      <dsp:spPr>
        <a:xfrm rot="5400000">
          <a:off x="5065200" y="-1567220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Оформление альбома «Моя дружная семья».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Оформление групповой комнаты по теме.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Приобретение наглядного пособия «Моя  большая семья».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Посещение родителями мероприятия посвященному празднику  «День пожилого человека»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008020" y="2535653"/>
        <a:ext cx="9004687" cy="844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C798BC3-A219-4E93-8C56-33B7B23FD9E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717B83-E34B-4214-89FB-0F83AEB68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2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8BC3-A219-4E93-8C56-33B7B23FD9E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B83-E34B-4214-89FB-0F83AEB68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8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8BC3-A219-4E93-8C56-33B7B23FD9E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B83-E34B-4214-89FB-0F83AEB68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4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8BC3-A219-4E93-8C56-33B7B23FD9E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B83-E34B-4214-89FB-0F83AEB68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7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C798BC3-A219-4E93-8C56-33B7B23FD9E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3717B83-E34B-4214-89FB-0F83AEB68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2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8BC3-A219-4E93-8C56-33B7B23FD9E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B83-E34B-4214-89FB-0F83AEB68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9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8BC3-A219-4E93-8C56-33B7B23FD9E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B83-E34B-4214-89FB-0F83AEB68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7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8BC3-A219-4E93-8C56-33B7B23FD9E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B83-E34B-4214-89FB-0F83AEB68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7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8BC3-A219-4E93-8C56-33B7B23FD9E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B83-E34B-4214-89FB-0F83AEB68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6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8BC3-A219-4E93-8C56-33B7B23FD9E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717B83-E34B-4214-89FB-0F83AEB68B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132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C798BC3-A219-4E93-8C56-33B7B23FD9E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717B83-E34B-4214-89FB-0F83AEB68B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97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798BC3-A219-4E93-8C56-33B7B23FD9E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717B83-E34B-4214-89FB-0F83AEB68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1040820"/>
          </a:xfrm>
        </p:spPr>
        <p:txBody>
          <a:bodyPr/>
          <a:lstStyle/>
          <a:p>
            <a:r>
              <a:rPr lang="ru-RU" sz="2800" dirty="0" smtClean="0"/>
              <a:t>Проектная деятельность по теме </a:t>
            </a:r>
            <a:br>
              <a:rPr lang="ru-RU" sz="2800" dirty="0" smtClean="0"/>
            </a:br>
            <a:r>
              <a:rPr lang="ru-RU" sz="2800" b="1" u="sng" dirty="0" smtClean="0"/>
              <a:t>«А ну-ка бабушки»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(День пожилого человека)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2953407"/>
            <a:ext cx="9070848" cy="2438399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Банк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информационно- выставочного материала   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подготовил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воспитатель МБДОУ г. Иркутска</a:t>
            </a: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детского сада № 115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Лескова  Ольга Владимировна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9732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Группа «Рябинка»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7" t="8588" r="13312" b="20314"/>
          <a:stretch/>
        </p:blipFill>
        <p:spPr>
          <a:xfrm>
            <a:off x="462454" y="3469873"/>
            <a:ext cx="4235669" cy="300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r="15988"/>
          <a:stretch/>
        </p:blipFill>
        <p:spPr>
          <a:xfrm>
            <a:off x="4698124" y="1439917"/>
            <a:ext cx="7073462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50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3906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Результаты целевых ориентиров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004143"/>
              </p:ext>
            </p:extLst>
          </p:nvPr>
        </p:nvGraphicFramePr>
        <p:xfrm>
          <a:off x="1066800" y="1608138"/>
          <a:ext cx="10058400" cy="442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94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8681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ФГОС ДО     р.2\ п 2,6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429407"/>
            <a:ext cx="10058400" cy="5139559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Интегративный подход к реализации образовательных областей программы:</a:t>
            </a:r>
          </a:p>
          <a:p>
            <a:r>
              <a:rPr lang="ru-RU" sz="3200" dirty="0"/>
              <a:t>«Познавательное  развитие»</a:t>
            </a:r>
          </a:p>
          <a:p>
            <a:r>
              <a:rPr lang="ru-RU" sz="3200" dirty="0"/>
              <a:t>«Речевое развитие»</a:t>
            </a:r>
          </a:p>
          <a:p>
            <a:r>
              <a:rPr lang="ru-RU" sz="3200" dirty="0" smtClean="0"/>
              <a:t>«Социально – коммуникативное развитие»</a:t>
            </a:r>
          </a:p>
          <a:p>
            <a:r>
              <a:rPr lang="ru-RU" sz="3200" dirty="0" smtClean="0"/>
              <a:t>«Художественно эстетическое развитие»</a:t>
            </a:r>
          </a:p>
          <a:p>
            <a:r>
              <a:rPr lang="ru-RU" sz="3200" dirty="0" smtClean="0"/>
              <a:t>«</a:t>
            </a:r>
            <a:r>
              <a:rPr lang="ru-RU" sz="3200" dirty="0"/>
              <a:t>Физическое развитие»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2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97627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Психолого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–педагогическая работа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02979"/>
            <a:ext cx="10058400" cy="4532061"/>
          </a:xfrm>
        </p:spPr>
        <p:txBody>
          <a:bodyPr/>
          <a:lstStyle/>
          <a:p>
            <a:r>
              <a:rPr lang="ru-RU" sz="2000" dirty="0"/>
              <a:t>Воспитание и уважения к пожилым людям : как своим бабушкам и дедушкам так и ко всем представителям старшего поколения, ознакомления с их профессиями бабушек и дедушек и наградами за профессиональную деятельность и другими достижениями.</a:t>
            </a:r>
          </a:p>
          <a:p>
            <a:r>
              <a:rPr lang="ru-RU" sz="2000" dirty="0"/>
              <a:t>Расширять представление о семье, укрепить связи между поколениями.</a:t>
            </a:r>
          </a:p>
          <a:p>
            <a:r>
              <a:rPr lang="ru-RU" sz="2000" dirty="0"/>
              <a:t>Побуждать детей к проявлению доброты, сочувствия и помощи бабушкам и дедушкам.</a:t>
            </a:r>
          </a:p>
          <a:p>
            <a:r>
              <a:rPr lang="ru-RU" sz="2000" dirty="0"/>
              <a:t>Чтение художественных произведений: «Бабушкины руки,  «Дедуля»</a:t>
            </a:r>
          </a:p>
          <a:p>
            <a:pPr marL="0" indent="0">
              <a:buNone/>
            </a:pPr>
            <a:r>
              <a:rPr lang="ru-RU" sz="2000" dirty="0"/>
              <a:t>«По улице шли», «День рожденья бабушки» «Печенье</a:t>
            </a:r>
            <a:r>
              <a:rPr lang="ru-RU" sz="2000" dirty="0" smtClean="0"/>
              <a:t>».</a:t>
            </a:r>
            <a:endParaRPr lang="ru-RU" sz="2000" dirty="0"/>
          </a:p>
          <a:p>
            <a:r>
              <a:rPr lang="ru-RU" sz="2000" dirty="0"/>
              <a:t>Рассматривание семейных </a:t>
            </a:r>
            <a:r>
              <a:rPr lang="ru-RU" sz="2000" dirty="0" smtClean="0"/>
              <a:t>фотографий</a:t>
            </a:r>
            <a:r>
              <a:rPr lang="ru-RU" sz="2000" dirty="0"/>
              <a:t>.</a:t>
            </a:r>
          </a:p>
          <a:p>
            <a:r>
              <a:rPr lang="ru-RU" sz="2000" dirty="0"/>
              <a:t>Рассматривание видео слайды  по 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7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342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Пути  реализации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проекта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332389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0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552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Группа «Незабудки»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r="22335"/>
          <a:stretch/>
        </p:blipFill>
        <p:spPr>
          <a:xfrm>
            <a:off x="1259599" y="1397875"/>
            <a:ext cx="6391932" cy="3079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35" y="1397874"/>
            <a:ext cx="2982967" cy="4960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52720" r="20621"/>
          <a:stretch/>
        </p:blipFill>
        <p:spPr>
          <a:xfrm>
            <a:off x="1259599" y="4477406"/>
            <a:ext cx="6391932" cy="1881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51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024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Группа «Одуванчик»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9" y="3048000"/>
            <a:ext cx="3637432" cy="323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/>
          <a:stretch/>
        </p:blipFill>
        <p:spPr>
          <a:xfrm rot="10800000">
            <a:off x="4435366" y="1638833"/>
            <a:ext cx="7055848" cy="3290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09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64222"/>
            <a:ext cx="10058400" cy="85229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Группа «Цыплята»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6" y="3941011"/>
            <a:ext cx="3981266" cy="2542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35" y="1010736"/>
            <a:ext cx="6463862" cy="290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r="10344"/>
          <a:stretch/>
        </p:blipFill>
        <p:spPr>
          <a:xfrm>
            <a:off x="7693572" y="3941010"/>
            <a:ext cx="4014053" cy="2542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63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078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Группа «Колокольчик»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" b="7019"/>
          <a:stretch/>
        </p:blipFill>
        <p:spPr>
          <a:xfrm>
            <a:off x="3786477" y="1450428"/>
            <a:ext cx="4096281" cy="5034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39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98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Группа «Ромашка»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2" y="1640983"/>
            <a:ext cx="10265455" cy="4619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77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51</TotalTime>
  <Words>318</Words>
  <Application>Microsoft Office PowerPoint</Application>
  <PresentationFormat>Произвольный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Савон</vt:lpstr>
      <vt:lpstr>Проектная деятельность по теме  «А ну-ка бабушки»  (День пожилого человека)</vt:lpstr>
      <vt:lpstr>ФГОС ДО     р.2\ п 2,6</vt:lpstr>
      <vt:lpstr>Психолого –педагогическая работа </vt:lpstr>
      <vt:lpstr>Пути  реализации проекта </vt:lpstr>
      <vt:lpstr>Группа «Незабудки»</vt:lpstr>
      <vt:lpstr>Группа «Одуванчик»</vt:lpstr>
      <vt:lpstr>Группа «Цыплята»</vt:lpstr>
      <vt:lpstr>Группа «Колокольчик»</vt:lpstr>
      <vt:lpstr>Группа «Ромашка»</vt:lpstr>
      <vt:lpstr>Группа «Рябинка»</vt:lpstr>
      <vt:lpstr>Результаты целевых ориентиров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«Проектная деятельность»</dc:title>
  <dc:creator>Ксения Лысова</dc:creator>
  <cp:lastModifiedBy>Ольга</cp:lastModifiedBy>
  <cp:revision>9</cp:revision>
  <dcterms:created xsi:type="dcterms:W3CDTF">2022-11-06T07:35:58Z</dcterms:created>
  <dcterms:modified xsi:type="dcterms:W3CDTF">2022-11-09T00:52:02Z</dcterms:modified>
</cp:coreProperties>
</file>