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2"/>
  </p:sldMasterIdLst>
  <p:sldIdLst>
    <p:sldId id="256" r:id="rId3"/>
    <p:sldId id="280" r:id="rId4"/>
    <p:sldId id="259" r:id="rId5"/>
    <p:sldId id="261" r:id="rId6"/>
    <p:sldId id="262" r:id="rId7"/>
    <p:sldId id="263" r:id="rId8"/>
    <p:sldId id="264" r:id="rId9"/>
    <p:sldId id="265" r:id="rId10"/>
    <p:sldId id="269" r:id="rId11"/>
    <p:sldId id="279" r:id="rId12"/>
    <p:sldId id="271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FFFF"/>
    <a:srgbClr val="00004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5" autoAdjust="0"/>
    <p:restoredTop sz="94660"/>
  </p:normalViewPr>
  <p:slideViewPr>
    <p:cSldViewPr>
      <p:cViewPr varScale="1">
        <p:scale>
          <a:sx n="91" d="100"/>
          <a:sy n="91" d="100"/>
        </p:scale>
        <p:origin x="-882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1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7252" y="1285860"/>
            <a:ext cx="7772400" cy="14700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Script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57290" y="278605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B510D-87B3-48D4-B7E4-8828BEBC17EC}" type="datetimeFigureOut">
              <a:rPr lang="ru-RU" smtClean="0"/>
              <a:pPr/>
              <a:t>12.01.2023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B3EC0-240C-45A4-B4C1-8A57F8EEC3E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B510D-87B3-48D4-B7E4-8828BEBC17EC}" type="datetimeFigureOut">
              <a:rPr lang="ru-RU" smtClean="0"/>
              <a:pPr/>
              <a:t>12.01.2023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B3EC0-240C-45A4-B4C1-8A57F8EEC3E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B510D-87B3-48D4-B7E4-8828BEBC17EC}" type="datetimeFigureOut">
              <a:rPr lang="ru-RU" smtClean="0"/>
              <a:pPr/>
              <a:t>12.01.2023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B3EC0-240C-45A4-B4C1-8A57F8EEC3E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B510D-87B3-48D4-B7E4-8828BEBC17EC}" type="datetimeFigureOut">
              <a:rPr lang="ru-RU" smtClean="0"/>
              <a:pPr/>
              <a:t>12.01.2023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B3EC0-240C-45A4-B4C1-8A57F8EEC3E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B510D-87B3-48D4-B7E4-8828BEBC17EC}" type="datetimeFigureOut">
              <a:rPr lang="ru-RU" smtClean="0"/>
              <a:pPr/>
              <a:t>12.01.2023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B3EC0-240C-45A4-B4C1-8A57F8EEC3E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B510D-87B3-48D4-B7E4-8828BEBC17EC}" type="datetimeFigureOut">
              <a:rPr lang="ru-RU" smtClean="0"/>
              <a:pPr/>
              <a:t>12.01.2023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B3EC0-240C-45A4-B4C1-8A57F8EEC3E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B510D-87B3-48D4-B7E4-8828BEBC17EC}" type="datetimeFigureOut">
              <a:rPr lang="ru-RU" smtClean="0"/>
              <a:pPr/>
              <a:t>12.01.2023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B3EC0-240C-45A4-B4C1-8A57F8EEC3E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B510D-87B3-48D4-B7E4-8828BEBC17EC}" type="datetimeFigureOut">
              <a:rPr lang="ru-RU" smtClean="0"/>
              <a:pPr/>
              <a:t>12.01.2023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B3EC0-240C-45A4-B4C1-8A57F8EEC3E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B510D-87B3-48D4-B7E4-8828BEBC17EC}" type="datetimeFigureOut">
              <a:rPr lang="ru-RU" smtClean="0"/>
              <a:pPr/>
              <a:t>12.01.2023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B3EC0-240C-45A4-B4C1-8A57F8EEC3E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B510D-87B3-48D4-B7E4-8828BEBC17EC}" type="datetimeFigureOut">
              <a:rPr lang="ru-RU" smtClean="0"/>
              <a:pPr/>
              <a:t>12.01.2023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B3EC0-240C-45A4-B4C1-8A57F8EEC3E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B510D-87B3-48D4-B7E4-8828BEBC17EC}" type="datetimeFigureOut">
              <a:rPr lang="ru-RU" smtClean="0"/>
              <a:pPr/>
              <a:t>12.01.2023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B3EC0-240C-45A4-B4C1-8A57F8EEC3E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BB510D-87B3-48D4-B7E4-8828BEBC17EC}" type="datetimeFigureOut">
              <a:rPr lang="ru-RU" smtClean="0"/>
              <a:pPr/>
              <a:t>12.01.2023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CB3EC0-240C-45A4-B4C1-8A57F8EEC3E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600" kern="1200">
          <a:solidFill>
            <a:schemeClr val="bg1"/>
          </a:solidFill>
          <a:latin typeface="Segoe Script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rgbClr val="00004C"/>
          </a:solidFill>
          <a:latin typeface="Segoe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00004C"/>
          </a:solidFill>
          <a:latin typeface="Segoe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00004C"/>
          </a:solidFill>
          <a:latin typeface="Segoe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00004C"/>
          </a:solidFill>
          <a:latin typeface="Segoe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00004C"/>
          </a:solidFill>
          <a:latin typeface="Segoe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06184" y="968594"/>
            <a:ext cx="5531632" cy="1368152"/>
          </a:xfrm>
        </p:spPr>
        <p:txBody>
          <a:bodyPr/>
          <a:lstStyle/>
          <a:p>
            <a:r>
              <a:rPr lang="ru-RU" sz="2800" b="1" dirty="0">
                <a:solidFill>
                  <a:srgbClr val="00B0F0"/>
                </a:solidFill>
                <a:latin typeface="Segoe Script" panose="030B0504020000000003" pitchFamily="66" charset="0"/>
                <a:cs typeface="Times New Roman" panose="02020603050405020304" pitchFamily="18" charset="0"/>
              </a:rPr>
              <a:t>МБДОУ г. Иркутска</a:t>
            </a:r>
            <a:br>
              <a:rPr lang="ru-RU" sz="2800" b="1" dirty="0">
                <a:solidFill>
                  <a:srgbClr val="00B0F0"/>
                </a:solidFill>
                <a:latin typeface="Segoe Script" panose="030B0504020000000003" pitchFamily="66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00B0F0"/>
                </a:solidFill>
                <a:latin typeface="Segoe Script" panose="030B0504020000000003" pitchFamily="66" charset="0"/>
                <a:cs typeface="Times New Roman" panose="02020603050405020304" pitchFamily="18" charset="0"/>
              </a:rPr>
              <a:t>Детский сад №115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06184" y="2636912"/>
            <a:ext cx="6768752" cy="2016224"/>
          </a:xfrm>
        </p:spPr>
        <p:txBody>
          <a:bodyPr>
            <a:normAutofit fontScale="92500" lnSpcReduction="10000"/>
          </a:bodyPr>
          <a:lstStyle/>
          <a:p>
            <a:r>
              <a:rPr lang="ru-RU" sz="3600" b="1" dirty="0" smtClean="0">
                <a:solidFill>
                  <a:srgbClr val="00B0F0"/>
                </a:solidFill>
                <a:latin typeface="Segoe Script" panose="030B0504020000000003" pitchFamily="66" charset="0"/>
                <a:cs typeface="Times New Roman" panose="02020603050405020304" pitchFamily="18" charset="0"/>
              </a:rPr>
              <a:t>Банк практического материала </a:t>
            </a:r>
            <a:r>
              <a:rPr lang="ru-RU" sz="3600" b="1" dirty="0">
                <a:solidFill>
                  <a:srgbClr val="00B0F0"/>
                </a:solidFill>
                <a:latin typeface="Segoe Script" panose="030B0504020000000003" pitchFamily="66" charset="0"/>
                <a:cs typeface="Times New Roman" panose="02020603050405020304" pitchFamily="18" charset="0"/>
              </a:rPr>
              <a:t>по подготовке и оформлению детского сада к Новому году</a:t>
            </a:r>
            <a:r>
              <a:rPr lang="ru-RU" sz="3600" b="1" dirty="0">
                <a:solidFill>
                  <a:srgbClr val="00B0F0"/>
                </a:solidFill>
                <a:latin typeface="Segoe Script" panose="030B0504020000000003" pitchFamily="66" charset="0"/>
              </a:rPr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292081" y="5889406"/>
            <a:ext cx="3805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B0F0"/>
                </a:solidFill>
                <a:latin typeface="Segoe Script" panose="030B0504020000000003" pitchFamily="66" charset="0"/>
                <a:cs typeface="Times New Roman" panose="02020603050405020304" pitchFamily="18" charset="0"/>
              </a:rPr>
              <a:t>Подготовила воспитатель</a:t>
            </a:r>
            <a:r>
              <a:rPr lang="en-US" b="1" dirty="0">
                <a:solidFill>
                  <a:srgbClr val="00B0F0"/>
                </a:solidFill>
                <a:latin typeface="Segoe Script" panose="030B0504020000000003" pitchFamily="66" charset="0"/>
                <a:cs typeface="Times New Roman" panose="02020603050405020304" pitchFamily="18" charset="0"/>
              </a:rPr>
              <a:t>:</a:t>
            </a:r>
            <a:r>
              <a:rPr lang="ru-RU" b="1" dirty="0">
                <a:solidFill>
                  <a:srgbClr val="00B0F0"/>
                </a:solidFill>
                <a:latin typeface="Segoe Script" panose="030B0504020000000003" pitchFamily="66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B0F0"/>
                </a:solidFill>
                <a:latin typeface="Segoe Script" panose="030B0504020000000003" pitchFamily="66" charset="0"/>
                <a:cs typeface="Times New Roman" panose="02020603050405020304" pitchFamily="18" charset="0"/>
              </a:rPr>
              <a:t>Парицких</a:t>
            </a:r>
            <a:r>
              <a:rPr lang="ru-RU" b="1" dirty="0">
                <a:solidFill>
                  <a:srgbClr val="00B0F0"/>
                </a:solidFill>
                <a:latin typeface="Segoe Script" panose="030B0504020000000003" pitchFamily="66" charset="0"/>
                <a:cs typeface="Times New Roman" panose="02020603050405020304" pitchFamily="18" charset="0"/>
              </a:rPr>
              <a:t> Т.А.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2526" y="512214"/>
            <a:ext cx="8098948" cy="1008112"/>
          </a:xfrm>
        </p:spPr>
        <p:txBody>
          <a:bodyPr/>
          <a:lstStyle/>
          <a:p>
            <a:r>
              <a:rPr lang="ru-RU" sz="2800" b="1" dirty="0">
                <a:solidFill>
                  <a:srgbClr val="002060"/>
                </a:solidFill>
              </a:rPr>
              <a:t>Группа «Цыплята»</a:t>
            </a:r>
            <a:br>
              <a:rPr lang="ru-RU" sz="2800" b="1" dirty="0">
                <a:solidFill>
                  <a:srgbClr val="002060"/>
                </a:solidFill>
              </a:rPr>
            </a:br>
            <a:r>
              <a:rPr lang="ru-RU" sz="1800" b="1" dirty="0">
                <a:solidFill>
                  <a:srgbClr val="002060"/>
                </a:solidFill>
              </a:rPr>
              <a:t>(Коллективная  аппликация. </a:t>
            </a:r>
            <a:r>
              <a:rPr lang="ru-RU" sz="1800" b="1" dirty="0">
                <a:solidFill>
                  <a:srgbClr val="002060"/>
                </a:solidFill>
                <a:latin typeface="Segoe Script" panose="030B0504020000000003" pitchFamily="66" charset="0"/>
                <a:cs typeface="Times New Roman" panose="02020603050405020304" pitchFamily="18" charset="0"/>
              </a:rPr>
              <a:t>Пластилинография.</a:t>
            </a:r>
            <a:r>
              <a:rPr lang="ru-RU" sz="1800" b="1" dirty="0">
                <a:solidFill>
                  <a:srgbClr val="002060"/>
                </a:solidFill>
              </a:rPr>
              <a:t>)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1B39F4FD-160B-595F-D140-6FDC739A620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6601" t="11151" r="6601" b="8001"/>
          <a:stretch/>
        </p:blipFill>
        <p:spPr>
          <a:xfrm>
            <a:off x="4427984" y="2096852"/>
            <a:ext cx="2783062" cy="345638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A3184B0C-0329-2001-F2B9-3CB68BE5A87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17943" t="9285" r="20254" b="4043"/>
          <a:stretch/>
        </p:blipFill>
        <p:spPr>
          <a:xfrm>
            <a:off x="361484" y="1988840"/>
            <a:ext cx="3765390" cy="396044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3F88D91D-8A8F-BE4B-CBF7-6CFCA50E5CDA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20072" y="3825044"/>
            <a:ext cx="3377477" cy="2700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632320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3820"/>
            <a:ext cx="8229600" cy="1124980"/>
          </a:xfrm>
        </p:spPr>
        <p:txBody>
          <a:bodyPr/>
          <a:lstStyle/>
          <a:p>
            <a:r>
              <a:rPr lang="ru-RU" sz="2800" b="1" dirty="0">
                <a:solidFill>
                  <a:srgbClr val="002060"/>
                </a:solidFill>
                <a:latin typeface="Segoe Script" panose="030B0504020000000003" pitchFamily="66" charset="0"/>
              </a:rPr>
              <a:t/>
            </a:r>
            <a:br>
              <a:rPr lang="ru-RU" sz="2800" b="1" dirty="0">
                <a:solidFill>
                  <a:srgbClr val="002060"/>
                </a:solidFill>
                <a:latin typeface="Segoe Script" panose="030B0504020000000003" pitchFamily="66" charset="0"/>
              </a:rPr>
            </a:br>
            <a:r>
              <a:rPr lang="ru-RU" sz="1800" b="1" dirty="0" smtClean="0">
                <a:solidFill>
                  <a:srgbClr val="002060"/>
                </a:solidFill>
                <a:latin typeface="Segoe Script" panose="030B0504020000000003" pitchFamily="66" charset="0"/>
              </a:rPr>
              <a:t>Информационные  стенды </a:t>
            </a:r>
            <a:r>
              <a:rPr lang="ru-RU" sz="1800" b="1" dirty="0">
                <a:solidFill>
                  <a:srgbClr val="002060"/>
                </a:solidFill>
                <a:latin typeface="Segoe Script" panose="030B0504020000000003" pitchFamily="66" charset="0"/>
              </a:rPr>
              <a:t>для родителей.</a:t>
            </a:r>
            <a:br>
              <a:rPr lang="ru-RU" sz="1800" b="1" dirty="0">
                <a:solidFill>
                  <a:srgbClr val="002060"/>
                </a:solidFill>
                <a:latin typeface="Segoe Script" panose="030B0504020000000003" pitchFamily="66" charset="0"/>
              </a:rPr>
            </a:br>
            <a:r>
              <a:rPr lang="ru-RU" sz="1800" b="1" dirty="0">
                <a:solidFill>
                  <a:srgbClr val="002060"/>
                </a:solidFill>
                <a:latin typeface="Segoe Script" panose="030B0504020000000003" pitchFamily="66" charset="0"/>
              </a:rPr>
              <a:t>Демонстрационный материал.</a:t>
            </a:r>
            <a:br>
              <a:rPr lang="ru-RU" sz="1800" b="1" dirty="0">
                <a:solidFill>
                  <a:srgbClr val="002060"/>
                </a:solidFill>
                <a:latin typeface="Segoe Script" panose="030B0504020000000003" pitchFamily="66" charset="0"/>
              </a:rPr>
            </a:br>
            <a:endParaRPr lang="ru-RU" sz="1800" b="1" dirty="0">
              <a:solidFill>
                <a:srgbClr val="002060"/>
              </a:solidFill>
              <a:latin typeface="Segoe Script" panose="030B0504020000000003" pitchFamily="66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257B9B7A-A152-2801-A5A7-DC979BF18F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0800" t="1701" r="9401" b="4850"/>
          <a:stretch/>
        </p:blipFill>
        <p:spPr>
          <a:xfrm>
            <a:off x="490589" y="1799584"/>
            <a:ext cx="2674814" cy="417646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1C48A54F-82C4-13C1-AF6E-766510AB9F6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4258" t="7391" r="6313" b="11165"/>
          <a:stretch/>
        </p:blipFill>
        <p:spPr>
          <a:xfrm>
            <a:off x="3491880" y="1832081"/>
            <a:ext cx="3024336" cy="367240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731627D8-DEE4-2CA5-11FA-DB3DBCB750EB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82547" y="4454703"/>
            <a:ext cx="2799431" cy="209957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90E11615-8C04-BFD0-ABC3-F29FC89B5EA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t="16455" b="42693"/>
          <a:stretch/>
        </p:blipFill>
        <p:spPr>
          <a:xfrm>
            <a:off x="5715950" y="2403296"/>
            <a:ext cx="2931790" cy="159692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41410916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ФГОС ДО     р.2\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2,6</a:t>
            </a:r>
            <a:r>
              <a:rPr lang="en-US" b="1" dirty="0" smtClean="0">
                <a:highlight>
                  <a:srgbClr val="FFFFFF"/>
                </a:highlight>
                <a:latin typeface="Century Schoolbook" panose="02040604050505020304" pitchFamily="18" charset="0"/>
                <a:cs typeface="Times New Roman" panose="02020603050405020304" pitchFamily="18" charset="0"/>
              </a:rPr>
              <a:t/>
            </a:r>
            <a:br>
              <a:rPr lang="en-US" b="1" dirty="0" smtClean="0">
                <a:highlight>
                  <a:srgbClr val="FFFFFF"/>
                </a:highlight>
                <a:latin typeface="Century Schoolbook" panose="020406040505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043608" y="1556792"/>
            <a:ext cx="7200800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Интегративный подход к реализации образовательных областей программы:</a:t>
            </a:r>
          </a:p>
          <a:p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«Познавательное  развитие»</a:t>
            </a:r>
          </a:p>
          <a:p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«Речевое развитие»</a:t>
            </a:r>
          </a:p>
          <a:p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 – коммуникативное развитие»</a:t>
            </a:r>
          </a:p>
          <a:p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«Художественно эстетическое развитие»</a:t>
            </a:r>
          </a:p>
          <a:p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«Физическое развитие»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76823" y="764704"/>
            <a:ext cx="7691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Программные задачи проекта</a:t>
            </a:r>
            <a:endParaRPr lang="en-US" sz="3200" b="1" dirty="0">
              <a:highlight>
                <a:srgbClr val="FFFFFF"/>
              </a:highlight>
              <a:latin typeface="Century Schoolbook" panose="020406040505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6823" y="1772816"/>
            <a:ext cx="799288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b="1" dirty="0" smtClean="0">
                <a:solidFill>
                  <a:schemeClr val="tx2"/>
                </a:solidFill>
                <a:latin typeface="Century Gothic" pitchFamily="34" charset="0"/>
              </a:rPr>
              <a:t>Формирование представлений </a:t>
            </a:r>
            <a:r>
              <a:rPr lang="ru-RU" b="1" dirty="0" smtClean="0">
                <a:solidFill>
                  <a:schemeClr val="tx2"/>
                </a:solidFill>
                <a:latin typeface="Century Gothic" pitchFamily="34" charset="0"/>
              </a:rPr>
              <a:t>у детей </a:t>
            </a:r>
            <a:r>
              <a:rPr lang="ru-RU" b="1" dirty="0" smtClean="0">
                <a:solidFill>
                  <a:schemeClr val="tx2"/>
                </a:solidFill>
                <a:latin typeface="Century Gothic" pitchFamily="34" charset="0"/>
              </a:rPr>
              <a:t>о</a:t>
            </a:r>
            <a:r>
              <a:rPr lang="ru-RU" b="1" dirty="0" smtClean="0">
                <a:solidFill>
                  <a:schemeClr val="tx2"/>
                </a:solidFill>
                <a:latin typeface="Century Gothic" pitchFamily="34" charset="0"/>
              </a:rPr>
              <a:t> празднике Новый год, о новогодних обычаях и </a:t>
            </a:r>
            <a:r>
              <a:rPr lang="ru-RU" b="1" dirty="0" smtClean="0">
                <a:solidFill>
                  <a:schemeClr val="tx2"/>
                </a:solidFill>
                <a:latin typeface="Century Gothic" pitchFamily="34" charset="0"/>
              </a:rPr>
              <a:t>традициях.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b="1" dirty="0" smtClean="0">
                <a:solidFill>
                  <a:schemeClr val="tx2"/>
                </a:solidFill>
                <a:latin typeface="Century Gothic" pitchFamily="34" charset="0"/>
                <a:cs typeface="Times New Roman" panose="02020603050405020304" pitchFamily="18" charset="0"/>
              </a:rPr>
              <a:t>Использование </a:t>
            </a:r>
            <a:r>
              <a:rPr lang="ru-RU" b="1" dirty="0">
                <a:solidFill>
                  <a:schemeClr val="tx2"/>
                </a:solidFill>
                <a:latin typeface="Century Gothic" pitchFamily="34" charset="0"/>
                <a:cs typeface="Times New Roman" panose="02020603050405020304" pitchFamily="18" charset="0"/>
              </a:rPr>
              <a:t>детских работ в оформлении помещений детского сада</a:t>
            </a:r>
            <a:r>
              <a:rPr lang="en-US" b="1" dirty="0">
                <a:solidFill>
                  <a:schemeClr val="tx2"/>
                </a:solidFill>
                <a:latin typeface="Century Gothic" pitchFamily="34" charset="0"/>
                <a:cs typeface="Times New Roman" panose="02020603050405020304" pitchFamily="18" charset="0"/>
              </a:rPr>
              <a:t>,</a:t>
            </a:r>
            <a:r>
              <a:rPr lang="ru-RU" b="1" dirty="0">
                <a:solidFill>
                  <a:schemeClr val="tx2"/>
                </a:solidFill>
                <a:latin typeface="Century Gothic" pitchFamily="34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chemeClr val="tx2"/>
                </a:solidFill>
                <a:latin typeface="Century Gothic" pitchFamily="34" charset="0"/>
                <a:cs typeface="Times New Roman" panose="02020603050405020304" pitchFamily="18" charset="0"/>
              </a:rPr>
              <a:t>организация </a:t>
            </a:r>
            <a:r>
              <a:rPr lang="ru-RU" b="1" dirty="0">
                <a:solidFill>
                  <a:schemeClr val="tx2"/>
                </a:solidFill>
                <a:latin typeface="Century Gothic" pitchFamily="34" charset="0"/>
                <a:cs typeface="Times New Roman" panose="02020603050405020304" pitchFamily="18" charset="0"/>
              </a:rPr>
              <a:t>выставок</a:t>
            </a:r>
            <a:r>
              <a:rPr lang="en-US" b="1" dirty="0">
                <a:solidFill>
                  <a:schemeClr val="tx2"/>
                </a:solidFill>
                <a:latin typeface="Century Gothic" pitchFamily="34" charset="0"/>
                <a:cs typeface="Times New Roman" panose="02020603050405020304" pitchFamily="18" charset="0"/>
              </a:rPr>
              <a:t>,</a:t>
            </a:r>
            <a:r>
              <a:rPr lang="ru-RU" b="1" dirty="0">
                <a:solidFill>
                  <a:schemeClr val="tx2"/>
                </a:solidFill>
                <a:latin typeface="Century Gothic" pitchFamily="34" charset="0"/>
                <a:cs typeface="Times New Roman" panose="02020603050405020304" pitchFamily="18" charset="0"/>
              </a:rPr>
              <a:t> изготовление подарков детям и взрослым</a:t>
            </a:r>
            <a:r>
              <a:rPr lang="ru-RU" b="1" dirty="0" smtClean="0">
                <a:solidFill>
                  <a:schemeClr val="tx2"/>
                </a:solidFill>
                <a:latin typeface="Century Gothic" pitchFamily="34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b="1" dirty="0" smtClean="0">
                <a:solidFill>
                  <a:schemeClr val="tx2"/>
                </a:solidFill>
                <a:latin typeface="Century Gothic" pitchFamily="34" charset="0"/>
              </a:rPr>
              <a:t>Создать праздничную атмосферу, доставить радость детям.</a:t>
            </a:r>
            <a:endParaRPr lang="en-US" b="1" dirty="0">
              <a:solidFill>
                <a:schemeClr val="tx2"/>
              </a:solidFill>
              <a:latin typeface="Century Gothic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b="1" dirty="0" smtClean="0">
                <a:solidFill>
                  <a:schemeClr val="tx2"/>
                </a:solidFill>
                <a:latin typeface="Century Gothic" pitchFamily="34" charset="0"/>
              </a:rPr>
              <a:t>Раскрыть творческие способности детей через различные виды деятельности</a:t>
            </a:r>
            <a:r>
              <a:rPr lang="ru-RU" b="1" dirty="0" smtClean="0">
                <a:solidFill>
                  <a:schemeClr val="tx2"/>
                </a:solidFill>
                <a:latin typeface="Century Gothic" pitchFamily="34" charset="0"/>
              </a:rPr>
              <a:t>.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b="1" dirty="0" smtClean="0">
                <a:solidFill>
                  <a:schemeClr val="tx2"/>
                </a:solidFill>
                <a:latin typeface="Century Gothic" pitchFamily="34" charset="0"/>
                <a:cs typeface="Times New Roman" panose="02020603050405020304" pitchFamily="18" charset="0"/>
              </a:rPr>
              <a:t>Поддержка </a:t>
            </a:r>
            <a:r>
              <a:rPr lang="ru-RU" b="1" dirty="0">
                <a:solidFill>
                  <a:schemeClr val="tx2"/>
                </a:solidFill>
                <a:latin typeface="Century Gothic" pitchFamily="34" charset="0"/>
                <a:cs typeface="Times New Roman" panose="02020603050405020304" pitchFamily="18" charset="0"/>
              </a:rPr>
              <a:t>инициативы  и самостоятельности детей в разнообразии форм организации специфических  видов детской деятельности, самостоятельное  использован  выбора    художественных  материалов.</a:t>
            </a:r>
            <a:endParaRPr lang="en-US" b="1" dirty="0">
              <a:solidFill>
                <a:schemeClr val="tx2"/>
              </a:solidFill>
              <a:latin typeface="Century Gothic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b="1" dirty="0">
                <a:solidFill>
                  <a:schemeClr val="tx2"/>
                </a:solidFill>
                <a:latin typeface="Century Gothic" pitchFamily="34" charset="0"/>
                <a:cs typeface="Times New Roman" panose="02020603050405020304" pitchFamily="18" charset="0"/>
              </a:rPr>
              <a:t>Создание творческой</a:t>
            </a:r>
            <a:r>
              <a:rPr lang="en-US" b="1" dirty="0">
                <a:solidFill>
                  <a:schemeClr val="tx2"/>
                </a:solidFill>
                <a:latin typeface="Century Gothic" pitchFamily="34" charset="0"/>
                <a:cs typeface="Times New Roman" panose="02020603050405020304" pitchFamily="18" charset="0"/>
              </a:rPr>
              <a:t>,</a:t>
            </a:r>
            <a:r>
              <a:rPr lang="ru-RU" b="1" dirty="0">
                <a:solidFill>
                  <a:schemeClr val="tx2"/>
                </a:solidFill>
                <a:latin typeface="Century Gothic" pitchFamily="34" charset="0"/>
                <a:cs typeface="Times New Roman" panose="02020603050405020304" pitchFamily="18" charset="0"/>
              </a:rPr>
              <a:t> доброжелательной обстановки в группе, ООД, самостоятельной  художественной деятельности .   Уважение к творчеству детей.</a:t>
            </a:r>
          </a:p>
        </p:txBody>
      </p:sp>
    </p:spTree>
    <p:extLst>
      <p:ext uri="{BB962C8B-B14F-4D97-AF65-F5344CB8AC3E}">
        <p14:creationId xmlns:p14="http://schemas.microsoft.com/office/powerpoint/2010/main" xmlns="" val="29336093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56982" y="523690"/>
            <a:ext cx="7772400" cy="1470025"/>
          </a:xfrm>
        </p:spPr>
        <p:txBody>
          <a:bodyPr/>
          <a:lstStyle/>
          <a:p>
            <a:r>
              <a:rPr lang="ru-RU" sz="2400" dirty="0"/>
              <a:t/>
            </a:r>
            <a:br>
              <a:rPr lang="ru-RU" sz="2400" dirty="0"/>
            </a:br>
            <a:r>
              <a:rPr lang="ru-RU" sz="2400" b="1" dirty="0">
                <a:solidFill>
                  <a:srgbClr val="002060"/>
                </a:solidFill>
                <a:latin typeface="Segoe Script" panose="030B0504020000000003" pitchFamily="66" charset="0"/>
                <a:cs typeface="Times New Roman" panose="02020603050405020304" pitchFamily="18" charset="0"/>
              </a:rPr>
              <a:t>Группа «Одуванчик»</a:t>
            </a:r>
            <a:br>
              <a:rPr lang="ru-RU" sz="2400" b="1" dirty="0">
                <a:solidFill>
                  <a:srgbClr val="002060"/>
                </a:solidFill>
                <a:latin typeface="Segoe Script" panose="030B0504020000000003" pitchFamily="66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002060"/>
                </a:solidFill>
                <a:latin typeface="Segoe Script" panose="030B0504020000000003" pitchFamily="66" charset="0"/>
                <a:cs typeface="Times New Roman" panose="02020603050405020304" pitchFamily="18" charset="0"/>
              </a:rPr>
              <a:t>Новогоднее </a:t>
            </a:r>
            <a:r>
              <a:rPr lang="ru-RU" sz="2400" b="1" dirty="0" smtClean="0">
                <a:solidFill>
                  <a:srgbClr val="002060"/>
                </a:solidFill>
                <a:latin typeface="Segoe Script" panose="030B0504020000000003" pitchFamily="66" charset="0"/>
                <a:cs typeface="Times New Roman" panose="02020603050405020304" pitchFamily="18" charset="0"/>
              </a:rPr>
              <a:t>проекты групп </a:t>
            </a:r>
            <a:br>
              <a:rPr lang="ru-RU" sz="2400" b="1" dirty="0" smtClean="0">
                <a:solidFill>
                  <a:srgbClr val="002060"/>
                </a:solidFill>
                <a:latin typeface="Segoe Script" panose="030B0504020000000003" pitchFamily="66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Segoe Script" panose="030B0504020000000003" pitchFamily="66" charset="0"/>
                <a:cs typeface="Times New Roman" panose="02020603050405020304" pitchFamily="18" charset="0"/>
              </a:rPr>
              <a:t>«Поздравление </a:t>
            </a:r>
            <a:r>
              <a:rPr lang="ru-RU" sz="2400" b="1" dirty="0">
                <a:solidFill>
                  <a:srgbClr val="002060"/>
                </a:solidFill>
                <a:latin typeface="Segoe Script" panose="030B0504020000000003" pitchFamily="66" charset="0"/>
                <a:cs typeface="Times New Roman" panose="02020603050405020304" pitchFamily="18" charset="0"/>
              </a:rPr>
              <a:t>родителей и гостей» </a:t>
            </a:r>
            <a:br>
              <a:rPr lang="ru-RU" sz="2400" b="1" dirty="0">
                <a:solidFill>
                  <a:srgbClr val="002060"/>
                </a:solidFill>
                <a:latin typeface="Segoe Script" panose="030B0504020000000003" pitchFamily="66" charset="0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rgbClr val="002060"/>
                </a:solidFill>
                <a:latin typeface="Segoe Script" panose="030B0504020000000003" pitchFamily="66" charset="0"/>
                <a:cs typeface="Times New Roman" panose="02020603050405020304" pitchFamily="18" charset="0"/>
              </a:rPr>
              <a:t>(Коллективная аппликация.</a:t>
            </a:r>
            <a:r>
              <a:rPr lang="ru-RU" sz="1050" b="1" dirty="0">
                <a:solidFill>
                  <a:srgbClr val="002060"/>
                </a:solidFill>
                <a:latin typeface="Segoe Script" panose="030B0504020000000003" pitchFamily="66" charset="0"/>
                <a:cs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rgbClr val="002060"/>
                </a:solidFill>
                <a:latin typeface="Segoe Script" panose="030B0504020000000003" pitchFamily="66" charset="0"/>
                <a:cs typeface="Times New Roman" panose="02020603050405020304" pitchFamily="18" charset="0"/>
              </a:rPr>
              <a:t>Пластилинография.)</a:t>
            </a:r>
            <a:br>
              <a:rPr lang="ru-RU" sz="1800" b="1" dirty="0">
                <a:solidFill>
                  <a:srgbClr val="002060"/>
                </a:solidFill>
                <a:latin typeface="Segoe Script" panose="030B0504020000000003" pitchFamily="66" charset="0"/>
                <a:cs typeface="Times New Roman" panose="02020603050405020304" pitchFamily="18" charset="0"/>
              </a:rPr>
            </a:br>
            <a:endParaRPr lang="ru-RU" sz="1800" b="1" dirty="0">
              <a:solidFill>
                <a:srgbClr val="002060"/>
              </a:solidFill>
              <a:latin typeface="Segoe Script" panose="030B0504020000000003" pitchFamily="66" charset="0"/>
              <a:cs typeface="Times New Roman" panose="02020603050405020304" pitchFamily="18" charset="0"/>
            </a:endParaRPr>
          </a:p>
        </p:txBody>
      </p:sp>
      <p:sp>
        <p:nvSpPr>
          <p:cNvPr id="4" name="AutoShape 2" descr="C:\Users\User\Desktop\%D1%81%D0%B0%D0%B4%D0%B8%D0%BA\%D0%9A%D0%BE%D0%BB%D0%BE%D0%BA%D0%BE%D0%BB%D1%8C%D1%87%D0%B8%D0%BA\DSC04137.JPG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C:\Users\User\Desktop\%D1%81%D0%B0%D0%B4%D0%B8%D0%BA\%D0%9A%D0%BE%D0%BB%D0%BE%D0%BA%D0%BE%D0%BB%D1%8C%D1%87%D0%B8%D0%BA\DSC04137.JPG"/>
          <p:cNvSpPr>
            <a:spLocks noChangeAspect="1" noChangeArrowheads="1"/>
          </p:cNvSpPr>
          <p:nvPr/>
        </p:nvSpPr>
        <p:spPr bwMode="auto">
          <a:xfrm>
            <a:off x="4572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61B77DD0-EE65-37BE-8CB6-017F31F252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9118" t="1877" r="5883" b="21343"/>
          <a:stretch/>
        </p:blipFill>
        <p:spPr>
          <a:xfrm>
            <a:off x="504582" y="2276872"/>
            <a:ext cx="4697980" cy="367240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02803EC1-D60C-96B7-52E4-E0193D7CDD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601" t="1701" r="13601" b="27594"/>
          <a:stretch/>
        </p:blipFill>
        <p:spPr bwMode="auto">
          <a:xfrm>
            <a:off x="5595415" y="2622300"/>
            <a:ext cx="2851666" cy="369561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425593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7544" y="496812"/>
            <a:ext cx="797463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Segoe Script" panose="030B0504020000000003" pitchFamily="66" charset="0"/>
                <a:cs typeface="Times New Roman" panose="02020603050405020304" pitchFamily="18" charset="0"/>
              </a:rPr>
              <a:t>Творческая мастерская </a:t>
            </a:r>
            <a:endParaRPr lang="ru-RU" sz="2400" b="1" dirty="0">
              <a:solidFill>
                <a:srgbClr val="002060"/>
              </a:solidFill>
              <a:latin typeface="Segoe Script" panose="030B0504020000000003" pitchFamily="66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>
                <a:solidFill>
                  <a:srgbClr val="002060"/>
                </a:solidFill>
                <a:latin typeface="Segoe Script" panose="030B0504020000000003" pitchFamily="66" charset="0"/>
                <a:cs typeface="Times New Roman" panose="02020603050405020304" pitchFamily="18" charset="0"/>
              </a:rPr>
              <a:t>(Объемная аппликация. Пла</a:t>
            </a:r>
            <a:r>
              <a:rPr lang="ru-RU" sz="1800" b="1" dirty="0">
                <a:solidFill>
                  <a:srgbClr val="002060"/>
                </a:solidFill>
                <a:latin typeface="Segoe Script" panose="030B0504020000000003" pitchFamily="66" charset="0"/>
                <a:cs typeface="Times New Roman" panose="02020603050405020304" pitchFamily="18" charset="0"/>
              </a:rPr>
              <a:t>стилинография.</a:t>
            </a:r>
            <a:r>
              <a:rPr lang="ru-RU" b="1" dirty="0">
                <a:solidFill>
                  <a:srgbClr val="002060"/>
                </a:solidFill>
                <a:latin typeface="Segoe Script" panose="030B0504020000000003" pitchFamily="66" charset="0"/>
                <a:cs typeface="Times New Roman" panose="02020603050405020304" pitchFamily="18" charset="0"/>
              </a:rPr>
              <a:t>)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  <a:latin typeface="Segoe Script" panose="030B0504020000000003" pitchFamily="66" charset="0"/>
                <a:cs typeface="Times New Roman" panose="02020603050405020304" pitchFamily="18" charset="0"/>
              </a:rPr>
              <a:t>«С Новым годом !»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53A659CA-5B89-108F-701B-E7C0E37C286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3601" t="4850" r="5200" b="4850"/>
          <a:stretch/>
        </p:blipFill>
        <p:spPr>
          <a:xfrm>
            <a:off x="352385" y="2492896"/>
            <a:ext cx="2622431" cy="388843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1B5819F-6CAC-93F9-BFCF-B5B903DB594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23451" t="962" r="20823" b="-2282"/>
          <a:stretch/>
        </p:blipFill>
        <p:spPr>
          <a:xfrm>
            <a:off x="3328062" y="2060848"/>
            <a:ext cx="2762900" cy="391633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9C6FC1FD-E078-0917-C681-AE68C0F7FB2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13601" t="17450" r="16400" b="1"/>
          <a:stretch/>
        </p:blipFill>
        <p:spPr>
          <a:xfrm>
            <a:off x="6386678" y="1700808"/>
            <a:ext cx="2381347" cy="374441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8474625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930" y="540157"/>
            <a:ext cx="8718140" cy="1224136"/>
          </a:xfrm>
        </p:spPr>
        <p:txBody>
          <a:bodyPr/>
          <a:lstStyle/>
          <a:p>
            <a:r>
              <a:rPr lang="ru-RU" sz="2400" b="1" dirty="0">
                <a:solidFill>
                  <a:srgbClr val="002060"/>
                </a:solidFill>
                <a:latin typeface="Segoe Script" panose="030B0504020000000003" pitchFamily="66" charset="0"/>
                <a:cs typeface="Times New Roman" panose="02020603050405020304" pitchFamily="18" charset="0"/>
              </a:rPr>
              <a:t>Группа «Колокольчик»</a:t>
            </a:r>
            <a:br>
              <a:rPr lang="ru-RU" sz="2400" b="1" dirty="0">
                <a:solidFill>
                  <a:srgbClr val="002060"/>
                </a:solidFill>
                <a:latin typeface="Segoe Script" panose="030B0504020000000003" pitchFamily="66" charset="0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rgbClr val="002060"/>
                </a:solidFill>
                <a:latin typeface="Segoe Script" panose="030B0504020000000003" pitchFamily="66" charset="0"/>
                <a:cs typeface="Times New Roman" panose="02020603050405020304" pitchFamily="18" charset="0"/>
              </a:rPr>
              <a:t>(Лепка. Аппликация. Пластилинография.) </a:t>
            </a:r>
            <a:r>
              <a:rPr lang="ru-RU" sz="2400" b="1" dirty="0">
                <a:solidFill>
                  <a:srgbClr val="002060"/>
                </a:solidFill>
                <a:latin typeface="Segoe Script" panose="030B0504020000000003" pitchFamily="66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rgbClr val="002060"/>
                </a:solidFill>
                <a:latin typeface="Segoe Script" panose="030B0504020000000003" pitchFamily="66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002060"/>
                </a:solidFill>
                <a:latin typeface="Segoe Script" panose="030B0504020000000003" pitchFamily="66" charset="0"/>
                <a:cs typeface="Times New Roman" panose="02020603050405020304" pitchFamily="18" charset="0"/>
              </a:rPr>
              <a:t>«Новогоднее чудо»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103A68E-7FDB-7206-54FB-171FE2E0369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281" t="34741" r="28197" b="28255"/>
          <a:stretch/>
        </p:blipFill>
        <p:spPr>
          <a:xfrm>
            <a:off x="2843808" y="5093707"/>
            <a:ext cx="3713264" cy="136635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C7FB953C-6581-1255-FED3-6F511E28F98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4075" t="9508" r="4754" b="8992"/>
          <a:stretch/>
        </p:blipFill>
        <p:spPr>
          <a:xfrm>
            <a:off x="4788024" y="2132856"/>
            <a:ext cx="3759121" cy="252028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ADB24707-4945-BB0A-AEF7-199436D77D2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1828" t="12210" r="8112" b="6807"/>
          <a:stretch/>
        </p:blipFill>
        <p:spPr>
          <a:xfrm>
            <a:off x="596855" y="2168860"/>
            <a:ext cx="3736965" cy="252028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1025486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476672"/>
            <a:ext cx="7992888" cy="1080120"/>
          </a:xfrm>
        </p:spPr>
        <p:txBody>
          <a:bodyPr/>
          <a:lstStyle/>
          <a:p>
            <a:r>
              <a:rPr lang="ru-RU" sz="2000" dirty="0">
                <a:solidFill>
                  <a:srgbClr val="FFFF00"/>
                </a:solidFill>
              </a:rPr>
              <a:t/>
            </a:r>
            <a:br>
              <a:rPr lang="ru-RU" sz="2000" dirty="0">
                <a:solidFill>
                  <a:srgbClr val="FFFF00"/>
                </a:solidFill>
              </a:rPr>
            </a:br>
            <a:r>
              <a:rPr lang="ru-RU" sz="2400" b="1" dirty="0">
                <a:solidFill>
                  <a:srgbClr val="002060"/>
                </a:solidFill>
                <a:latin typeface="Segoe Script" panose="030B0504020000000003" pitchFamily="66" charset="0"/>
              </a:rPr>
              <a:t>Группа «Рябинка»</a:t>
            </a:r>
            <a:br>
              <a:rPr lang="ru-RU" sz="2400" b="1" dirty="0">
                <a:solidFill>
                  <a:srgbClr val="002060"/>
                </a:solidFill>
                <a:latin typeface="Segoe Script" panose="030B0504020000000003" pitchFamily="66" charset="0"/>
              </a:rPr>
            </a:br>
            <a:r>
              <a:rPr lang="ru-RU" sz="1800" b="1" dirty="0">
                <a:solidFill>
                  <a:srgbClr val="002060"/>
                </a:solidFill>
                <a:latin typeface="Segoe Script" panose="030B0504020000000003" pitchFamily="66" charset="0"/>
              </a:rPr>
              <a:t>(Аппликация. Лепка. Рисование.)</a:t>
            </a:r>
            <a:r>
              <a:rPr lang="ru-RU" sz="2400" b="1" dirty="0">
                <a:solidFill>
                  <a:srgbClr val="002060"/>
                </a:solidFill>
                <a:latin typeface="Segoe Script" panose="030B0504020000000003" pitchFamily="66" charset="0"/>
              </a:rPr>
              <a:t/>
            </a:r>
            <a:br>
              <a:rPr lang="ru-RU" sz="2400" b="1" dirty="0">
                <a:solidFill>
                  <a:srgbClr val="002060"/>
                </a:solidFill>
                <a:latin typeface="Segoe Script" panose="030B0504020000000003" pitchFamily="66" charset="0"/>
              </a:rPr>
            </a:br>
            <a:r>
              <a:rPr lang="ru-RU" sz="2400" b="1" dirty="0">
                <a:solidFill>
                  <a:srgbClr val="002060"/>
                </a:solidFill>
                <a:latin typeface="Segoe Script" panose="030B0504020000000003" pitchFamily="66" charset="0"/>
              </a:rPr>
              <a:t> «Новогодняя игрушка»</a:t>
            </a:r>
            <a:br>
              <a:rPr lang="ru-RU" sz="2400" b="1" dirty="0">
                <a:solidFill>
                  <a:srgbClr val="002060"/>
                </a:solidFill>
                <a:latin typeface="Segoe Script" panose="030B0504020000000003" pitchFamily="66" charset="0"/>
              </a:rPr>
            </a:br>
            <a:endParaRPr lang="ru-RU" sz="2400" b="1" dirty="0">
              <a:solidFill>
                <a:srgbClr val="002060"/>
              </a:solidFill>
              <a:latin typeface="Segoe Script" panose="030B0504020000000003" pitchFamily="66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8190F9C6-812A-6EB5-81DF-3E53564250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4081" t="11150" b="10101"/>
          <a:stretch/>
        </p:blipFill>
        <p:spPr>
          <a:xfrm>
            <a:off x="5900606" y="1846378"/>
            <a:ext cx="1937941" cy="212138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Объект 8">
            <a:extLst>
              <a:ext uri="{FF2B5EF4-FFF2-40B4-BE49-F238E27FC236}">
                <a16:creationId xmlns:a16="http://schemas.microsoft.com/office/drawing/2014/main" xmlns="" id="{4E582E1D-66A0-6789-EF80-BDB1A2858C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-756592" y="1729961"/>
            <a:ext cx="6304815" cy="388843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CC795CC4-7928-9F2D-A201-857EFD22411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15987" r="-1" b="3479"/>
          <a:stretch/>
        </p:blipFill>
        <p:spPr>
          <a:xfrm>
            <a:off x="4427984" y="4257351"/>
            <a:ext cx="3874457" cy="239903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589137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6388" y="435934"/>
            <a:ext cx="7931224" cy="1368152"/>
          </a:xfrm>
        </p:spPr>
        <p:txBody>
          <a:bodyPr/>
          <a:lstStyle/>
          <a:p>
            <a:r>
              <a:rPr lang="ru-RU" sz="2800" dirty="0">
                <a:solidFill>
                  <a:srgbClr val="0070C0"/>
                </a:solidFill>
              </a:rPr>
              <a:t> </a:t>
            </a:r>
            <a:r>
              <a:rPr lang="ru-RU" sz="2800" b="1" dirty="0">
                <a:solidFill>
                  <a:srgbClr val="002060"/>
                </a:solidFill>
              </a:rPr>
              <a:t>Группа «Ромашка» </a:t>
            </a:r>
            <a:r>
              <a:rPr lang="ru-RU" sz="2800" b="1" dirty="0">
                <a:solidFill>
                  <a:srgbClr val="0070C0"/>
                </a:solidFill>
              </a:rPr>
              <a:t/>
            </a:r>
            <a:br>
              <a:rPr lang="ru-RU" sz="2800" b="1" dirty="0">
                <a:solidFill>
                  <a:srgbClr val="0070C0"/>
                </a:solidFill>
              </a:rPr>
            </a:br>
            <a:r>
              <a:rPr lang="ru-RU" sz="1800" b="1" dirty="0">
                <a:solidFill>
                  <a:srgbClr val="002060"/>
                </a:solidFill>
              </a:rPr>
              <a:t>(Коллективная</a:t>
            </a:r>
            <a:r>
              <a:rPr lang="en-US" sz="1800" b="1" dirty="0">
                <a:solidFill>
                  <a:srgbClr val="002060"/>
                </a:solidFill>
              </a:rPr>
              <a:t>,</a:t>
            </a:r>
            <a:r>
              <a:rPr lang="ru-RU" sz="1800" b="1" dirty="0">
                <a:solidFill>
                  <a:srgbClr val="002060"/>
                </a:solidFill>
              </a:rPr>
              <a:t> </a:t>
            </a:r>
            <a:r>
              <a:rPr lang="ru-RU" sz="1800" b="1" dirty="0" err="1">
                <a:solidFill>
                  <a:srgbClr val="002060"/>
                </a:solidFill>
              </a:rPr>
              <a:t>обЪемная</a:t>
            </a:r>
            <a:r>
              <a:rPr lang="ru-RU" sz="1800" b="1" dirty="0">
                <a:solidFill>
                  <a:srgbClr val="002060"/>
                </a:solidFill>
              </a:rPr>
              <a:t> аппликация  – </a:t>
            </a:r>
            <a:r>
              <a:rPr lang="ru-RU" sz="1800" b="1" dirty="0" smtClean="0">
                <a:solidFill>
                  <a:srgbClr val="002060"/>
                </a:solidFill>
              </a:rPr>
              <a:t>проект– </a:t>
            </a:r>
            <a:r>
              <a:rPr lang="ru-RU" sz="1800" b="1" dirty="0">
                <a:solidFill>
                  <a:srgbClr val="002060"/>
                </a:solidFill>
              </a:rPr>
              <a:t>поздравление. Лепка.)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8CEEDF15-3971-401D-AAA4-F061B35383D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0812" y="2173594"/>
            <a:ext cx="3186354" cy="424847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5FC61E7F-24F2-EDAD-0B77-6FDB8A2F45F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5201" t="6951" r="9401" b="20601"/>
          <a:stretch/>
        </p:blipFill>
        <p:spPr>
          <a:xfrm>
            <a:off x="4211960" y="1916832"/>
            <a:ext cx="3373940" cy="381642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F7AF17B8-A0ED-3D76-8736-C413C887239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3936" t="11680" r="585" b="10043"/>
          <a:stretch/>
        </p:blipFill>
        <p:spPr>
          <a:xfrm>
            <a:off x="5436096" y="4581128"/>
            <a:ext cx="3335620" cy="205094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981510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411712"/>
            <a:ext cx="7776864" cy="1149542"/>
          </a:xfrm>
        </p:spPr>
        <p:txBody>
          <a:bodyPr/>
          <a:lstStyle/>
          <a:p>
            <a:r>
              <a:rPr lang="ru-RU" sz="2400" b="1" dirty="0">
                <a:solidFill>
                  <a:srgbClr val="002060"/>
                </a:solidFill>
                <a:latin typeface="Segoe Script" panose="030B0504020000000003" pitchFamily="66" charset="0"/>
              </a:rPr>
              <a:t>Группа «Незабудка» </a:t>
            </a:r>
            <a:br>
              <a:rPr lang="ru-RU" sz="2400" b="1" dirty="0">
                <a:solidFill>
                  <a:srgbClr val="002060"/>
                </a:solidFill>
                <a:latin typeface="Segoe Script" panose="030B0504020000000003" pitchFamily="66" charset="0"/>
              </a:rPr>
            </a:br>
            <a:r>
              <a:rPr lang="ru-RU" sz="1800" b="1" dirty="0">
                <a:solidFill>
                  <a:srgbClr val="002060"/>
                </a:solidFill>
                <a:latin typeface="Segoe Script" panose="030B0504020000000003" pitchFamily="66" charset="0"/>
              </a:rPr>
              <a:t>(Нетрадиционное рисование. Объемная аппликация. Лепка.)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F4381C52-106F-2321-6DB6-D313D7BD6EF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6602" t="2750" r="3801" b="2750"/>
          <a:stretch/>
        </p:blipFill>
        <p:spPr>
          <a:xfrm rot="16200000">
            <a:off x="1041907" y="956243"/>
            <a:ext cx="3232252" cy="454535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834FF81A-F0D6-30A8-104A-A85B45B479D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12898" t="2207" r="13352" b="2352"/>
          <a:stretch/>
        </p:blipFill>
        <p:spPr>
          <a:xfrm rot="16200000">
            <a:off x="680176" y="3280672"/>
            <a:ext cx="3132633" cy="304049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2D05A90F-3E75-DC3A-481E-58451D32675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75250" y="1612794"/>
            <a:ext cx="3645407" cy="324412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45332249-09FD-8161-23B2-A2ADBF4A933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l="16877" b="2026"/>
          <a:stretch/>
        </p:blipFill>
        <p:spPr>
          <a:xfrm>
            <a:off x="3157456" y="4076762"/>
            <a:ext cx="3546511" cy="259228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88BCA244-2B3A-121E-7B37-7352A064EB3F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260445" y="3356884"/>
            <a:ext cx="3479880" cy="2722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52629774"/>
      </p:ext>
    </p:extLst>
  </p:cSld>
  <p:clrMapOvr>
    <a:masterClrMapping/>
  </p:clrMapOvr>
</p:sld>
</file>

<file path=ppt/theme/theme1.xml><?xml version="1.0" encoding="utf-8"?>
<a:theme xmlns:a="http://schemas.openxmlformats.org/drawingml/2006/main" name="4_NY_2010_25112009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85D5508A-46C2-4622-ABF6-E0C7465DAED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766</TotalTime>
  <Words>97</Words>
  <Application>Microsoft Office PowerPoint</Application>
  <PresentationFormat>Экран (4:3)</PresentationFormat>
  <Paragraphs>27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4_NY_2010_25112009</vt:lpstr>
      <vt:lpstr>МБДОУ г. Иркутска Детский сад №115</vt:lpstr>
      <vt:lpstr>ФГОС ДО     р.2\ п 2,6 </vt:lpstr>
      <vt:lpstr>Слайд 3</vt:lpstr>
      <vt:lpstr> Группа «Одуванчик» Новогоднее проекты групп  «Поздравление родителей и гостей»  (Коллективная аппликация. Пластилинография.) </vt:lpstr>
      <vt:lpstr>Слайд 5</vt:lpstr>
      <vt:lpstr>Группа «Колокольчик» (Лепка. Аппликация. Пластилинография.)  «Новогоднее чудо»</vt:lpstr>
      <vt:lpstr> Группа «Рябинка» (Аппликация. Лепка. Рисование.)  «Новогодняя игрушка» </vt:lpstr>
      <vt:lpstr> Группа «Ромашка»  (Коллективная, обЪемная аппликация  – проект– поздравление. Лепка.) </vt:lpstr>
      <vt:lpstr>Группа «Незабудка»  (Нетрадиционное рисование. Объемная аппликация. Лепка.)</vt:lpstr>
      <vt:lpstr>Группа «Цыплята» (Коллективная  аппликация. Пластилинография.)</vt:lpstr>
      <vt:lpstr> Информационные  стенды для родителей. Демонстрационный материал. 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МБДОУ г. Иркутска Детский сад №115</dc:title>
  <dc:subject>Шаблон оформления</dc:subject>
  <dc:creator>parizkih.tatiana@outlook.com</dc:creator>
  <cp:keywords/>
  <dc:description>Корпорация Майкрософт</dc:description>
  <cp:lastModifiedBy>детский сад №115</cp:lastModifiedBy>
  <cp:revision>135</cp:revision>
  <dcterms:created xsi:type="dcterms:W3CDTF">2016-12-18T11:15:02Z</dcterms:created>
  <dcterms:modified xsi:type="dcterms:W3CDTF">2023-01-12T02:18:20Z</dcterms:modified>
  <cp:category>Шаблон оформления</cp:category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TC103899609990</vt:lpwstr>
  </property>
</Properties>
</file>