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4" r:id="rId6"/>
    <p:sldId id="261" r:id="rId7"/>
    <p:sldId id="260" r:id="rId8"/>
    <p:sldId id="263" r:id="rId9"/>
    <p:sldId id="259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696D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31.12.2006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окументы Январь - Март\МО\897947c37af7ea08e79d58bd2cfd0d39_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1174" r="2736"/>
          <a:stretch/>
        </p:blipFill>
        <p:spPr bwMode="auto">
          <a:xfrm>
            <a:off x="-12176" y="0"/>
            <a:ext cx="9154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572" y="2204864"/>
            <a:ext cx="7772400" cy="201865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Бизиборд</a:t>
            </a:r>
            <a:r>
              <a:rPr lang="ru-RU" b="1" dirty="0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 как средство музыкального развития</a:t>
            </a:r>
            <a:br>
              <a:rPr lang="ru-RU" b="1" dirty="0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</a:br>
            <a:r>
              <a:rPr lang="ru-RU" b="1" dirty="0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старших дошкольников</a:t>
            </a:r>
            <a:endParaRPr lang="ru-RU" b="1" dirty="0">
              <a:ln w="10541" cmpd="sng">
                <a:solidFill>
                  <a:srgbClr val="FF7C80"/>
                </a:solidFill>
                <a:prstDash val="solid"/>
              </a:ln>
              <a:solidFill>
                <a:srgbClr val="FF696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772" y="141277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Муниципальное бюджетное дошкольное </a:t>
            </a: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образовательное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учреждение 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г. Иркутска детский сад № </a:t>
            </a: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123</a:t>
            </a:r>
            <a:endParaRPr lang="ru-RU" sz="20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4440097"/>
            <a:ext cx="2815398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>Составитель: </a:t>
            </a:r>
            <a:r>
              <a:rPr lang="ru-RU" dirty="0" smtClean="0">
                <a:solidFill>
                  <a:schemeClr val="tx2"/>
                </a:solidFill>
              </a:rPr>
              <a:t>воспитатель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Кузьмина Т.В.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26" y="5157192"/>
            <a:ext cx="9144000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Иркутск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 - 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2021</a:t>
            </a:r>
            <a:endParaRPr lang="ru-RU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" name="Picture 2" descr="D:\переустановка  25.06.14\Документация детского сада\Эмблема сад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49260"/>
            <a:ext cx="1224136" cy="121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0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окументы Январь - Март\МО\897947c37af7ea08e79d58bd2cfd0d39_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1174" r="2736"/>
          <a:stretch/>
        </p:blipFill>
        <p:spPr bwMode="auto">
          <a:xfrm>
            <a:off x="-10914" y="0"/>
            <a:ext cx="9154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21274818">
            <a:off x="179512" y="1087524"/>
            <a:ext cx="5040560" cy="650503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Wave2">
              <a:avLst>
                <a:gd name="adj1" fmla="val 20000"/>
                <a:gd name="adj2" fmla="val -301"/>
              </a:avLst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Музыкальный </a:t>
            </a:r>
            <a:r>
              <a:rPr lang="ru-RU" sz="3200" b="1" dirty="0" err="1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бизиборд</a:t>
            </a:r>
            <a:endParaRPr lang="ru-RU" sz="3200" b="1" dirty="0">
              <a:ln w="10541" cmpd="sng">
                <a:solidFill>
                  <a:srgbClr val="FF7C80"/>
                </a:solidFill>
                <a:prstDash val="solid"/>
              </a:ln>
              <a:solidFill>
                <a:srgbClr val="FF696D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6715" y="1993045"/>
            <a:ext cx="39707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+mj-lt"/>
              </a:rPr>
              <a:t>Бизиборд</a:t>
            </a:r>
            <a:r>
              <a:rPr lang="ru-RU" sz="1600" b="1" dirty="0" smtClean="0">
                <a:latin typeface="+mj-lt"/>
              </a:rPr>
              <a:t> помогает:</a:t>
            </a:r>
            <a:endParaRPr lang="ru-RU" sz="14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+mj-lt"/>
              </a:rPr>
              <a:t>Прививать интерес к музыке;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+mj-lt"/>
              </a:rPr>
              <a:t>Развивать: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 err="1" smtClean="0">
                <a:latin typeface="+mj-lt"/>
              </a:rPr>
              <a:t>звуковысотный</a:t>
            </a:r>
            <a:r>
              <a:rPr lang="ru-RU" sz="1600" dirty="0" smtClean="0">
                <a:latin typeface="+mj-lt"/>
              </a:rPr>
              <a:t> слух,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тембровый и динамический слух,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чувство ритма;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+mj-lt"/>
              </a:rPr>
              <a:t>Побуждать детей к творческой активности, инициативе, самостоятельности;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+mj-lt"/>
              </a:rPr>
              <a:t>Обогащать сенсорные эталоны;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+mj-lt"/>
              </a:rPr>
              <a:t>Формировать нравственные качества личности (работа в паре, чувство партнерства);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+mj-lt"/>
              </a:rPr>
              <a:t>Укреплять и охранять здоровье детей.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228184" y="850936"/>
            <a:ext cx="2520280" cy="705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«Юные музыканты»</a:t>
            </a:r>
            <a:endParaRPr lang="ru-RU" sz="3200" b="1" dirty="0">
              <a:ln w="10541" cmpd="sng">
                <a:solidFill>
                  <a:srgbClr val="FF7C80"/>
                </a:solidFill>
                <a:prstDash val="solid"/>
              </a:ln>
              <a:solidFill>
                <a:srgbClr val="FF696D"/>
              </a:solidFill>
            </a:endParaRPr>
          </a:p>
        </p:txBody>
      </p:sp>
      <p:pic>
        <p:nvPicPr>
          <p:cNvPr id="1027" name="Picture 3" descr="C:\Users\User\Desktop\Документы Январь - Март\МО\Бизиборд для МО\Бизиборд\IMG-8c0aa9896efdd8f6d161659c75b20838-V -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964" b="30567"/>
          <a:stretch/>
        </p:blipFill>
        <p:spPr bwMode="auto">
          <a:xfrm>
            <a:off x="4629856" y="2025865"/>
            <a:ext cx="4110710" cy="3326593"/>
          </a:xfrm>
          <a:prstGeom prst="rect">
            <a:avLst/>
          </a:prstGeom>
          <a:ln w="762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окументы Январь - Март\МО\897947c37af7ea08e79d58bd2cfd0d39_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1174" r="2736"/>
          <a:stretch/>
        </p:blipFill>
        <p:spPr bwMode="auto">
          <a:xfrm>
            <a:off x="-10914" y="0"/>
            <a:ext cx="9154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Документы Январь - Март\МО\Бизиборд для МО\Бизиборд\DSC000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875"/>
          <a:stretch/>
        </p:blipFill>
        <p:spPr bwMode="auto">
          <a:xfrm>
            <a:off x="2534564" y="1809369"/>
            <a:ext cx="4125668" cy="3551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 rot="21274818">
            <a:off x="178850" y="1073551"/>
            <a:ext cx="5336441" cy="650503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Wave2">
              <a:avLst>
                <a:gd name="adj1" fmla="val 20000"/>
                <a:gd name="adj2" fmla="val -301"/>
              </a:avLst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Спасибо за внимание!</a:t>
            </a:r>
            <a:endParaRPr lang="ru-RU" sz="3200" b="1" dirty="0">
              <a:ln w="10541" cmpd="sng">
                <a:solidFill>
                  <a:srgbClr val="FF7C80"/>
                </a:solidFill>
                <a:prstDash val="solid"/>
              </a:ln>
              <a:solidFill>
                <a:srgbClr val="FF69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окументы Январь - Март\МО\897947c37af7ea08e79d58bd2cfd0d39_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1174" r="2736"/>
          <a:stretch/>
        </p:blipFill>
        <p:spPr bwMode="auto">
          <a:xfrm>
            <a:off x="-10914" y="0"/>
            <a:ext cx="9154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4771982" cy="3325839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Яркий элемент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предметно-пространственной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среды.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Отличное пособие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для музыкального развития детей дошкольного возраста. 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Являться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формой психолого-педагогической поддержки позитивной социализации и индивидуализации ребенка-дошкольника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     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21274818">
            <a:off x="179512" y="1087524"/>
            <a:ext cx="5040560" cy="650503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Wave2">
              <a:avLst>
                <a:gd name="adj1" fmla="val 20000"/>
                <a:gd name="adj2" fmla="val -301"/>
              </a:avLst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Музыкальный </a:t>
            </a:r>
            <a:r>
              <a:rPr lang="ru-RU" sz="3200" b="1" dirty="0" err="1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бизиборд</a:t>
            </a:r>
            <a:endParaRPr lang="ru-RU" sz="3200" b="1" dirty="0">
              <a:ln w="10541" cmpd="sng">
                <a:solidFill>
                  <a:srgbClr val="FF7C80"/>
                </a:solidFill>
                <a:prstDash val="solid"/>
              </a:ln>
              <a:solidFill>
                <a:srgbClr val="FF696D"/>
              </a:solidFill>
            </a:endParaRPr>
          </a:p>
        </p:txBody>
      </p:sp>
      <p:pic>
        <p:nvPicPr>
          <p:cNvPr id="2051" name="Picture 3" descr="C:\Users\User\Desktop\Документы Январь - Март\МО\Бизиборд для МО\Бизиборд\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00" t="9184" r="11639" b="48201"/>
          <a:stretch/>
        </p:blipFill>
        <p:spPr bwMode="auto">
          <a:xfrm>
            <a:off x="5643716" y="1484784"/>
            <a:ext cx="3099927" cy="4752529"/>
          </a:xfrm>
          <a:prstGeom prst="rect">
            <a:avLst/>
          </a:prstGeom>
          <a:ln w="762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6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окументы Январь - Март\МО\897947c37af7ea08e79d58bd2cfd0d39_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1174" r="2736"/>
          <a:stretch/>
        </p:blipFill>
        <p:spPr bwMode="auto">
          <a:xfrm>
            <a:off x="-10914" y="0"/>
            <a:ext cx="9154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переустановка  25.06.14\Документация детского сада\РАЗВИВАЮЩАЯ СРЕДА в ДОУ\Бизиборды\Музыкальный бизиборд\IMG_80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4" t="4009" r="2143"/>
          <a:stretch/>
        </p:blipFill>
        <p:spPr bwMode="auto">
          <a:xfrm>
            <a:off x="233893" y="1556792"/>
            <a:ext cx="4839498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21274818">
            <a:off x="179512" y="1087524"/>
            <a:ext cx="5040560" cy="650503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Wave2">
              <a:avLst>
                <a:gd name="adj1" fmla="val 20000"/>
                <a:gd name="adj2" fmla="val -301"/>
              </a:avLst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Музыкальный </a:t>
            </a:r>
            <a:r>
              <a:rPr lang="ru-RU" sz="3200" b="1" dirty="0" err="1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бизиборд</a:t>
            </a:r>
            <a:endParaRPr lang="ru-RU" sz="3200" b="1" dirty="0">
              <a:ln w="10541" cmpd="sng">
                <a:solidFill>
                  <a:srgbClr val="FF7C80"/>
                </a:solidFill>
                <a:prstDash val="solid"/>
              </a:ln>
              <a:solidFill>
                <a:srgbClr val="FF696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659285"/>
            <a:ext cx="362402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</a:rPr>
              <a:t>        </a:t>
            </a:r>
            <a:r>
              <a:rPr lang="ru-RU" sz="1400" dirty="0" err="1" smtClean="0">
                <a:latin typeface="+mj-lt"/>
              </a:rPr>
              <a:t>Бизиборд</a:t>
            </a:r>
            <a:r>
              <a:rPr lang="ru-RU" sz="1400" dirty="0" smtClean="0">
                <a:latin typeface="+mj-lt"/>
              </a:rPr>
              <a:t> четырехсторонний, сделанный домиком, </a:t>
            </a:r>
            <a:r>
              <a:rPr lang="ru-RU" sz="1400" dirty="0">
                <a:latin typeface="+mj-lt"/>
              </a:rPr>
              <a:t>представляет с собой устойчивую конструкцию. Компактный, прочный и мобильный за счет облегченной конструкции из фанеры. Его легко взять и перенести в любую место в </a:t>
            </a:r>
            <a:r>
              <a:rPr lang="ru-RU" sz="1400" dirty="0" smtClean="0">
                <a:latin typeface="+mj-lt"/>
              </a:rPr>
              <a:t>группе. Предназначен с детьми старшего дошкольного возраста.</a:t>
            </a:r>
          </a:p>
          <a:p>
            <a:r>
              <a:rPr lang="ru-RU" sz="1400" b="1" dirty="0" smtClean="0">
                <a:latin typeface="+mj-lt"/>
              </a:rPr>
              <a:t>        Пособие соответствует следующим требованиям: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+mj-lt"/>
              </a:rPr>
              <a:t>Содержательно-насыщенный; развивающий;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+mj-lt"/>
              </a:rPr>
              <a:t>Доступный;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+mj-lt"/>
              </a:rPr>
              <a:t>Безопасный;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err="1" smtClean="0">
                <a:latin typeface="+mj-lt"/>
              </a:rPr>
              <a:t>Здоровьесберегающий</a:t>
            </a:r>
            <a:r>
              <a:rPr lang="ru-RU" sz="1400" dirty="0" smtClean="0">
                <a:latin typeface="+mj-lt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err="1" smtClean="0">
                <a:latin typeface="+mj-lt"/>
              </a:rPr>
              <a:t>Эстетическипривлекательный</a:t>
            </a:r>
            <a:r>
              <a:rPr lang="ru-RU" sz="1400" dirty="0" smtClean="0">
                <a:latin typeface="+mj-lt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+mj-lt"/>
              </a:rPr>
              <a:t>Музыкальные инструменты </a:t>
            </a:r>
            <a:r>
              <a:rPr lang="ru-RU" sz="1400" dirty="0" err="1" smtClean="0">
                <a:latin typeface="+mj-lt"/>
              </a:rPr>
              <a:t>зонированы</a:t>
            </a:r>
            <a:r>
              <a:rPr lang="ru-RU" sz="1400" dirty="0" smtClean="0">
                <a:latin typeface="+mj-lt"/>
              </a:rPr>
              <a:t>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228184" y="850936"/>
            <a:ext cx="2520280" cy="705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«Юные музыканты»</a:t>
            </a:r>
            <a:endParaRPr lang="ru-RU" sz="3200" b="1" dirty="0">
              <a:ln w="10541" cmpd="sng">
                <a:solidFill>
                  <a:srgbClr val="FF7C80"/>
                </a:solidFill>
                <a:prstDash val="solid"/>
              </a:ln>
              <a:solidFill>
                <a:srgbClr val="FF696D"/>
              </a:solidFill>
            </a:endParaRPr>
          </a:p>
        </p:txBody>
      </p:sp>
      <p:pic>
        <p:nvPicPr>
          <p:cNvPr id="9" name="Picture 2" descr="C:\Users\User\Desktop\Документы Январь - Март\МО\Бизиборд для МО\Бизиборд\С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657" r="3597" b="6586"/>
          <a:stretch/>
        </p:blipFill>
        <p:spPr bwMode="auto">
          <a:xfrm>
            <a:off x="2952244" y="4620263"/>
            <a:ext cx="2013559" cy="198416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 rot="13721578">
            <a:off x="2411760" y="4932156"/>
            <a:ext cx="576064" cy="288032"/>
          </a:xfrm>
          <a:prstGeom prst="rightArrow">
            <a:avLst>
              <a:gd name="adj1" fmla="val 50000"/>
              <a:gd name="adj2" fmla="val 78118"/>
            </a:avLst>
          </a:prstGeom>
          <a:solidFill>
            <a:srgbClr val="FFFF00"/>
          </a:solidFill>
          <a:ln w="19050">
            <a:solidFill>
              <a:srgbClr val="FF696D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окументы Январь - Март\МО\897947c37af7ea08e79d58bd2cfd0d39_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1174" r="2736"/>
          <a:stretch/>
        </p:blipFill>
        <p:spPr bwMode="auto">
          <a:xfrm>
            <a:off x="-10914" y="0"/>
            <a:ext cx="9154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Документы Январь - Март\МО\Бизиборд для МО\Бизиборд\IMG_80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3" r="6369"/>
          <a:stretch/>
        </p:blipFill>
        <p:spPr bwMode="auto">
          <a:xfrm>
            <a:off x="2168590" y="1371910"/>
            <a:ext cx="4879672" cy="4345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21274818">
            <a:off x="179512" y="1087524"/>
            <a:ext cx="5040560" cy="650503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Wave2">
              <a:avLst>
                <a:gd name="adj1" fmla="val 20000"/>
                <a:gd name="adj2" fmla="val -301"/>
              </a:avLst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Музыкальный </a:t>
            </a:r>
            <a:r>
              <a:rPr lang="ru-RU" sz="3200" b="1" dirty="0" err="1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бизиборд</a:t>
            </a:r>
            <a:endParaRPr lang="ru-RU" sz="3200" b="1" dirty="0">
              <a:ln w="10541" cmpd="sng">
                <a:solidFill>
                  <a:srgbClr val="FF7C80"/>
                </a:solidFill>
                <a:prstDash val="solid"/>
              </a:ln>
              <a:solidFill>
                <a:srgbClr val="FF696D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588224" y="954089"/>
            <a:ext cx="2016224" cy="41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Создание</a:t>
            </a:r>
            <a:endParaRPr lang="ru-RU" sz="3200" b="1" dirty="0">
              <a:ln w="10541" cmpd="sng">
                <a:solidFill>
                  <a:srgbClr val="FF7C80"/>
                </a:solidFill>
                <a:prstDash val="solid"/>
              </a:ln>
              <a:solidFill>
                <a:srgbClr val="FF696D"/>
              </a:solidFill>
            </a:endParaRPr>
          </a:p>
        </p:txBody>
      </p:sp>
      <p:pic>
        <p:nvPicPr>
          <p:cNvPr id="8" name="Picture 2" descr="D:\переустановка  25.06.14\Документация детского сада\РАЗВИВАЮЩАЯ СРЕДА в ДОУ\Бизиборды\Музыкальный бизиборд\IMG_80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4866" r="61548" b="4018"/>
          <a:stretch/>
        </p:blipFill>
        <p:spPr bwMode="auto">
          <a:xfrm>
            <a:off x="7380312" y="1440079"/>
            <a:ext cx="1366743" cy="3977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переустановка  25.06.14\Документация детского сада\РАЗВИВАЮЩАЯ СРЕДА в ДОУ\Бизиборды\Музыкальный бизиборд\IMG_806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84" t="4961" r="36668" b="10371"/>
          <a:stretch/>
        </p:blipFill>
        <p:spPr bwMode="auto">
          <a:xfrm>
            <a:off x="383625" y="1823048"/>
            <a:ext cx="1434165" cy="3443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5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окументы Январь - Март\МО\897947c37af7ea08e79d58bd2cfd0d39_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1174" r="2736"/>
          <a:stretch/>
        </p:blipFill>
        <p:spPr bwMode="auto">
          <a:xfrm>
            <a:off x="-10914" y="0"/>
            <a:ext cx="9154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D:\переустановка  25.06.14\Документация детского сада\КАРТОТЕКА занимательной деятельности\МУЗО\Бизиборд\IMG_8054 -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 r="4405" b="9752"/>
          <a:stretch/>
        </p:blipFill>
        <p:spPr bwMode="auto">
          <a:xfrm>
            <a:off x="1743792" y="1388033"/>
            <a:ext cx="5678908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21274818">
            <a:off x="179512" y="1087524"/>
            <a:ext cx="5040560" cy="650503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Wave2">
              <a:avLst>
                <a:gd name="adj1" fmla="val 20000"/>
                <a:gd name="adj2" fmla="val -301"/>
              </a:avLst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Музыкальный </a:t>
            </a:r>
            <a:r>
              <a:rPr lang="ru-RU" sz="3200" b="1" dirty="0" err="1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бизиборд</a:t>
            </a:r>
            <a:endParaRPr lang="ru-RU" sz="3200" b="1" dirty="0">
              <a:ln w="10541" cmpd="sng">
                <a:solidFill>
                  <a:srgbClr val="FF7C80"/>
                </a:solidFill>
                <a:prstDash val="solid"/>
              </a:ln>
              <a:solidFill>
                <a:srgbClr val="FF696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75934" y="4941168"/>
            <a:ext cx="5581216" cy="648072"/>
          </a:xfrm>
          <a:prstGeom prst="rect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СТИЛЬ ОЫОРМЛЕНИЯ</a:t>
            </a:r>
          </a:p>
          <a:p>
            <a:pPr algn="ctr"/>
            <a:r>
              <a:rPr lang="ru-RU" sz="1400" b="1" dirty="0" smtClean="0"/>
              <a:t>«РУССКИЕ НАРОДНЫЕ МУЗЫКАЛЬНЫЕ ИНСТРУМЕНТЫ»</a:t>
            </a:r>
            <a:endParaRPr lang="ru-RU" sz="14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588224" y="954089"/>
            <a:ext cx="2016224" cy="41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Создание</a:t>
            </a:r>
            <a:endParaRPr lang="ru-RU" sz="3200" b="1" dirty="0">
              <a:ln w="10541" cmpd="sng">
                <a:solidFill>
                  <a:srgbClr val="FF7C80"/>
                </a:solidFill>
                <a:prstDash val="solid"/>
              </a:ln>
              <a:solidFill>
                <a:srgbClr val="FF69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окументы Январь - Март\МО\897947c37af7ea08e79d58bd2cfd0d39_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1174" r="2736"/>
          <a:stretch/>
        </p:blipFill>
        <p:spPr bwMode="auto">
          <a:xfrm>
            <a:off x="-10914" y="0"/>
            <a:ext cx="9154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588224" y="954089"/>
            <a:ext cx="2016224" cy="41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Создание</a:t>
            </a:r>
            <a:endParaRPr lang="ru-RU" sz="3200" b="1" dirty="0">
              <a:ln w="10541" cmpd="sng">
                <a:solidFill>
                  <a:srgbClr val="FF7C80"/>
                </a:solidFill>
                <a:prstDash val="solid"/>
              </a:ln>
              <a:solidFill>
                <a:srgbClr val="FF696D"/>
              </a:solidFill>
            </a:endParaRPr>
          </a:p>
        </p:txBody>
      </p:sp>
      <p:pic>
        <p:nvPicPr>
          <p:cNvPr id="3074" name="Picture 2" descr="C:\Users\User\Desktop\Документы Январь - Март\МО\Бизиборд для МО\Бизиборд\С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489" y="1671522"/>
            <a:ext cx="1665539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Документы Январь - Март\МО\Бизиборд для МО\Бизиборд\С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041" y="3645024"/>
            <a:ext cx="1637412" cy="1592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Документы Январь - Март\МО\Бизиборд для МО\Бизиборд\IMG_8063 - 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4" t="889" r="10102" b="3619"/>
          <a:stretch/>
        </p:blipFill>
        <p:spPr bwMode="auto">
          <a:xfrm>
            <a:off x="1331640" y="1454110"/>
            <a:ext cx="4384911" cy="3984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21274818">
            <a:off x="179512" y="1087524"/>
            <a:ext cx="5040560" cy="650503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Wave2">
              <a:avLst>
                <a:gd name="adj1" fmla="val 20000"/>
                <a:gd name="adj2" fmla="val -301"/>
              </a:avLst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Музыкальный </a:t>
            </a:r>
            <a:r>
              <a:rPr lang="ru-RU" sz="3200" b="1" dirty="0" err="1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бизиборд</a:t>
            </a:r>
            <a:endParaRPr lang="ru-RU" sz="3200" b="1" dirty="0">
              <a:ln w="10541" cmpd="sng">
                <a:solidFill>
                  <a:srgbClr val="FF7C80"/>
                </a:solidFill>
                <a:prstDash val="solid"/>
              </a:ln>
              <a:solidFill>
                <a:srgbClr val="FF696D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9503758">
            <a:off x="5194278" y="3628938"/>
            <a:ext cx="1566209" cy="232424"/>
          </a:xfrm>
          <a:prstGeom prst="rightArrow">
            <a:avLst>
              <a:gd name="adj1" fmla="val 50000"/>
              <a:gd name="adj2" fmla="val 91427"/>
            </a:avLst>
          </a:prstGeom>
          <a:solidFill>
            <a:srgbClr val="FFFF00"/>
          </a:solidFill>
          <a:ln w="19050">
            <a:solidFill>
              <a:srgbClr val="FF696D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окументы Январь - Март\МО\897947c37af7ea08e79d58bd2cfd0d39_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1174" r="2736"/>
          <a:stretch/>
        </p:blipFill>
        <p:spPr bwMode="auto">
          <a:xfrm>
            <a:off x="-10915" y="0"/>
            <a:ext cx="9154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переустановка  25.06.14\Документация детского сада\РАЗВИВАЮЩАЯ СРЕДА в ДОУ\Бизиборды\Музыкальный бизиборд\IMG_80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"/>
          <a:stretch/>
        </p:blipFill>
        <p:spPr bwMode="auto">
          <a:xfrm>
            <a:off x="2032951" y="1479241"/>
            <a:ext cx="5419369" cy="4066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21274818">
            <a:off x="179512" y="1067686"/>
            <a:ext cx="5040560" cy="650503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Wave2">
              <a:avLst>
                <a:gd name="adj1" fmla="val 20000"/>
                <a:gd name="adj2" fmla="val -301"/>
              </a:avLst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Музыкальный </a:t>
            </a:r>
            <a:r>
              <a:rPr lang="ru-RU" sz="3200" b="1" dirty="0" err="1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бизиборд</a:t>
            </a:r>
            <a:endParaRPr lang="ru-RU" sz="3200" b="1" dirty="0">
              <a:ln w="10541" cmpd="sng">
                <a:solidFill>
                  <a:srgbClr val="FF7C80"/>
                </a:solidFill>
                <a:prstDash val="solid"/>
              </a:ln>
              <a:solidFill>
                <a:srgbClr val="FF696D"/>
              </a:solidFill>
            </a:endParaRPr>
          </a:p>
        </p:txBody>
      </p:sp>
      <p:pic>
        <p:nvPicPr>
          <p:cNvPr id="3075" name="Picture 3" descr="C:\Users\User\Desktop\Документы Январь - Март\МО\Бизиборд для МО\Бизиборд\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16991"/>
            <a:ext cx="1368152" cy="1936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Документы Январь - Март\МО\Бизиборд для МО\Бизиборд\Снимок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r="59114"/>
          <a:stretch/>
        </p:blipFill>
        <p:spPr bwMode="auto">
          <a:xfrm>
            <a:off x="323389" y="2423746"/>
            <a:ext cx="846245" cy="1725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Документы Январь - Март\МО\Бизиборд для МО\Бизиборд\Снимок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1" r="7978"/>
          <a:stretch/>
        </p:blipFill>
        <p:spPr bwMode="auto">
          <a:xfrm>
            <a:off x="1187624" y="2425613"/>
            <a:ext cx="845327" cy="1723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123728" y="3140968"/>
            <a:ext cx="576064" cy="288032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696D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6804120" y="3141044"/>
            <a:ext cx="576064" cy="288032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696D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452320" y="4365104"/>
            <a:ext cx="1368152" cy="936104"/>
          </a:xfrm>
          <a:prstGeom prst="rect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Струнные музыкальные инструменты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8808" y="4253128"/>
            <a:ext cx="1724842" cy="1048080"/>
          </a:xfrm>
          <a:prstGeom prst="rect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Клавишные, кнопочные музыкальные инструменты</a:t>
            </a:r>
            <a:endParaRPr lang="ru-RU" sz="1400" b="1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588224" y="954089"/>
            <a:ext cx="2016224" cy="41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Создание</a:t>
            </a:r>
            <a:endParaRPr lang="ru-RU" sz="3200" b="1" dirty="0">
              <a:ln w="10541" cmpd="sng">
                <a:solidFill>
                  <a:srgbClr val="FF7C80"/>
                </a:solidFill>
                <a:prstDash val="solid"/>
              </a:ln>
              <a:solidFill>
                <a:srgbClr val="FF69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окументы Январь - Март\МО\897947c37af7ea08e79d58bd2cfd0d39_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1174" r="2736"/>
          <a:stretch/>
        </p:blipFill>
        <p:spPr bwMode="auto">
          <a:xfrm>
            <a:off x="-10914" y="0"/>
            <a:ext cx="9154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21274818">
            <a:off x="179512" y="1087524"/>
            <a:ext cx="5040560" cy="650503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Wave2">
              <a:avLst>
                <a:gd name="adj1" fmla="val 20000"/>
                <a:gd name="adj2" fmla="val -301"/>
              </a:avLst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Музыкальный </a:t>
            </a:r>
            <a:r>
              <a:rPr lang="ru-RU" sz="3200" b="1" dirty="0" err="1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бизиборд</a:t>
            </a:r>
            <a:endParaRPr lang="ru-RU" sz="3200" b="1" dirty="0">
              <a:ln w="10541" cmpd="sng">
                <a:solidFill>
                  <a:srgbClr val="FF7C80"/>
                </a:solidFill>
                <a:prstDash val="solid"/>
              </a:ln>
              <a:solidFill>
                <a:srgbClr val="FF696D"/>
              </a:solidFill>
            </a:endParaRPr>
          </a:p>
        </p:txBody>
      </p:sp>
      <p:pic>
        <p:nvPicPr>
          <p:cNvPr id="6" name="Picture 13" descr="D:\переустановка  25.06.14\Документация детского сада\КАРТОТЕКА занимательной деятельности\МУЗО\Бизиборд\IMG_8054 -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4591" r="4404" b="7656"/>
          <a:stretch/>
        </p:blipFill>
        <p:spPr bwMode="auto">
          <a:xfrm>
            <a:off x="3923928" y="1844824"/>
            <a:ext cx="4902271" cy="3458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 rot="19486396">
            <a:off x="3678548" y="4487395"/>
            <a:ext cx="911773" cy="186964"/>
          </a:xfrm>
          <a:prstGeom prst="rightArrow">
            <a:avLst>
              <a:gd name="adj1" fmla="val 50000"/>
              <a:gd name="adj2" fmla="val 100920"/>
            </a:avLst>
          </a:prstGeom>
          <a:solidFill>
            <a:srgbClr val="FFFF00"/>
          </a:solidFill>
          <a:ln w="19050">
            <a:solidFill>
              <a:srgbClr val="FF696D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esktop\Документы Январь - Март\МО\Бизиборд для МО\Бизиборд\С2 -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03782"/>
            <a:ext cx="3325093" cy="26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8744" y="4708041"/>
            <a:ext cx="3319877" cy="524040"/>
          </a:xfrm>
          <a:prstGeom prst="rect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Духовые, ударные, шумовые</a:t>
            </a:r>
          </a:p>
          <a:p>
            <a:pPr algn="ctr"/>
            <a:r>
              <a:rPr lang="ru-RU" sz="1400" b="1" dirty="0" smtClean="0"/>
              <a:t>музыкальные инструменты</a:t>
            </a:r>
            <a:endParaRPr lang="ru-RU" sz="14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588224" y="954089"/>
            <a:ext cx="2016224" cy="41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Создание</a:t>
            </a:r>
            <a:endParaRPr lang="ru-RU" sz="3200" b="1" dirty="0">
              <a:ln w="10541" cmpd="sng">
                <a:solidFill>
                  <a:srgbClr val="FF7C80"/>
                </a:solidFill>
                <a:prstDash val="solid"/>
              </a:ln>
              <a:solidFill>
                <a:srgbClr val="FF69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окументы Январь - Март\МО\897947c37af7ea08e79d58bd2cfd0d39_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1174" r="2736"/>
          <a:stretch/>
        </p:blipFill>
        <p:spPr bwMode="auto">
          <a:xfrm>
            <a:off x="0" y="0"/>
            <a:ext cx="9154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 rot="21274818">
            <a:off x="179512" y="1087524"/>
            <a:ext cx="5040560" cy="650503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Wave2">
              <a:avLst>
                <a:gd name="adj1" fmla="val 20000"/>
                <a:gd name="adj2" fmla="val -301"/>
              </a:avLst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Музыкальный </a:t>
            </a:r>
            <a:r>
              <a:rPr lang="ru-RU" sz="3200" b="1" dirty="0" err="1" smtClean="0">
                <a:ln w="10541" cmpd="sng">
                  <a:solidFill>
                    <a:srgbClr val="FF7C80"/>
                  </a:solidFill>
                  <a:prstDash val="solid"/>
                </a:ln>
                <a:solidFill>
                  <a:srgbClr val="FF696D"/>
                </a:solidFill>
              </a:rPr>
              <a:t>бизиборд</a:t>
            </a:r>
            <a:endParaRPr lang="ru-RU" sz="3200" b="1" dirty="0">
              <a:ln w="10541" cmpd="sng">
                <a:solidFill>
                  <a:srgbClr val="FF7C80"/>
                </a:solidFill>
                <a:prstDash val="solid"/>
              </a:ln>
              <a:solidFill>
                <a:srgbClr val="FF696D"/>
              </a:solidFill>
            </a:endParaRPr>
          </a:p>
        </p:txBody>
      </p:sp>
      <p:pic>
        <p:nvPicPr>
          <p:cNvPr id="4" name="Picture 2" descr="D:\переустановка  25.06.14\Документация детского сада\КАРТОТЕКА занимательной деятельности\МУЗО\Оркестры\Клас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05" y="1599726"/>
            <a:ext cx="2173716" cy="16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Документы Январь - Март\МО\Бизиборд для МО\Бизиборд\С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6" y="3571044"/>
            <a:ext cx="1753123" cy="120281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переустановка  25.06.14\Документация детского сада\КАРТОТЕКА занимательной деятельности\МУЗО\Оркестры\brass-quintett-51-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86" y="4881173"/>
            <a:ext cx="1798269" cy="129475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переустановка  25.06.14\Документация детского сада\КАРТОТЕКА занимательной деятельности\МУЗО\Оркестры\velvet____4_13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r="4416"/>
          <a:stretch/>
        </p:blipFill>
        <p:spPr bwMode="auto">
          <a:xfrm>
            <a:off x="2586018" y="4867061"/>
            <a:ext cx="1772889" cy="129475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 rot="10800000">
            <a:off x="2333612" y="2339853"/>
            <a:ext cx="654212" cy="150034"/>
          </a:xfrm>
          <a:prstGeom prst="rightArrow">
            <a:avLst/>
          </a:prstGeom>
          <a:solidFill>
            <a:srgbClr val="FF7C80"/>
          </a:solidFill>
          <a:ln w="19050">
            <a:solidFill>
              <a:srgbClr val="FF696D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C:\Users\User\Desktop\Документы Январь - Март\МО\Бизиборд для МО\Бизиборд\С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10" y="3573017"/>
            <a:ext cx="1796097" cy="122413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Документы Январь - Март\МО\Бизиборд для МО\Бизиборд\С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23" y="3573016"/>
            <a:ext cx="1794232" cy="122413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переустановка  25.06.14\Документация детского сада\КАРТОТЕКА занимательной деятельности\МУЗО\Оркестры\data-pioner48-school-stendy-muzyka-8-600x600 (1)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7" b="12990"/>
          <a:stretch/>
        </p:blipFill>
        <p:spPr bwMode="auto">
          <a:xfrm>
            <a:off x="361737" y="2213817"/>
            <a:ext cx="1755852" cy="130308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переустановка  25.06.14\Документация детского сада\КАРТОТЕКА занимательной деятельности\МУЗО\Оркестры\Симфонический оркестр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139" y="4867061"/>
            <a:ext cx="1726338" cy="129475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право 20"/>
          <p:cNvSpPr/>
          <p:nvPr/>
        </p:nvSpPr>
        <p:spPr>
          <a:xfrm>
            <a:off x="2250784" y="4775325"/>
            <a:ext cx="262033" cy="105848"/>
          </a:xfrm>
          <a:prstGeom prst="rightArrow">
            <a:avLst/>
          </a:prstGeom>
          <a:solidFill>
            <a:srgbClr val="FF7C80"/>
          </a:solidFill>
          <a:ln w="19050">
            <a:solidFill>
              <a:srgbClr val="FF696D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C:\Users\User\Desktop\Документы Январь - Март\МО\Бизиборд для МО\Бизиборд\С1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209" y="3560384"/>
            <a:ext cx="1748199" cy="122413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трелка вправо 23"/>
          <p:cNvSpPr/>
          <p:nvPr/>
        </p:nvSpPr>
        <p:spPr>
          <a:xfrm>
            <a:off x="6751690" y="4797151"/>
            <a:ext cx="262033" cy="105848"/>
          </a:xfrm>
          <a:prstGeom prst="rightArrow">
            <a:avLst/>
          </a:prstGeom>
          <a:solidFill>
            <a:srgbClr val="FF7C80"/>
          </a:solidFill>
          <a:ln w="19050">
            <a:solidFill>
              <a:srgbClr val="FF696D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4476811" y="4797153"/>
            <a:ext cx="280906" cy="102339"/>
          </a:xfrm>
          <a:prstGeom prst="rightArrow">
            <a:avLst/>
          </a:prstGeom>
          <a:solidFill>
            <a:srgbClr val="FF7C80"/>
          </a:solidFill>
          <a:ln w="19050">
            <a:solidFill>
              <a:srgbClr val="FF696D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7" name="Picture 13" descr="D:\переустановка  25.06.14\Документация детского сада\КАРТОТЕКА занимательной деятельности\МУЗО\Бизиборд\IMG_8054 - 2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 r="4405" b="9752"/>
          <a:stretch/>
        </p:blipFill>
        <p:spPr bwMode="auto">
          <a:xfrm>
            <a:off x="5652120" y="1196751"/>
            <a:ext cx="3299262" cy="2217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/>
          <p:cNvSpPr/>
          <p:nvPr/>
        </p:nvSpPr>
        <p:spPr>
          <a:xfrm rot="10800000">
            <a:off x="5376743" y="1603575"/>
            <a:ext cx="736992" cy="214810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696D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12417" y="1552987"/>
            <a:ext cx="122413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Оркестры</a:t>
            </a:r>
            <a:endParaRPr lang="ru-RU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55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14922535</TotalTime>
  <Words>227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Бизиборд как средство музыкального развития старших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84</cp:revision>
  <dcterms:created xsi:type="dcterms:W3CDTF">2021-03-06T15:34:22Z</dcterms:created>
  <dcterms:modified xsi:type="dcterms:W3CDTF">2021-03-09T03:28:25Z</dcterms:modified>
</cp:coreProperties>
</file>