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60" r:id="rId2"/>
    <p:sldId id="269" r:id="rId3"/>
    <p:sldId id="262" r:id="rId4"/>
    <p:sldId id="264" r:id="rId5"/>
    <p:sldId id="265" r:id="rId6"/>
    <p:sldId id="266" r:id="rId7"/>
    <p:sldId id="267" r:id="rId8"/>
    <p:sldId id="270" r:id="rId9"/>
    <p:sldId id="272" r:id="rId10"/>
    <p:sldId id="268" r:id="rId11"/>
    <p:sldId id="27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B7E8"/>
    <a:srgbClr val="F22C54"/>
    <a:srgbClr val="57C0C7"/>
    <a:srgbClr val="FC8021"/>
    <a:srgbClr val="FDD2B1"/>
    <a:srgbClr val="FEE9DA"/>
    <a:srgbClr val="FED6B8"/>
    <a:srgbClr val="A7D9DD"/>
    <a:srgbClr val="FDAE73"/>
    <a:srgbClr val="81CAD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>
        <p:scale>
          <a:sx n="100" d="100"/>
          <a:sy n="100" d="100"/>
        </p:scale>
        <p:origin x="-516" y="4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7FD03C-4FA7-4C04-B38D-1E4CB2CE6D20}" type="doc">
      <dgm:prSet loTypeId="urn:microsoft.com/office/officeart/2005/8/layout/hProcess4" loCatId="process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313AB335-2586-4E9B-9F38-194905793D2A}">
      <dgm:prSet phldrT="[Текст]"/>
      <dgm:spPr/>
      <dgm:t>
        <a:bodyPr/>
        <a:lstStyle/>
        <a:p>
          <a:r>
            <a:rPr lang="ru-RU" dirty="0" smtClean="0"/>
            <a:t>Педагоги ДОУ</a:t>
          </a:r>
          <a:endParaRPr lang="ru-RU" dirty="0"/>
        </a:p>
      </dgm:t>
    </dgm:pt>
    <dgm:pt modelId="{D27C822D-97C0-4281-9293-69F4DE3D414C}" type="parTrans" cxnId="{C7397AC4-D1F0-4CBD-9496-F93F5A6CF851}">
      <dgm:prSet/>
      <dgm:spPr/>
      <dgm:t>
        <a:bodyPr/>
        <a:lstStyle/>
        <a:p>
          <a:endParaRPr lang="ru-RU"/>
        </a:p>
      </dgm:t>
    </dgm:pt>
    <dgm:pt modelId="{05E183E0-B8D7-48B5-A02E-073C5F84AE52}" type="sibTrans" cxnId="{C7397AC4-D1F0-4CBD-9496-F93F5A6CF851}">
      <dgm:prSet/>
      <dgm:spPr/>
      <dgm:t>
        <a:bodyPr/>
        <a:lstStyle/>
        <a:p>
          <a:endParaRPr lang="ru-RU"/>
        </a:p>
      </dgm:t>
    </dgm:pt>
    <dgm:pt modelId="{06E40089-5DD6-4046-B18E-8E806B491387}">
      <dgm:prSet phldrT="[Текст]"/>
      <dgm:spPr/>
      <dgm:t>
        <a:bodyPr/>
        <a:lstStyle/>
        <a:p>
          <a:r>
            <a:rPr lang="ru-RU" dirty="0" smtClean="0"/>
            <a:t>Курсовая подготовка</a:t>
          </a:r>
          <a:endParaRPr lang="ru-RU" dirty="0"/>
        </a:p>
      </dgm:t>
    </dgm:pt>
    <dgm:pt modelId="{F2CC763C-5272-47FC-BEC8-B2B553A8342B}" type="parTrans" cxnId="{299E9400-341A-4280-843A-EEA06CC69B17}">
      <dgm:prSet/>
      <dgm:spPr/>
      <dgm:t>
        <a:bodyPr/>
        <a:lstStyle/>
        <a:p>
          <a:endParaRPr lang="ru-RU"/>
        </a:p>
      </dgm:t>
    </dgm:pt>
    <dgm:pt modelId="{4F4267B4-3BAA-4C31-9A99-F0764EC5DE3E}" type="sibTrans" cxnId="{299E9400-341A-4280-843A-EEA06CC69B17}">
      <dgm:prSet/>
      <dgm:spPr/>
      <dgm:t>
        <a:bodyPr/>
        <a:lstStyle/>
        <a:p>
          <a:endParaRPr lang="ru-RU"/>
        </a:p>
      </dgm:t>
    </dgm:pt>
    <dgm:pt modelId="{9C93E8C6-49F1-4882-B480-5E83D297B290}">
      <dgm:prSet phldrT="[Текст]"/>
      <dgm:spPr/>
      <dgm:t>
        <a:bodyPr/>
        <a:lstStyle/>
        <a:p>
          <a:r>
            <a:rPr lang="ru-RU" dirty="0" smtClean="0"/>
            <a:t>Реализация Программы</a:t>
          </a:r>
          <a:endParaRPr lang="ru-RU" dirty="0"/>
        </a:p>
      </dgm:t>
    </dgm:pt>
    <dgm:pt modelId="{D29F3DF4-6B82-4713-A56D-078F4C4616D6}" type="parTrans" cxnId="{74D80FAE-1F89-416A-93A2-A1DB006205DB}">
      <dgm:prSet/>
      <dgm:spPr/>
      <dgm:t>
        <a:bodyPr/>
        <a:lstStyle/>
        <a:p>
          <a:endParaRPr lang="ru-RU"/>
        </a:p>
      </dgm:t>
    </dgm:pt>
    <dgm:pt modelId="{CD41A06A-EAAE-4E16-8DBA-8847AD768B63}" type="sibTrans" cxnId="{74D80FAE-1F89-416A-93A2-A1DB006205DB}">
      <dgm:prSet/>
      <dgm:spPr/>
      <dgm:t>
        <a:bodyPr/>
        <a:lstStyle/>
        <a:p>
          <a:endParaRPr lang="ru-RU"/>
        </a:p>
      </dgm:t>
    </dgm:pt>
    <dgm:pt modelId="{F7E36F68-D19B-4998-A533-02995ECAF35B}">
      <dgm:prSet phldrT="[Текст]"/>
      <dgm:spPr/>
      <dgm:t>
        <a:bodyPr/>
        <a:lstStyle/>
        <a:p>
          <a:r>
            <a:rPr lang="ru-RU" dirty="0" smtClean="0"/>
            <a:t>Дошкольники </a:t>
          </a:r>
          <a:endParaRPr lang="ru-RU" dirty="0"/>
        </a:p>
      </dgm:t>
    </dgm:pt>
    <dgm:pt modelId="{09982406-C653-43F4-ACAE-4008409748DC}" type="parTrans" cxnId="{E4FFDAA3-6C2A-4C2B-9AE2-B42FDF73DF47}">
      <dgm:prSet/>
      <dgm:spPr/>
      <dgm:t>
        <a:bodyPr/>
        <a:lstStyle/>
        <a:p>
          <a:endParaRPr lang="ru-RU"/>
        </a:p>
      </dgm:t>
    </dgm:pt>
    <dgm:pt modelId="{B76B7E26-739B-44AF-911A-AF65F563D11A}" type="sibTrans" cxnId="{E4FFDAA3-6C2A-4C2B-9AE2-B42FDF73DF47}">
      <dgm:prSet/>
      <dgm:spPr/>
      <dgm:t>
        <a:bodyPr/>
        <a:lstStyle/>
        <a:p>
          <a:endParaRPr lang="ru-RU"/>
        </a:p>
      </dgm:t>
    </dgm:pt>
    <dgm:pt modelId="{9395E134-4451-406E-82D3-89C8CEA73B2A}">
      <dgm:prSet phldrT="[Текст]"/>
      <dgm:spPr/>
      <dgm:t>
        <a:bodyPr/>
        <a:lstStyle/>
        <a:p>
          <a:r>
            <a:rPr lang="ru-RU" dirty="0" smtClean="0"/>
            <a:t>Игровая деятельность</a:t>
          </a:r>
          <a:endParaRPr lang="ru-RU" dirty="0"/>
        </a:p>
      </dgm:t>
    </dgm:pt>
    <dgm:pt modelId="{1D1C131E-0942-43E8-8787-BF8C01A64EBB}" type="parTrans" cxnId="{A2532102-AD28-4130-A822-865690537142}">
      <dgm:prSet/>
      <dgm:spPr/>
      <dgm:t>
        <a:bodyPr/>
        <a:lstStyle/>
        <a:p>
          <a:endParaRPr lang="ru-RU"/>
        </a:p>
      </dgm:t>
    </dgm:pt>
    <dgm:pt modelId="{2EC7639E-E30B-4FBD-A853-25D14A6FE9B9}" type="sibTrans" cxnId="{A2532102-AD28-4130-A822-865690537142}">
      <dgm:prSet/>
      <dgm:spPr/>
      <dgm:t>
        <a:bodyPr/>
        <a:lstStyle/>
        <a:p>
          <a:endParaRPr lang="ru-RU"/>
        </a:p>
      </dgm:t>
    </dgm:pt>
    <dgm:pt modelId="{9D7732CD-CC84-4798-8675-E47C59E4FCDA}">
      <dgm:prSet phldrT="[Текст]"/>
      <dgm:spPr/>
      <dgm:t>
        <a:bodyPr/>
        <a:lstStyle/>
        <a:p>
          <a:r>
            <a:rPr lang="ru-RU" dirty="0" smtClean="0"/>
            <a:t>Конструирование</a:t>
          </a:r>
          <a:endParaRPr lang="ru-RU" dirty="0"/>
        </a:p>
      </dgm:t>
    </dgm:pt>
    <dgm:pt modelId="{A8B6B575-6328-4D26-851C-0A5F23C6D6AD}" type="parTrans" cxnId="{A6A0D55F-E2FF-4CAB-BAF6-38180C5D3740}">
      <dgm:prSet/>
      <dgm:spPr/>
      <dgm:t>
        <a:bodyPr/>
        <a:lstStyle/>
        <a:p>
          <a:endParaRPr lang="ru-RU"/>
        </a:p>
      </dgm:t>
    </dgm:pt>
    <dgm:pt modelId="{4EE7CBE6-5759-4A5A-8498-DC81862F89A1}" type="sibTrans" cxnId="{A6A0D55F-E2FF-4CAB-BAF6-38180C5D3740}">
      <dgm:prSet/>
      <dgm:spPr/>
      <dgm:t>
        <a:bodyPr/>
        <a:lstStyle/>
        <a:p>
          <a:endParaRPr lang="ru-RU"/>
        </a:p>
      </dgm:t>
    </dgm:pt>
    <dgm:pt modelId="{C79A126D-0B66-4203-9C97-CA8EF8AA28EE}">
      <dgm:prSet phldrT="[Текст]"/>
      <dgm:spPr/>
      <dgm:t>
        <a:bodyPr/>
        <a:lstStyle/>
        <a:p>
          <a:r>
            <a:rPr lang="ru-RU" dirty="0" smtClean="0"/>
            <a:t>Родители</a:t>
          </a:r>
          <a:endParaRPr lang="ru-RU" dirty="0"/>
        </a:p>
      </dgm:t>
    </dgm:pt>
    <dgm:pt modelId="{1FF3C294-0D8E-421B-82FB-BAC51860F547}" type="parTrans" cxnId="{6CE9A93D-8729-4EE4-BB42-40CAD1FD7903}">
      <dgm:prSet/>
      <dgm:spPr/>
      <dgm:t>
        <a:bodyPr/>
        <a:lstStyle/>
        <a:p>
          <a:endParaRPr lang="ru-RU"/>
        </a:p>
      </dgm:t>
    </dgm:pt>
    <dgm:pt modelId="{6BB8D4BA-27E9-4E51-9F2E-AE54D0DE8B1C}" type="sibTrans" cxnId="{6CE9A93D-8729-4EE4-BB42-40CAD1FD7903}">
      <dgm:prSet/>
      <dgm:spPr/>
      <dgm:t>
        <a:bodyPr/>
        <a:lstStyle/>
        <a:p>
          <a:endParaRPr lang="ru-RU"/>
        </a:p>
      </dgm:t>
    </dgm:pt>
    <dgm:pt modelId="{AFF9EDB1-18AB-4509-9F8A-73B1F0B3E8AF}">
      <dgm:prSet phldrT="[Текст]"/>
      <dgm:spPr/>
      <dgm:t>
        <a:bodyPr/>
        <a:lstStyle/>
        <a:p>
          <a:r>
            <a:rPr lang="ru-RU" dirty="0" smtClean="0"/>
            <a:t>Повышение педагогической культуры родителей</a:t>
          </a:r>
          <a:endParaRPr lang="ru-RU" dirty="0"/>
        </a:p>
      </dgm:t>
    </dgm:pt>
    <dgm:pt modelId="{89F2D426-6420-4CC6-A7FF-7DA23499DF8A}" type="parTrans" cxnId="{EC21B54F-9823-4864-AD23-383DD2D0B123}">
      <dgm:prSet/>
      <dgm:spPr/>
      <dgm:t>
        <a:bodyPr/>
        <a:lstStyle/>
        <a:p>
          <a:endParaRPr lang="ru-RU"/>
        </a:p>
      </dgm:t>
    </dgm:pt>
    <dgm:pt modelId="{E4FBCEB8-DA5F-4719-AB5B-9068DB47FE68}" type="sibTrans" cxnId="{EC21B54F-9823-4864-AD23-383DD2D0B123}">
      <dgm:prSet/>
      <dgm:spPr/>
      <dgm:t>
        <a:bodyPr/>
        <a:lstStyle/>
        <a:p>
          <a:endParaRPr lang="ru-RU"/>
        </a:p>
      </dgm:t>
    </dgm:pt>
    <dgm:pt modelId="{E3B92928-4069-4D35-A074-B5F09947BA7B}">
      <dgm:prSet phldrT="[Текст]"/>
      <dgm:spPr/>
      <dgm:t>
        <a:bodyPr/>
        <a:lstStyle/>
        <a:p>
          <a:r>
            <a:rPr lang="ru-RU" dirty="0" smtClean="0"/>
            <a:t>Организация РППС</a:t>
          </a:r>
          <a:endParaRPr lang="ru-RU" dirty="0"/>
        </a:p>
      </dgm:t>
    </dgm:pt>
    <dgm:pt modelId="{6B5C7D0D-3189-48DB-80DF-BEB03DE2AD7B}" type="parTrans" cxnId="{A433563F-2F8D-430B-9738-256E7DADD089}">
      <dgm:prSet/>
      <dgm:spPr/>
      <dgm:t>
        <a:bodyPr/>
        <a:lstStyle/>
        <a:p>
          <a:endParaRPr lang="ru-RU"/>
        </a:p>
      </dgm:t>
    </dgm:pt>
    <dgm:pt modelId="{07957BFA-484D-4AC3-AEB1-9009C761E5B7}" type="sibTrans" cxnId="{A433563F-2F8D-430B-9738-256E7DADD089}">
      <dgm:prSet/>
      <dgm:spPr/>
      <dgm:t>
        <a:bodyPr/>
        <a:lstStyle/>
        <a:p>
          <a:endParaRPr lang="ru-RU"/>
        </a:p>
      </dgm:t>
    </dgm:pt>
    <dgm:pt modelId="{8ED01B82-DA22-46C2-A13F-F9772EF24227}">
      <dgm:prSet phldrT="[Текст]"/>
      <dgm:spPr/>
      <dgm:t>
        <a:bodyPr/>
        <a:lstStyle/>
        <a:p>
          <a:r>
            <a:rPr lang="ru-RU" dirty="0" smtClean="0"/>
            <a:t>Познавательно-исследовательская деятельность</a:t>
          </a:r>
          <a:endParaRPr lang="ru-RU" dirty="0"/>
        </a:p>
      </dgm:t>
    </dgm:pt>
    <dgm:pt modelId="{7B0F90C0-2B5A-4805-B889-847F47981E96}" type="parTrans" cxnId="{73B7C6F2-6B2D-49DE-9305-39974A0161A7}">
      <dgm:prSet/>
      <dgm:spPr/>
      <dgm:t>
        <a:bodyPr/>
        <a:lstStyle/>
        <a:p>
          <a:endParaRPr lang="ru-RU"/>
        </a:p>
      </dgm:t>
    </dgm:pt>
    <dgm:pt modelId="{C4BB88D0-43D2-41CD-85D5-1D6C6CCB0531}" type="sibTrans" cxnId="{73B7C6F2-6B2D-49DE-9305-39974A0161A7}">
      <dgm:prSet/>
      <dgm:spPr/>
      <dgm:t>
        <a:bodyPr/>
        <a:lstStyle/>
        <a:p>
          <a:endParaRPr lang="ru-RU"/>
        </a:p>
      </dgm:t>
    </dgm:pt>
    <dgm:pt modelId="{C774D832-7BAC-4A46-B5A4-D576AF58E102}">
      <dgm:prSet phldrT="[Текст]"/>
      <dgm:spPr/>
      <dgm:t>
        <a:bodyPr/>
        <a:lstStyle/>
        <a:p>
          <a:r>
            <a:rPr lang="ru-RU" dirty="0" smtClean="0"/>
            <a:t>Вовлечение в деятельность ДОО</a:t>
          </a:r>
          <a:endParaRPr lang="ru-RU" dirty="0"/>
        </a:p>
      </dgm:t>
    </dgm:pt>
    <dgm:pt modelId="{1F5B7021-064D-4F22-B9E2-720966B981E4}" type="parTrans" cxnId="{C5A61AD8-C003-4811-B8E2-503B9E2DEF9A}">
      <dgm:prSet/>
      <dgm:spPr/>
      <dgm:t>
        <a:bodyPr/>
        <a:lstStyle/>
        <a:p>
          <a:endParaRPr lang="ru-RU"/>
        </a:p>
      </dgm:t>
    </dgm:pt>
    <dgm:pt modelId="{A4B15DF3-93AB-4D0F-A950-C40725ED1CD2}" type="sibTrans" cxnId="{C5A61AD8-C003-4811-B8E2-503B9E2DEF9A}">
      <dgm:prSet/>
      <dgm:spPr/>
      <dgm:t>
        <a:bodyPr/>
        <a:lstStyle/>
        <a:p>
          <a:endParaRPr lang="ru-RU"/>
        </a:p>
      </dgm:t>
    </dgm:pt>
    <dgm:pt modelId="{AB8D7440-ACAC-46FB-9A4A-9AE912585CD4}" type="pres">
      <dgm:prSet presAssocID="{757FD03C-4FA7-4C04-B38D-1E4CB2CE6D2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A5D6B37-1E16-408C-8F4B-6E37AD21113B}" type="pres">
      <dgm:prSet presAssocID="{757FD03C-4FA7-4C04-B38D-1E4CB2CE6D20}" presName="tSp" presStyleCnt="0"/>
      <dgm:spPr/>
    </dgm:pt>
    <dgm:pt modelId="{013D952A-6837-40DD-B528-3FA16A30ED74}" type="pres">
      <dgm:prSet presAssocID="{757FD03C-4FA7-4C04-B38D-1E4CB2CE6D20}" presName="bSp" presStyleCnt="0"/>
      <dgm:spPr/>
    </dgm:pt>
    <dgm:pt modelId="{6CB72BEA-494E-4CA8-9F07-C4FFA4E85FBC}" type="pres">
      <dgm:prSet presAssocID="{757FD03C-4FA7-4C04-B38D-1E4CB2CE6D20}" presName="process" presStyleCnt="0"/>
      <dgm:spPr/>
    </dgm:pt>
    <dgm:pt modelId="{0F81D4B6-B812-462F-8D9E-E322AEE03C8C}" type="pres">
      <dgm:prSet presAssocID="{313AB335-2586-4E9B-9F38-194905793D2A}" presName="composite1" presStyleCnt="0"/>
      <dgm:spPr/>
    </dgm:pt>
    <dgm:pt modelId="{2A25A290-C9A4-4F3D-BDC4-1604CD8DD794}" type="pres">
      <dgm:prSet presAssocID="{313AB335-2586-4E9B-9F38-194905793D2A}" presName="dummyNode1" presStyleLbl="node1" presStyleIdx="0" presStyleCnt="3"/>
      <dgm:spPr/>
    </dgm:pt>
    <dgm:pt modelId="{F249A44A-876A-4680-9187-58369B722068}" type="pres">
      <dgm:prSet presAssocID="{313AB335-2586-4E9B-9F38-194905793D2A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27941F-D422-44CA-BADF-3C838866D6EE}" type="pres">
      <dgm:prSet presAssocID="{313AB335-2586-4E9B-9F38-194905793D2A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008A8E-A31F-4231-A209-F760F71DCBDB}" type="pres">
      <dgm:prSet presAssocID="{313AB335-2586-4E9B-9F38-194905793D2A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9A82EF-57AD-411C-96E0-4F0E66706373}" type="pres">
      <dgm:prSet presAssocID="{313AB335-2586-4E9B-9F38-194905793D2A}" presName="connSite1" presStyleCnt="0"/>
      <dgm:spPr/>
    </dgm:pt>
    <dgm:pt modelId="{FD7F66E0-70D0-48FF-AA75-8414EC215005}" type="pres">
      <dgm:prSet presAssocID="{05E183E0-B8D7-48B5-A02E-073C5F84AE52}" presName="Name9" presStyleLbl="sibTrans2D1" presStyleIdx="0" presStyleCnt="2"/>
      <dgm:spPr/>
      <dgm:t>
        <a:bodyPr/>
        <a:lstStyle/>
        <a:p>
          <a:endParaRPr lang="ru-RU"/>
        </a:p>
      </dgm:t>
    </dgm:pt>
    <dgm:pt modelId="{EC00B6D5-37D9-42AC-A6B9-3DE699808DF3}" type="pres">
      <dgm:prSet presAssocID="{F7E36F68-D19B-4998-A533-02995ECAF35B}" presName="composite2" presStyleCnt="0"/>
      <dgm:spPr/>
    </dgm:pt>
    <dgm:pt modelId="{37824C1D-885C-4244-ACC3-C32EF84DF06B}" type="pres">
      <dgm:prSet presAssocID="{F7E36F68-D19B-4998-A533-02995ECAF35B}" presName="dummyNode2" presStyleLbl="node1" presStyleIdx="0" presStyleCnt="3"/>
      <dgm:spPr/>
    </dgm:pt>
    <dgm:pt modelId="{130A33B6-D474-4AB1-8D5C-BE52E9C5D7A2}" type="pres">
      <dgm:prSet presAssocID="{F7E36F68-D19B-4998-A533-02995ECAF35B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5D8DE8-A613-45EB-B212-9BA3F50E52DD}" type="pres">
      <dgm:prSet presAssocID="{F7E36F68-D19B-4998-A533-02995ECAF35B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51DEA9-7D20-4E3C-B03A-8B24AD905222}" type="pres">
      <dgm:prSet presAssocID="{F7E36F68-D19B-4998-A533-02995ECAF35B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ACBE65-EB62-4098-ACD0-921B07E78AAA}" type="pres">
      <dgm:prSet presAssocID="{F7E36F68-D19B-4998-A533-02995ECAF35B}" presName="connSite2" presStyleCnt="0"/>
      <dgm:spPr/>
    </dgm:pt>
    <dgm:pt modelId="{8208404D-053E-46F8-BA2C-1805EB9E08FA}" type="pres">
      <dgm:prSet presAssocID="{B76B7E26-739B-44AF-911A-AF65F563D11A}" presName="Name18" presStyleLbl="sibTrans2D1" presStyleIdx="1" presStyleCnt="2"/>
      <dgm:spPr/>
      <dgm:t>
        <a:bodyPr/>
        <a:lstStyle/>
        <a:p>
          <a:endParaRPr lang="ru-RU"/>
        </a:p>
      </dgm:t>
    </dgm:pt>
    <dgm:pt modelId="{65C9C93A-A9EA-4A86-9FB9-6D090AE5F1B2}" type="pres">
      <dgm:prSet presAssocID="{C79A126D-0B66-4203-9C97-CA8EF8AA28EE}" presName="composite1" presStyleCnt="0"/>
      <dgm:spPr/>
    </dgm:pt>
    <dgm:pt modelId="{AA1C3DA9-1154-47E8-A001-4117E565EEC8}" type="pres">
      <dgm:prSet presAssocID="{C79A126D-0B66-4203-9C97-CA8EF8AA28EE}" presName="dummyNode1" presStyleLbl="node1" presStyleIdx="1" presStyleCnt="3"/>
      <dgm:spPr/>
    </dgm:pt>
    <dgm:pt modelId="{0EDBF517-3803-48B0-98D8-9A16D4CBDC33}" type="pres">
      <dgm:prSet presAssocID="{C79A126D-0B66-4203-9C97-CA8EF8AA28EE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53E46D-377B-485F-91A9-A68EA761A13E}" type="pres">
      <dgm:prSet presAssocID="{C79A126D-0B66-4203-9C97-CA8EF8AA28EE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37A32C-4AFF-4E00-BFF8-24AC397E19E5}" type="pres">
      <dgm:prSet presAssocID="{C79A126D-0B66-4203-9C97-CA8EF8AA28EE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EA5603-F34D-46D9-A30B-21CD0D524054}" type="pres">
      <dgm:prSet presAssocID="{C79A126D-0B66-4203-9C97-CA8EF8AA28EE}" presName="connSite1" presStyleCnt="0"/>
      <dgm:spPr/>
    </dgm:pt>
  </dgm:ptLst>
  <dgm:cxnLst>
    <dgm:cxn modelId="{A6A0D55F-E2FF-4CAB-BAF6-38180C5D3740}" srcId="{F7E36F68-D19B-4998-A533-02995ECAF35B}" destId="{9D7732CD-CC84-4798-8675-E47C59E4FCDA}" srcOrd="2" destOrd="0" parTransId="{A8B6B575-6328-4D26-851C-0A5F23C6D6AD}" sibTransId="{4EE7CBE6-5759-4A5A-8498-DC81862F89A1}"/>
    <dgm:cxn modelId="{4D75CE88-8407-44F9-A4D2-6AF7AED5EC5C}" type="presOf" srcId="{F7E36F68-D19B-4998-A533-02995ECAF35B}" destId="{C451DEA9-7D20-4E3C-B03A-8B24AD905222}" srcOrd="0" destOrd="0" presId="urn:microsoft.com/office/officeart/2005/8/layout/hProcess4"/>
    <dgm:cxn modelId="{A2532102-AD28-4130-A822-865690537142}" srcId="{F7E36F68-D19B-4998-A533-02995ECAF35B}" destId="{9395E134-4451-406E-82D3-89C8CEA73B2A}" srcOrd="0" destOrd="0" parTransId="{1D1C131E-0942-43E8-8787-BF8C01A64EBB}" sibTransId="{2EC7639E-E30B-4FBD-A853-25D14A6FE9B9}"/>
    <dgm:cxn modelId="{F087A4A7-D00F-47D4-A855-1D98447634CC}" type="presOf" srcId="{9C93E8C6-49F1-4882-B480-5E83D297B290}" destId="{EB27941F-D422-44CA-BADF-3C838866D6EE}" srcOrd="1" destOrd="1" presId="urn:microsoft.com/office/officeart/2005/8/layout/hProcess4"/>
    <dgm:cxn modelId="{6CE9A93D-8729-4EE4-BB42-40CAD1FD7903}" srcId="{757FD03C-4FA7-4C04-B38D-1E4CB2CE6D20}" destId="{C79A126D-0B66-4203-9C97-CA8EF8AA28EE}" srcOrd="2" destOrd="0" parTransId="{1FF3C294-0D8E-421B-82FB-BAC51860F547}" sibTransId="{6BB8D4BA-27E9-4E51-9F2E-AE54D0DE8B1C}"/>
    <dgm:cxn modelId="{2346296C-7332-4B72-BAC9-D5FF60002BB4}" type="presOf" srcId="{06E40089-5DD6-4046-B18E-8E806B491387}" destId="{F249A44A-876A-4680-9187-58369B722068}" srcOrd="0" destOrd="0" presId="urn:microsoft.com/office/officeart/2005/8/layout/hProcess4"/>
    <dgm:cxn modelId="{73B7C6F2-6B2D-49DE-9305-39974A0161A7}" srcId="{F7E36F68-D19B-4998-A533-02995ECAF35B}" destId="{8ED01B82-DA22-46C2-A13F-F9772EF24227}" srcOrd="1" destOrd="0" parTransId="{7B0F90C0-2B5A-4805-B889-847F47981E96}" sibTransId="{C4BB88D0-43D2-41CD-85D5-1D6C6CCB0531}"/>
    <dgm:cxn modelId="{F9686D18-BB9C-408F-A4B4-D98CDDB9BDD5}" type="presOf" srcId="{E3B92928-4069-4D35-A074-B5F09947BA7B}" destId="{F249A44A-876A-4680-9187-58369B722068}" srcOrd="0" destOrd="2" presId="urn:microsoft.com/office/officeart/2005/8/layout/hProcess4"/>
    <dgm:cxn modelId="{97DF80FF-695D-4124-8D74-85EEEE207D43}" type="presOf" srcId="{9C93E8C6-49F1-4882-B480-5E83D297B290}" destId="{F249A44A-876A-4680-9187-58369B722068}" srcOrd="0" destOrd="1" presId="urn:microsoft.com/office/officeart/2005/8/layout/hProcess4"/>
    <dgm:cxn modelId="{6A00FB0C-0928-4C2B-8C6E-2AF9BCB1D44B}" type="presOf" srcId="{C774D832-7BAC-4A46-B5A4-D576AF58E102}" destId="{8E53E46D-377B-485F-91A9-A68EA761A13E}" srcOrd="1" destOrd="1" presId="urn:microsoft.com/office/officeart/2005/8/layout/hProcess4"/>
    <dgm:cxn modelId="{C7397AC4-D1F0-4CBD-9496-F93F5A6CF851}" srcId="{757FD03C-4FA7-4C04-B38D-1E4CB2CE6D20}" destId="{313AB335-2586-4E9B-9F38-194905793D2A}" srcOrd="0" destOrd="0" parTransId="{D27C822D-97C0-4281-9293-69F4DE3D414C}" sibTransId="{05E183E0-B8D7-48B5-A02E-073C5F84AE52}"/>
    <dgm:cxn modelId="{74D80FAE-1F89-416A-93A2-A1DB006205DB}" srcId="{313AB335-2586-4E9B-9F38-194905793D2A}" destId="{9C93E8C6-49F1-4882-B480-5E83D297B290}" srcOrd="1" destOrd="0" parTransId="{D29F3DF4-6B82-4713-A56D-078F4C4616D6}" sibTransId="{CD41A06A-EAAE-4E16-8DBA-8847AD768B63}"/>
    <dgm:cxn modelId="{A326DED9-722F-4E77-88E7-3E51FF6CBCBE}" type="presOf" srcId="{E3B92928-4069-4D35-A074-B5F09947BA7B}" destId="{EB27941F-D422-44CA-BADF-3C838866D6EE}" srcOrd="1" destOrd="2" presId="urn:microsoft.com/office/officeart/2005/8/layout/hProcess4"/>
    <dgm:cxn modelId="{A433563F-2F8D-430B-9738-256E7DADD089}" srcId="{313AB335-2586-4E9B-9F38-194905793D2A}" destId="{E3B92928-4069-4D35-A074-B5F09947BA7B}" srcOrd="2" destOrd="0" parTransId="{6B5C7D0D-3189-48DB-80DF-BEB03DE2AD7B}" sibTransId="{07957BFA-484D-4AC3-AEB1-9009C761E5B7}"/>
    <dgm:cxn modelId="{F2A14532-5928-4FE6-B18F-83F6B0C9264A}" type="presOf" srcId="{C79A126D-0B66-4203-9C97-CA8EF8AA28EE}" destId="{D237A32C-4AFF-4E00-BFF8-24AC397E19E5}" srcOrd="0" destOrd="0" presId="urn:microsoft.com/office/officeart/2005/8/layout/hProcess4"/>
    <dgm:cxn modelId="{4E76A66D-B3A2-4CCF-9F60-225304B74FF5}" type="presOf" srcId="{AFF9EDB1-18AB-4509-9F8A-73B1F0B3E8AF}" destId="{0EDBF517-3803-48B0-98D8-9A16D4CBDC33}" srcOrd="0" destOrd="0" presId="urn:microsoft.com/office/officeart/2005/8/layout/hProcess4"/>
    <dgm:cxn modelId="{EC21B54F-9823-4864-AD23-383DD2D0B123}" srcId="{C79A126D-0B66-4203-9C97-CA8EF8AA28EE}" destId="{AFF9EDB1-18AB-4509-9F8A-73B1F0B3E8AF}" srcOrd="0" destOrd="0" parTransId="{89F2D426-6420-4CC6-A7FF-7DA23499DF8A}" sibTransId="{E4FBCEB8-DA5F-4719-AB5B-9068DB47FE68}"/>
    <dgm:cxn modelId="{990935DA-D5F7-4861-B470-285F3ECAA1ED}" type="presOf" srcId="{9D7732CD-CC84-4798-8675-E47C59E4FCDA}" destId="{130A33B6-D474-4AB1-8D5C-BE52E9C5D7A2}" srcOrd="0" destOrd="2" presId="urn:microsoft.com/office/officeart/2005/8/layout/hProcess4"/>
    <dgm:cxn modelId="{9743A7B4-7B15-4920-B3B6-C7D804920DCA}" type="presOf" srcId="{8ED01B82-DA22-46C2-A13F-F9772EF24227}" destId="{EE5D8DE8-A613-45EB-B212-9BA3F50E52DD}" srcOrd="1" destOrd="1" presId="urn:microsoft.com/office/officeart/2005/8/layout/hProcess4"/>
    <dgm:cxn modelId="{CCB3EEFA-B192-412D-BD00-6A32DCF4DDDD}" type="presOf" srcId="{757FD03C-4FA7-4C04-B38D-1E4CB2CE6D20}" destId="{AB8D7440-ACAC-46FB-9A4A-9AE912585CD4}" srcOrd="0" destOrd="0" presId="urn:microsoft.com/office/officeart/2005/8/layout/hProcess4"/>
    <dgm:cxn modelId="{CD362BFC-FFF2-4B67-AB6B-E8F4AD6CD99E}" type="presOf" srcId="{9D7732CD-CC84-4798-8675-E47C59E4FCDA}" destId="{EE5D8DE8-A613-45EB-B212-9BA3F50E52DD}" srcOrd="1" destOrd="2" presId="urn:microsoft.com/office/officeart/2005/8/layout/hProcess4"/>
    <dgm:cxn modelId="{8638C7B3-8F4F-4BF6-AEE9-625F3D665BD6}" type="presOf" srcId="{9395E134-4451-406E-82D3-89C8CEA73B2A}" destId="{EE5D8DE8-A613-45EB-B212-9BA3F50E52DD}" srcOrd="1" destOrd="0" presId="urn:microsoft.com/office/officeart/2005/8/layout/hProcess4"/>
    <dgm:cxn modelId="{299E9400-341A-4280-843A-EEA06CC69B17}" srcId="{313AB335-2586-4E9B-9F38-194905793D2A}" destId="{06E40089-5DD6-4046-B18E-8E806B491387}" srcOrd="0" destOrd="0" parTransId="{F2CC763C-5272-47FC-BEC8-B2B553A8342B}" sibTransId="{4F4267B4-3BAA-4C31-9A99-F0764EC5DE3E}"/>
    <dgm:cxn modelId="{1AF4E37A-B58B-45CC-AF2C-4076B73823B8}" type="presOf" srcId="{B76B7E26-739B-44AF-911A-AF65F563D11A}" destId="{8208404D-053E-46F8-BA2C-1805EB9E08FA}" srcOrd="0" destOrd="0" presId="urn:microsoft.com/office/officeart/2005/8/layout/hProcess4"/>
    <dgm:cxn modelId="{A1981085-4EB7-4BC7-BF9F-5EA84CDFE68D}" type="presOf" srcId="{313AB335-2586-4E9B-9F38-194905793D2A}" destId="{3D008A8E-A31F-4231-A209-F760F71DCBDB}" srcOrd="0" destOrd="0" presId="urn:microsoft.com/office/officeart/2005/8/layout/hProcess4"/>
    <dgm:cxn modelId="{E4FFDAA3-6C2A-4C2B-9AE2-B42FDF73DF47}" srcId="{757FD03C-4FA7-4C04-B38D-1E4CB2CE6D20}" destId="{F7E36F68-D19B-4998-A533-02995ECAF35B}" srcOrd="1" destOrd="0" parTransId="{09982406-C653-43F4-ACAE-4008409748DC}" sibTransId="{B76B7E26-739B-44AF-911A-AF65F563D11A}"/>
    <dgm:cxn modelId="{C5A61AD8-C003-4811-B8E2-503B9E2DEF9A}" srcId="{C79A126D-0B66-4203-9C97-CA8EF8AA28EE}" destId="{C774D832-7BAC-4A46-B5A4-D576AF58E102}" srcOrd="1" destOrd="0" parTransId="{1F5B7021-064D-4F22-B9E2-720966B981E4}" sibTransId="{A4B15DF3-93AB-4D0F-A950-C40725ED1CD2}"/>
    <dgm:cxn modelId="{18C10516-5BF0-4698-B7AC-F8F8D0F1E80B}" type="presOf" srcId="{AFF9EDB1-18AB-4509-9F8A-73B1F0B3E8AF}" destId="{8E53E46D-377B-485F-91A9-A68EA761A13E}" srcOrd="1" destOrd="0" presId="urn:microsoft.com/office/officeart/2005/8/layout/hProcess4"/>
    <dgm:cxn modelId="{5E7031B7-BEBD-419C-8707-696C7BD4C829}" type="presOf" srcId="{9395E134-4451-406E-82D3-89C8CEA73B2A}" destId="{130A33B6-D474-4AB1-8D5C-BE52E9C5D7A2}" srcOrd="0" destOrd="0" presId="urn:microsoft.com/office/officeart/2005/8/layout/hProcess4"/>
    <dgm:cxn modelId="{94BB83A6-BE7E-4296-AA65-F185B0229E2A}" type="presOf" srcId="{05E183E0-B8D7-48B5-A02E-073C5F84AE52}" destId="{FD7F66E0-70D0-48FF-AA75-8414EC215005}" srcOrd="0" destOrd="0" presId="urn:microsoft.com/office/officeart/2005/8/layout/hProcess4"/>
    <dgm:cxn modelId="{4041EFF7-21C3-4701-B29A-6B316398B470}" type="presOf" srcId="{06E40089-5DD6-4046-B18E-8E806B491387}" destId="{EB27941F-D422-44CA-BADF-3C838866D6EE}" srcOrd="1" destOrd="0" presId="urn:microsoft.com/office/officeart/2005/8/layout/hProcess4"/>
    <dgm:cxn modelId="{A99E28E6-CC91-4C44-8D66-6058552D8F84}" type="presOf" srcId="{8ED01B82-DA22-46C2-A13F-F9772EF24227}" destId="{130A33B6-D474-4AB1-8D5C-BE52E9C5D7A2}" srcOrd="0" destOrd="1" presId="urn:microsoft.com/office/officeart/2005/8/layout/hProcess4"/>
    <dgm:cxn modelId="{F85BA786-8CF0-4894-87BB-BB2978ABCEC9}" type="presOf" srcId="{C774D832-7BAC-4A46-B5A4-D576AF58E102}" destId="{0EDBF517-3803-48B0-98D8-9A16D4CBDC33}" srcOrd="0" destOrd="1" presId="urn:microsoft.com/office/officeart/2005/8/layout/hProcess4"/>
    <dgm:cxn modelId="{5873CEE0-6B55-4971-9318-7C976E668B18}" type="presParOf" srcId="{AB8D7440-ACAC-46FB-9A4A-9AE912585CD4}" destId="{FA5D6B37-1E16-408C-8F4B-6E37AD21113B}" srcOrd="0" destOrd="0" presId="urn:microsoft.com/office/officeart/2005/8/layout/hProcess4"/>
    <dgm:cxn modelId="{2CE3BECA-4A8F-4ADE-BD41-D88774508C3B}" type="presParOf" srcId="{AB8D7440-ACAC-46FB-9A4A-9AE912585CD4}" destId="{013D952A-6837-40DD-B528-3FA16A30ED74}" srcOrd="1" destOrd="0" presId="urn:microsoft.com/office/officeart/2005/8/layout/hProcess4"/>
    <dgm:cxn modelId="{8475F73E-7F32-417E-8150-AB798BA92A8A}" type="presParOf" srcId="{AB8D7440-ACAC-46FB-9A4A-9AE912585CD4}" destId="{6CB72BEA-494E-4CA8-9F07-C4FFA4E85FBC}" srcOrd="2" destOrd="0" presId="urn:microsoft.com/office/officeart/2005/8/layout/hProcess4"/>
    <dgm:cxn modelId="{5F48730D-7100-404B-833B-0EA5B6DB8AEC}" type="presParOf" srcId="{6CB72BEA-494E-4CA8-9F07-C4FFA4E85FBC}" destId="{0F81D4B6-B812-462F-8D9E-E322AEE03C8C}" srcOrd="0" destOrd="0" presId="urn:microsoft.com/office/officeart/2005/8/layout/hProcess4"/>
    <dgm:cxn modelId="{AC41A230-881C-4843-B98F-1024EDC0EBC8}" type="presParOf" srcId="{0F81D4B6-B812-462F-8D9E-E322AEE03C8C}" destId="{2A25A290-C9A4-4F3D-BDC4-1604CD8DD794}" srcOrd="0" destOrd="0" presId="urn:microsoft.com/office/officeart/2005/8/layout/hProcess4"/>
    <dgm:cxn modelId="{2252BDEC-AE4E-403A-8CB6-B8D84854CC56}" type="presParOf" srcId="{0F81D4B6-B812-462F-8D9E-E322AEE03C8C}" destId="{F249A44A-876A-4680-9187-58369B722068}" srcOrd="1" destOrd="0" presId="urn:microsoft.com/office/officeart/2005/8/layout/hProcess4"/>
    <dgm:cxn modelId="{345BF2F8-2D8A-4B6B-8A17-276E6C9B0AF6}" type="presParOf" srcId="{0F81D4B6-B812-462F-8D9E-E322AEE03C8C}" destId="{EB27941F-D422-44CA-BADF-3C838866D6EE}" srcOrd="2" destOrd="0" presId="urn:microsoft.com/office/officeart/2005/8/layout/hProcess4"/>
    <dgm:cxn modelId="{E1AEE62D-32E7-45AD-A28B-43C43C9FD153}" type="presParOf" srcId="{0F81D4B6-B812-462F-8D9E-E322AEE03C8C}" destId="{3D008A8E-A31F-4231-A209-F760F71DCBDB}" srcOrd="3" destOrd="0" presId="urn:microsoft.com/office/officeart/2005/8/layout/hProcess4"/>
    <dgm:cxn modelId="{D47F916A-8133-4DD3-9BB2-A7C9E6A2527E}" type="presParOf" srcId="{0F81D4B6-B812-462F-8D9E-E322AEE03C8C}" destId="{0E9A82EF-57AD-411C-96E0-4F0E66706373}" srcOrd="4" destOrd="0" presId="urn:microsoft.com/office/officeart/2005/8/layout/hProcess4"/>
    <dgm:cxn modelId="{4E79E93D-016E-4D3A-8C0D-EAC3A0114F1C}" type="presParOf" srcId="{6CB72BEA-494E-4CA8-9F07-C4FFA4E85FBC}" destId="{FD7F66E0-70D0-48FF-AA75-8414EC215005}" srcOrd="1" destOrd="0" presId="urn:microsoft.com/office/officeart/2005/8/layout/hProcess4"/>
    <dgm:cxn modelId="{4D5D0753-BFAA-4A80-8855-66177E71F4B2}" type="presParOf" srcId="{6CB72BEA-494E-4CA8-9F07-C4FFA4E85FBC}" destId="{EC00B6D5-37D9-42AC-A6B9-3DE699808DF3}" srcOrd="2" destOrd="0" presId="urn:microsoft.com/office/officeart/2005/8/layout/hProcess4"/>
    <dgm:cxn modelId="{0896EF5A-A95A-4D18-9445-5D0BDFC1D1D4}" type="presParOf" srcId="{EC00B6D5-37D9-42AC-A6B9-3DE699808DF3}" destId="{37824C1D-885C-4244-ACC3-C32EF84DF06B}" srcOrd="0" destOrd="0" presId="urn:microsoft.com/office/officeart/2005/8/layout/hProcess4"/>
    <dgm:cxn modelId="{1599D437-0B60-4BE5-B0EC-CF231B589145}" type="presParOf" srcId="{EC00B6D5-37D9-42AC-A6B9-3DE699808DF3}" destId="{130A33B6-D474-4AB1-8D5C-BE52E9C5D7A2}" srcOrd="1" destOrd="0" presId="urn:microsoft.com/office/officeart/2005/8/layout/hProcess4"/>
    <dgm:cxn modelId="{03819622-1BF9-4AFB-A746-4F5F2F63872E}" type="presParOf" srcId="{EC00B6D5-37D9-42AC-A6B9-3DE699808DF3}" destId="{EE5D8DE8-A613-45EB-B212-9BA3F50E52DD}" srcOrd="2" destOrd="0" presId="urn:microsoft.com/office/officeart/2005/8/layout/hProcess4"/>
    <dgm:cxn modelId="{3B916701-7E9B-4A4A-81AD-30969C7EEE89}" type="presParOf" srcId="{EC00B6D5-37D9-42AC-A6B9-3DE699808DF3}" destId="{C451DEA9-7D20-4E3C-B03A-8B24AD905222}" srcOrd="3" destOrd="0" presId="urn:microsoft.com/office/officeart/2005/8/layout/hProcess4"/>
    <dgm:cxn modelId="{2510A3DF-AEE4-405F-B320-9169DF9E7BFC}" type="presParOf" srcId="{EC00B6D5-37D9-42AC-A6B9-3DE699808DF3}" destId="{4FACBE65-EB62-4098-ACD0-921B07E78AAA}" srcOrd="4" destOrd="0" presId="urn:microsoft.com/office/officeart/2005/8/layout/hProcess4"/>
    <dgm:cxn modelId="{CADEF742-7CDE-4106-B511-935621E3255D}" type="presParOf" srcId="{6CB72BEA-494E-4CA8-9F07-C4FFA4E85FBC}" destId="{8208404D-053E-46F8-BA2C-1805EB9E08FA}" srcOrd="3" destOrd="0" presId="urn:microsoft.com/office/officeart/2005/8/layout/hProcess4"/>
    <dgm:cxn modelId="{3ABA4864-E1F2-44EA-BDA8-0078D287709B}" type="presParOf" srcId="{6CB72BEA-494E-4CA8-9F07-C4FFA4E85FBC}" destId="{65C9C93A-A9EA-4A86-9FB9-6D090AE5F1B2}" srcOrd="4" destOrd="0" presId="urn:microsoft.com/office/officeart/2005/8/layout/hProcess4"/>
    <dgm:cxn modelId="{DA05A556-6947-474A-92AD-1A823BBDC981}" type="presParOf" srcId="{65C9C93A-A9EA-4A86-9FB9-6D090AE5F1B2}" destId="{AA1C3DA9-1154-47E8-A001-4117E565EEC8}" srcOrd="0" destOrd="0" presId="urn:microsoft.com/office/officeart/2005/8/layout/hProcess4"/>
    <dgm:cxn modelId="{48BEB4DB-2837-46D1-9178-36A07E37228F}" type="presParOf" srcId="{65C9C93A-A9EA-4A86-9FB9-6D090AE5F1B2}" destId="{0EDBF517-3803-48B0-98D8-9A16D4CBDC33}" srcOrd="1" destOrd="0" presId="urn:microsoft.com/office/officeart/2005/8/layout/hProcess4"/>
    <dgm:cxn modelId="{1AB29278-2759-4EDD-95E6-0A8FBB24480F}" type="presParOf" srcId="{65C9C93A-A9EA-4A86-9FB9-6D090AE5F1B2}" destId="{8E53E46D-377B-485F-91A9-A68EA761A13E}" srcOrd="2" destOrd="0" presId="urn:microsoft.com/office/officeart/2005/8/layout/hProcess4"/>
    <dgm:cxn modelId="{E8CFE318-2C4A-47C7-A7B6-8D31E75D4639}" type="presParOf" srcId="{65C9C93A-A9EA-4A86-9FB9-6D090AE5F1B2}" destId="{D237A32C-4AFF-4E00-BFF8-24AC397E19E5}" srcOrd="3" destOrd="0" presId="urn:microsoft.com/office/officeart/2005/8/layout/hProcess4"/>
    <dgm:cxn modelId="{1C48EC87-6248-4277-9662-D69E9B2804EF}" type="presParOf" srcId="{65C9C93A-A9EA-4A86-9FB9-6D090AE5F1B2}" destId="{25EA5603-F34D-46D9-A30B-21CD0D524054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249A44A-876A-4680-9187-58369B722068}">
      <dsp:nvSpPr>
        <dsp:cNvPr id="0" name=""/>
        <dsp:cNvSpPr/>
      </dsp:nvSpPr>
      <dsp:spPr>
        <a:xfrm>
          <a:off x="819" y="1314091"/>
          <a:ext cx="2281675" cy="18819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8575" tIns="28575" rIns="28575" bIns="2857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Курсовая подготовка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Реализация Программы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Организация РППС</a:t>
          </a:r>
          <a:endParaRPr lang="ru-RU" sz="1500" kern="1200" dirty="0"/>
        </a:p>
      </dsp:txBody>
      <dsp:txXfrm>
        <a:off x="819" y="1314091"/>
        <a:ext cx="2281675" cy="1478639"/>
      </dsp:txXfrm>
    </dsp:sp>
    <dsp:sp modelId="{FD7F66E0-70D0-48FF-AA75-8414EC215005}">
      <dsp:nvSpPr>
        <dsp:cNvPr id="0" name=""/>
        <dsp:cNvSpPr/>
      </dsp:nvSpPr>
      <dsp:spPr>
        <a:xfrm>
          <a:off x="1290294" y="1788280"/>
          <a:ext cx="2477886" cy="2477886"/>
        </a:xfrm>
        <a:prstGeom prst="leftCircularArrow">
          <a:avLst>
            <a:gd name="adj1" fmla="val 3001"/>
            <a:gd name="adj2" fmla="val 367924"/>
            <a:gd name="adj3" fmla="val 2143434"/>
            <a:gd name="adj4" fmla="val 9024489"/>
            <a:gd name="adj5" fmla="val 3501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D008A8E-A31F-4231-A209-F760F71DCBDB}">
      <dsp:nvSpPr>
        <dsp:cNvPr id="0" name=""/>
        <dsp:cNvSpPr/>
      </dsp:nvSpPr>
      <dsp:spPr>
        <a:xfrm>
          <a:off x="507858" y="2792731"/>
          <a:ext cx="2028155" cy="8065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Педагоги ДОУ</a:t>
          </a:r>
          <a:endParaRPr lang="ru-RU" sz="2300" kern="1200" dirty="0"/>
        </a:p>
      </dsp:txBody>
      <dsp:txXfrm>
        <a:off x="507858" y="2792731"/>
        <a:ext cx="2028155" cy="806530"/>
      </dsp:txXfrm>
    </dsp:sp>
    <dsp:sp modelId="{130A33B6-D474-4AB1-8D5C-BE52E9C5D7A2}">
      <dsp:nvSpPr>
        <dsp:cNvPr id="0" name=""/>
        <dsp:cNvSpPr/>
      </dsp:nvSpPr>
      <dsp:spPr>
        <a:xfrm>
          <a:off x="2890065" y="1314091"/>
          <a:ext cx="2281675" cy="18819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5197847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8575" tIns="28575" rIns="28575" bIns="2857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Игровая деятельность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Познавательно-исследовательская деятельность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Конструирование</a:t>
          </a:r>
          <a:endParaRPr lang="ru-RU" sz="1500" kern="1200" dirty="0"/>
        </a:p>
      </dsp:txBody>
      <dsp:txXfrm>
        <a:off x="2890065" y="1717356"/>
        <a:ext cx="2281675" cy="1478639"/>
      </dsp:txXfrm>
    </dsp:sp>
    <dsp:sp modelId="{8208404D-053E-46F8-BA2C-1805EB9E08FA}">
      <dsp:nvSpPr>
        <dsp:cNvPr id="0" name=""/>
        <dsp:cNvSpPr/>
      </dsp:nvSpPr>
      <dsp:spPr>
        <a:xfrm>
          <a:off x="4160526" y="170132"/>
          <a:ext cx="2769434" cy="2769434"/>
        </a:xfrm>
        <a:prstGeom prst="circularArrow">
          <a:avLst>
            <a:gd name="adj1" fmla="val 2685"/>
            <a:gd name="adj2" fmla="val 326766"/>
            <a:gd name="adj3" fmla="val 19497723"/>
            <a:gd name="adj4" fmla="val 12575511"/>
            <a:gd name="adj5" fmla="val 3132"/>
          </a:avLst>
        </a:prstGeom>
        <a:gradFill rotWithShape="0">
          <a:gsLst>
            <a:gs pos="0">
              <a:schemeClr val="accent4">
                <a:hueOff val="10395693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3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3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451DEA9-7D20-4E3C-B03A-8B24AD905222}">
      <dsp:nvSpPr>
        <dsp:cNvPr id="0" name=""/>
        <dsp:cNvSpPr/>
      </dsp:nvSpPr>
      <dsp:spPr>
        <a:xfrm>
          <a:off x="3397104" y="910826"/>
          <a:ext cx="2028155" cy="8065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5197847"/>
                <a:satOff val="-23984"/>
                <a:lumOff val="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197847"/>
                <a:satOff val="-23984"/>
                <a:lumOff val="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197847"/>
                <a:satOff val="-23984"/>
                <a:lumOff val="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Дошкольники </a:t>
          </a:r>
          <a:endParaRPr lang="ru-RU" sz="2300" kern="1200" dirty="0"/>
        </a:p>
      </dsp:txBody>
      <dsp:txXfrm>
        <a:off x="3397104" y="910826"/>
        <a:ext cx="2028155" cy="806530"/>
      </dsp:txXfrm>
    </dsp:sp>
    <dsp:sp modelId="{0EDBF517-3803-48B0-98D8-9A16D4CBDC33}">
      <dsp:nvSpPr>
        <dsp:cNvPr id="0" name=""/>
        <dsp:cNvSpPr/>
      </dsp:nvSpPr>
      <dsp:spPr>
        <a:xfrm>
          <a:off x="5779310" y="1314091"/>
          <a:ext cx="2281675" cy="18819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10395693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8575" tIns="28575" rIns="28575" bIns="2857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Повышение педагогической культуры родителей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Вовлечение в деятельность ДОО</a:t>
          </a:r>
          <a:endParaRPr lang="ru-RU" sz="1500" kern="1200" dirty="0"/>
        </a:p>
      </dsp:txBody>
      <dsp:txXfrm>
        <a:off x="5779310" y="1314091"/>
        <a:ext cx="2281675" cy="1478639"/>
      </dsp:txXfrm>
    </dsp:sp>
    <dsp:sp modelId="{D237A32C-4AFF-4E00-BFF8-24AC397E19E5}">
      <dsp:nvSpPr>
        <dsp:cNvPr id="0" name=""/>
        <dsp:cNvSpPr/>
      </dsp:nvSpPr>
      <dsp:spPr>
        <a:xfrm>
          <a:off x="6286349" y="2792731"/>
          <a:ext cx="2028155" cy="8065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0395693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3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3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Родители</a:t>
          </a:r>
          <a:endParaRPr lang="ru-RU" sz="2300" kern="1200" dirty="0"/>
        </a:p>
      </dsp:txBody>
      <dsp:txXfrm>
        <a:off x="6286349" y="2792731"/>
        <a:ext cx="2028155" cy="8065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3CC94D-6CF8-41CD-9C58-58ABF8CB0974}" type="datetimeFigureOut">
              <a:rPr lang="ru-RU" smtClean="0"/>
              <a:pPr/>
              <a:t>11.12.2020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B122ED-CD42-4234-AA8F-3F0A4D2D05A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; 42 -; - совместная работа по обмену опытом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122ED-CD42-4234-AA8F-3F0A4D2D05AD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>
                <a:ln>
                  <a:solidFill>
                    <a:srgbClr val="0CB7E8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C06CD-8513-47D5-A171-B945D43BB334}" type="datetimeFigureOut">
              <a:rPr lang="ru-RU" smtClean="0"/>
              <a:pPr/>
              <a:t>11.12.2020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59808-C6EC-4571-81AF-305B0059B9F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13278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C06CD-8513-47D5-A171-B945D43BB334}" type="datetimeFigureOut">
              <a:rPr lang="ru-RU" smtClean="0"/>
              <a:pPr/>
              <a:t>11.12.2020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59808-C6EC-4571-81AF-305B0059B9F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03620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C06CD-8513-47D5-A171-B945D43BB334}" type="datetimeFigureOut">
              <a:rPr lang="ru-RU" smtClean="0"/>
              <a:pPr/>
              <a:t>11.12.2020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59808-C6EC-4571-81AF-305B0059B9F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942747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ln w="28575">
            <a:solidFill>
              <a:srgbClr val="0CB7E8"/>
            </a:solidFill>
          </a:ln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>
              <a:defRPr lang="ru-RU" dirty="0"/>
            </a:lvl1pPr>
          </a:lstStyle>
          <a:p>
            <a:pPr lvl="0"/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C06CD-8513-47D5-A171-B945D43BB334}" type="datetimeFigureOut">
              <a:rPr lang="ru-RU" smtClean="0"/>
              <a:pPr/>
              <a:t>11.12.2020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59808-C6EC-4571-81AF-305B0059B9F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418113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C06CD-8513-47D5-A171-B945D43BB334}" type="datetimeFigureOut">
              <a:rPr lang="ru-RU" smtClean="0"/>
              <a:pPr/>
              <a:t>11.12.2020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59808-C6EC-4571-81AF-305B0059B9F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425649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C06CD-8513-47D5-A171-B945D43BB334}" type="datetimeFigureOut">
              <a:rPr lang="ru-RU" smtClean="0"/>
              <a:pPr/>
              <a:t>11.12.2020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59808-C6EC-4571-81AF-305B0059B9F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25108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C06CD-8513-47D5-A171-B945D43BB334}" type="datetimeFigureOut">
              <a:rPr lang="ru-RU" smtClean="0"/>
              <a:pPr/>
              <a:t>11.12.2020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59808-C6EC-4571-81AF-305B0059B9F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Рамка 7">
            <a:extLst>
              <a:ext uri="{FF2B5EF4-FFF2-40B4-BE49-F238E27FC236}">
                <a16:creationId xmlns:a16="http://schemas.microsoft.com/office/drawing/2014/main" xmlns="" id="{E2B33B36-0594-41DE-9ECD-0B42FC3FED41}"/>
              </a:ext>
            </a:extLst>
          </p:cNvPr>
          <p:cNvSpPr/>
          <p:nvPr userDrawn="1"/>
        </p:nvSpPr>
        <p:spPr>
          <a:xfrm>
            <a:off x="0" y="-1"/>
            <a:ext cx="9144000" cy="6858001"/>
          </a:xfrm>
          <a:prstGeom prst="frame">
            <a:avLst>
              <a:gd name="adj1" fmla="val 1022"/>
            </a:avLst>
          </a:prstGeom>
          <a:gradFill flip="none" rotWithShape="1">
            <a:gsLst>
              <a:gs pos="0">
                <a:srgbClr val="0CB7E8"/>
              </a:gs>
              <a:gs pos="40000">
                <a:srgbClr val="FC8021"/>
              </a:gs>
              <a:gs pos="64000">
                <a:srgbClr val="4DB4BB">
                  <a:alpha val="72000"/>
                </a:srgbClr>
              </a:gs>
              <a:gs pos="100000">
                <a:srgbClr val="F22C54"/>
              </a:gs>
            </a:gsLst>
            <a:lin ang="2700000" scaled="1"/>
            <a:tileRect/>
          </a:gradFill>
          <a:ln w="12700">
            <a:solidFill>
              <a:srgbClr val="106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787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C06CD-8513-47D5-A171-B945D43BB334}" type="datetimeFigureOut">
              <a:rPr lang="ru-RU" smtClean="0"/>
              <a:pPr/>
              <a:t>11.12.2020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59808-C6EC-4571-81AF-305B0059B9F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Рамка 7">
            <a:extLst>
              <a:ext uri="{FF2B5EF4-FFF2-40B4-BE49-F238E27FC236}">
                <a16:creationId xmlns:a16="http://schemas.microsoft.com/office/drawing/2014/main" xmlns="" id="{E2B33B36-0594-41DE-9ECD-0B42FC3FED41}"/>
              </a:ext>
            </a:extLst>
          </p:cNvPr>
          <p:cNvSpPr/>
          <p:nvPr userDrawn="1"/>
        </p:nvSpPr>
        <p:spPr>
          <a:xfrm>
            <a:off x="0" y="-1"/>
            <a:ext cx="9144000" cy="6858001"/>
          </a:xfrm>
          <a:prstGeom prst="frame">
            <a:avLst>
              <a:gd name="adj1" fmla="val 1022"/>
            </a:avLst>
          </a:prstGeom>
          <a:gradFill flip="none" rotWithShape="1">
            <a:gsLst>
              <a:gs pos="0">
                <a:srgbClr val="0CB7E8"/>
              </a:gs>
              <a:gs pos="40000">
                <a:srgbClr val="FC8021"/>
              </a:gs>
              <a:gs pos="64000">
                <a:srgbClr val="4DB4BB">
                  <a:alpha val="72000"/>
                </a:srgbClr>
              </a:gs>
              <a:gs pos="100000">
                <a:srgbClr val="F22C54"/>
              </a:gs>
            </a:gsLst>
            <a:lin ang="2700000" scaled="1"/>
            <a:tileRect/>
          </a:gradFill>
          <a:ln w="12700">
            <a:solidFill>
              <a:srgbClr val="106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7710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 Black" panose="020B0A040201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ln w="28575">
            <a:noFill/>
          </a:ln>
          <a:effectLst/>
        </p:spPr>
        <p:txBody>
          <a:bodyPr vert="horz" lIns="91440" tIns="45720" rIns="91440" bIns="45720" rtlCol="0">
            <a:normAutofit/>
          </a:bodyPr>
          <a:lstStyle>
            <a:lvl1pPr>
              <a:defRPr lang="ru-RU"/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C06CD-8513-47D5-A171-B945D43BB334}" type="datetimeFigureOut">
              <a:rPr lang="ru-RU" smtClean="0"/>
              <a:pPr/>
              <a:t>11.12.2020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59808-C6EC-4571-81AF-305B0059B9F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21286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ln w="28575">
            <a:noFill/>
          </a:ln>
          <a:effectLst/>
        </p:spPr>
        <p:txBody>
          <a:bodyPr vert="horz" lIns="91440" tIns="45720" rIns="91440" bIns="45720" rtlCol="0">
            <a:normAutofit/>
          </a:bodyPr>
          <a:lstStyle>
            <a:lvl1pPr>
              <a:defRPr lang="ru-RU"/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C06CD-8513-47D5-A171-B945D43BB334}" type="datetimeFigureOut">
              <a:rPr lang="ru-RU" smtClean="0"/>
              <a:pPr/>
              <a:t>11.12.2020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59808-C6EC-4571-81AF-305B0059B9F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25636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C06CD-8513-47D5-A171-B945D43BB334}" type="datetimeFigureOut">
              <a:rPr lang="ru-RU" smtClean="0"/>
              <a:pPr/>
              <a:t>11.12.2020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59808-C6EC-4571-81AF-305B0059B9F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84086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ln w="28575">
            <a:noFill/>
          </a:ln>
          <a:effectLst/>
        </p:spPr>
        <p:txBody>
          <a:bodyPr vert="horz" lIns="91440" tIns="45720" rIns="91440" bIns="45720" rtlCol="0">
            <a:normAutofit/>
          </a:bodyPr>
          <a:lstStyle>
            <a:lvl1pPr>
              <a:defRPr lang="ru-RU" b="1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0CB7E8"/>
                </a:solidFill>
              </a:defRPr>
            </a:lvl1pPr>
            <a:lvl2pPr>
              <a:defRPr lang="ru-RU" dirty="0"/>
            </a:lvl2pPr>
            <a:lvl3pPr>
              <a:defRPr lang="ru-RU" dirty="0"/>
            </a:lvl3pPr>
            <a:lvl4pPr>
              <a:defRPr lang="ru-RU" dirty="0"/>
            </a:lvl4pPr>
            <a:lvl5pPr>
              <a:defRPr lang="ru-RU" dirty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ln w="28575">
            <a:noFill/>
          </a:ln>
          <a:effectLst/>
        </p:spPr>
        <p:txBody>
          <a:bodyPr vert="horz" lIns="91440" tIns="45720" rIns="91440" bIns="45720" rtlCol="0">
            <a:normAutofit/>
          </a:bodyPr>
          <a:lstStyle>
            <a:lvl1pPr>
              <a:defRPr lang="ru-RU" b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0CB7E8"/>
                </a:solidFill>
              </a:defRPr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C06CD-8513-47D5-A171-B945D43BB334}" type="datetimeFigureOut">
              <a:rPr lang="ru-RU" smtClean="0"/>
              <a:pPr/>
              <a:t>11.12.2020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59808-C6EC-4571-81AF-305B0059B9F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12199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C06CD-8513-47D5-A171-B945D43BB334}" type="datetimeFigureOut">
              <a:rPr lang="ru-RU" smtClean="0"/>
              <a:pPr/>
              <a:t>11.12.2020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59808-C6EC-4571-81AF-305B0059B9F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70809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C06CD-8513-47D5-A171-B945D43BB334}" type="datetimeFigureOut">
              <a:rPr lang="ru-RU" smtClean="0"/>
              <a:pPr/>
              <a:t>11.12.2020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59808-C6EC-4571-81AF-305B0059B9F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68180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9F1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ln w="28575">
            <a:noFill/>
          </a:ln>
          <a:effectLst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AC06CD-8513-47D5-A171-B945D43BB334}" type="datetimeFigureOut">
              <a:rPr lang="ru-RU" smtClean="0"/>
              <a:pPr/>
              <a:t>11.12.2020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59808-C6EC-4571-81AF-305B0059B9F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Рамка 10">
            <a:extLst>
              <a:ext uri="{FF2B5EF4-FFF2-40B4-BE49-F238E27FC236}">
                <a16:creationId xmlns:a16="http://schemas.microsoft.com/office/drawing/2014/main" xmlns="" id="{5C9A4743-7FA5-4521-88B5-1C69B842687C}"/>
              </a:ext>
            </a:extLst>
          </p:cNvPr>
          <p:cNvSpPr/>
          <p:nvPr userDrawn="1"/>
        </p:nvSpPr>
        <p:spPr>
          <a:xfrm>
            <a:off x="0" y="-1"/>
            <a:ext cx="9144000" cy="6858001"/>
          </a:xfrm>
          <a:prstGeom prst="frame">
            <a:avLst>
              <a:gd name="adj1" fmla="val 1022"/>
            </a:avLst>
          </a:prstGeom>
          <a:gradFill flip="none" rotWithShape="1">
            <a:gsLst>
              <a:gs pos="0">
                <a:srgbClr val="0CB7E8"/>
              </a:gs>
              <a:gs pos="40000">
                <a:srgbClr val="FC8021"/>
              </a:gs>
              <a:gs pos="64000">
                <a:srgbClr val="4DB4BB">
                  <a:alpha val="72000"/>
                </a:srgbClr>
              </a:gs>
              <a:gs pos="100000">
                <a:srgbClr val="F22C54"/>
              </a:gs>
            </a:gsLst>
            <a:lin ang="2700000" scaled="1"/>
            <a:tileRect/>
          </a:gradFill>
          <a:ln w="12700">
            <a:solidFill>
              <a:srgbClr val="106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3655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5" r:id="rId2"/>
    <p:sldLayoutId id="2147483686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ru-RU" sz="4400" b="1" kern="1200" dirty="0">
          <a:ln>
            <a:solidFill>
              <a:srgbClr val="0CB7E8"/>
            </a:solidFill>
          </a:ln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ru-RU" sz="2800" b="1" kern="1200" dirty="0">
          <a:ln>
            <a:solidFill>
              <a:schemeClr val="tx1">
                <a:lumMod val="50000"/>
                <a:lumOff val="50000"/>
              </a:schemeClr>
            </a:solidFill>
          </a:ln>
          <a:solidFill>
            <a:srgbClr val="0CB7E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24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20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hyperlink" Target="mailto:mdou125irk@yandex.ru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sv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svg"/><Relationship Id="rId3" Type="http://schemas.openxmlformats.org/officeDocument/2006/relationships/image" Target="../media/image15.jpeg"/><Relationship Id="rId12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11" Type="http://schemas.openxmlformats.org/officeDocument/2006/relationships/image" Target="../media/image11.svg"/><Relationship Id="rId15" Type="http://schemas.openxmlformats.org/officeDocument/2006/relationships/image" Target="../media/image7.svg"/><Relationship Id="rId10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9.svg"/><Relationship Id="rId1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svg"/><Relationship Id="rId11" Type="http://schemas.openxmlformats.org/officeDocument/2006/relationships/image" Target="../media/image10.png"/><Relationship Id="rId10" Type="http://schemas.openxmlformats.org/officeDocument/2006/relationships/image" Target="../media/image13.svg"/><Relationship Id="rId9" Type="http://schemas.openxmlformats.org/officeDocument/2006/relationships/image" Target="../media/image9.png"/><Relationship Id="rId4" Type="http://schemas.openxmlformats.org/officeDocument/2006/relationships/image" Target="../media/image7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14.jpe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sv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12" Type="http://schemas.openxmlformats.org/officeDocument/2006/relationships/image" Target="../media/image11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7.sv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8.png"/><Relationship Id="rId5" Type="http://schemas.openxmlformats.org/officeDocument/2006/relationships/diagramLayout" Target="../diagrams/layout1.xml"/><Relationship Id="rId15" Type="http://schemas.openxmlformats.org/officeDocument/2006/relationships/image" Target="../media/image10.png"/><Relationship Id="rId10" Type="http://schemas.openxmlformats.org/officeDocument/2006/relationships/image" Target="../media/image9.svg"/><Relationship Id="rId4" Type="http://schemas.openxmlformats.org/officeDocument/2006/relationships/diagramData" Target="../diagrams/data1.xml"/><Relationship Id="rId9" Type="http://schemas.openxmlformats.org/officeDocument/2006/relationships/image" Target="../media/image7.png"/><Relationship Id="rId14" Type="http://schemas.openxmlformats.org/officeDocument/2006/relationships/image" Target="../media/image1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>
            <a:extLst>
              <a:ext uri="{FF2B5EF4-FFF2-40B4-BE49-F238E27FC236}">
                <a16:creationId xmlns:a16="http://schemas.microsoft.com/office/drawing/2014/main" xmlns="" id="{967FB5E5-A926-4DD2-BC3E-47E5C42F6A14}"/>
              </a:ext>
            </a:extLst>
          </p:cNvPr>
          <p:cNvSpPr/>
          <p:nvPr/>
        </p:nvSpPr>
        <p:spPr>
          <a:xfrm>
            <a:off x="0" y="-1"/>
            <a:ext cx="9144000" cy="6858001"/>
          </a:xfrm>
          <a:prstGeom prst="frame">
            <a:avLst>
              <a:gd name="adj1" fmla="val 1022"/>
            </a:avLst>
          </a:prstGeom>
          <a:gradFill flip="none" rotWithShape="1">
            <a:gsLst>
              <a:gs pos="0">
                <a:srgbClr val="0CB7E8"/>
              </a:gs>
              <a:gs pos="40000">
                <a:srgbClr val="FC8021"/>
              </a:gs>
              <a:gs pos="64000">
                <a:srgbClr val="4DB4BB">
                  <a:alpha val="72000"/>
                </a:srgbClr>
              </a:gs>
              <a:gs pos="100000">
                <a:srgbClr val="F22C54"/>
              </a:gs>
            </a:gsLst>
            <a:lin ang="2700000" scaled="1"/>
            <a:tileRect/>
          </a:gradFill>
          <a:ln w="12700">
            <a:solidFill>
              <a:srgbClr val="106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46B274E4-08B8-417A-8F2F-CDB4E36DAED9}"/>
              </a:ext>
            </a:extLst>
          </p:cNvPr>
          <p:cNvSpPr/>
          <p:nvPr/>
        </p:nvSpPr>
        <p:spPr>
          <a:xfrm>
            <a:off x="5886185" y="213868"/>
            <a:ext cx="2816920" cy="668212"/>
          </a:xfrm>
          <a:prstGeom prst="rect">
            <a:avLst/>
          </a:prstGeom>
          <a:solidFill>
            <a:schemeClr val="bg1"/>
          </a:solidFill>
          <a:ln w="19050">
            <a:solidFill>
              <a:srgbClr val="0CB7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A4216D81-3019-46AD-AD51-1347AF560112}"/>
              </a:ext>
            </a:extLst>
          </p:cNvPr>
          <p:cNvSpPr/>
          <p:nvPr/>
        </p:nvSpPr>
        <p:spPr>
          <a:xfrm>
            <a:off x="440895" y="213868"/>
            <a:ext cx="3310366" cy="723330"/>
          </a:xfrm>
          <a:prstGeom prst="rect">
            <a:avLst/>
          </a:prstGeom>
          <a:solidFill>
            <a:schemeClr val="bg1"/>
          </a:solidFill>
          <a:ln w="19050">
            <a:solidFill>
              <a:srgbClr val="0CB7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59023BFF-BF76-4B58-B372-E4321EE5734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418" y="291409"/>
            <a:ext cx="3047319" cy="56824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8628EEB6-9B2D-4581-98C5-B79ABA3346B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21517" y="241888"/>
            <a:ext cx="2346256" cy="612172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1" name="Picture 2" descr="заставка">
            <a:extLst>
              <a:ext uri="{FF2B5EF4-FFF2-40B4-BE49-F238E27FC236}">
                <a16:creationId xmlns:a16="http://schemas.microsoft.com/office/drawing/2014/main" xmlns="" id="{716EF17E-5FFB-4554-BABE-56F717B148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63540" y="1044517"/>
            <a:ext cx="2816920" cy="95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5E34EEFE-479F-41D6-B077-87B6FB180899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5188205"/>
            <a:ext cx="9144000" cy="1883664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F6187546-045D-4236-B506-50703491DB9C}"/>
              </a:ext>
            </a:extLst>
          </p:cNvPr>
          <p:cNvSpPr/>
          <p:nvPr/>
        </p:nvSpPr>
        <p:spPr>
          <a:xfrm>
            <a:off x="0" y="5850645"/>
            <a:ext cx="905069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dirty="0">
                <a:ln w="10160">
                  <a:solidFill>
                    <a:srgbClr val="0CB7E8">
                      <a:alpha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МБДОУ г. </a:t>
            </a:r>
            <a:r>
              <a:rPr lang="ru-RU" sz="3200" b="1" cap="none" dirty="0" smtClean="0">
                <a:ln w="10160">
                  <a:solidFill>
                    <a:srgbClr val="0CB7E8">
                      <a:alpha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Иркутска </a:t>
            </a:r>
            <a:r>
              <a:rPr lang="ru-RU" sz="3200" b="1" cap="none" dirty="0">
                <a:ln w="10160">
                  <a:solidFill>
                    <a:srgbClr val="0CB7E8">
                      <a:alpha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детский сад </a:t>
            </a:r>
            <a:r>
              <a:rPr lang="ru-RU" sz="3200" b="1" cap="none" dirty="0" smtClean="0">
                <a:ln w="10160">
                  <a:solidFill>
                    <a:srgbClr val="0CB7E8">
                      <a:alpha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№125</a:t>
            </a:r>
          </a:p>
          <a:p>
            <a:pPr algn="ctr"/>
            <a:endParaRPr lang="ru-RU" sz="3200" b="1" cap="none" dirty="0" smtClean="0">
              <a:ln w="10160">
                <a:solidFill>
                  <a:srgbClr val="0CB7E8">
                    <a:alpha val="50000"/>
                  </a:srgb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xmlns="" id="{BE1827FA-7C7A-45DE-8BA6-A668AF9D83D7}"/>
              </a:ext>
            </a:extLst>
          </p:cNvPr>
          <p:cNvSpPr/>
          <p:nvPr/>
        </p:nvSpPr>
        <p:spPr>
          <a:xfrm>
            <a:off x="2361156" y="2133696"/>
            <a:ext cx="4421688" cy="3008676"/>
          </a:xfrm>
          <a:prstGeom prst="rect">
            <a:avLst/>
          </a:prstGeom>
          <a:solidFill>
            <a:schemeClr val="bg1"/>
          </a:solidFill>
          <a:ln w="19050">
            <a:solidFill>
              <a:srgbClr val="0CB7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CB7E8"/>
                </a:solidFill>
                <a:latin typeface="Arial Black" panose="020B0A04020102020204" pitchFamily="34" charset="0"/>
              </a:rPr>
              <a:t>Фото сада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63F8C5A3-7B24-423B-8635-8F5B131E99D2}"/>
              </a:ext>
            </a:extLst>
          </p:cNvPr>
          <p:cNvSpPr txBox="1"/>
          <p:nvPr/>
        </p:nvSpPr>
        <p:spPr>
          <a:xfrm>
            <a:off x="257175" y="2392471"/>
            <a:ext cx="188726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0CB7E8"/>
                </a:solidFill>
              </a:rPr>
              <a:t>Адрес</a:t>
            </a:r>
            <a:r>
              <a:rPr lang="ru-RU" b="1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0CB7E8"/>
                </a:solidFill>
              </a:rPr>
              <a:t>:</a:t>
            </a:r>
          </a:p>
          <a:p>
            <a:pPr algn="ctr"/>
            <a:endParaRPr lang="ru-RU" b="1" dirty="0"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rgbClr val="0CB7E8"/>
              </a:solidFill>
            </a:endParaRPr>
          </a:p>
          <a:p>
            <a:r>
              <a:rPr lang="ru-RU" sz="1400" dirty="0" smtClean="0"/>
              <a:t>664048, г. Иркутск, ул. Розы Люксембург, д. 241</a:t>
            </a:r>
            <a:endParaRPr lang="ru-RU" sz="1400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5D18DB86-D2C3-4D1D-9BF9-87C6B1AB2679}"/>
              </a:ext>
            </a:extLst>
          </p:cNvPr>
          <p:cNvSpPr txBox="1"/>
          <p:nvPr/>
        </p:nvSpPr>
        <p:spPr>
          <a:xfrm>
            <a:off x="7019925" y="2404997"/>
            <a:ext cx="192405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0CB7E8"/>
                </a:solidFill>
              </a:rPr>
              <a:t>Контакты</a:t>
            </a:r>
            <a:r>
              <a:rPr lang="ru-RU" b="1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0CB7E8"/>
                </a:solidFill>
              </a:rPr>
              <a:t>:</a:t>
            </a:r>
          </a:p>
          <a:p>
            <a:pPr algn="ctr"/>
            <a:endParaRPr lang="ru-RU" b="1" dirty="0"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rgbClr val="0CB7E8"/>
              </a:solidFill>
            </a:endParaRPr>
          </a:p>
          <a:p>
            <a:r>
              <a:rPr lang="ru-RU" sz="1400" dirty="0" smtClean="0">
                <a:solidFill>
                  <a:prstClr val="black"/>
                </a:solidFill>
              </a:rPr>
              <a:t>тел. 8(3952) 448940</a:t>
            </a:r>
          </a:p>
          <a:p>
            <a:endParaRPr lang="ru-RU" sz="1400" dirty="0" smtClean="0"/>
          </a:p>
          <a:p>
            <a:r>
              <a:rPr lang="en-US" sz="1400" dirty="0" smtClean="0"/>
              <a:t>e-mail: </a:t>
            </a:r>
            <a:r>
              <a:rPr lang="en-US" sz="1200" u="sng" dirty="0" smtClean="0">
                <a:hlinkClick r:id="rId6"/>
              </a:rPr>
              <a:t>mdou125irk@yandex.ru</a:t>
            </a:r>
            <a:r>
              <a:rPr lang="en-US" sz="1200" dirty="0" smtClean="0"/>
              <a:t>  </a:t>
            </a:r>
            <a:endParaRPr lang="ru-RU" sz="1400" dirty="0" smtClean="0"/>
          </a:p>
          <a:p>
            <a:endParaRPr lang="ru-RU" sz="1400" dirty="0" smtClean="0"/>
          </a:p>
          <a:p>
            <a:r>
              <a:rPr lang="en-US" sz="1400" dirty="0" smtClean="0"/>
              <a:t>https://rused.ru/irk-mdou125</a:t>
            </a:r>
            <a:endParaRPr lang="ru-RU" sz="1400" dirty="0" smtClean="0"/>
          </a:p>
          <a:p>
            <a:pPr lvl="0"/>
            <a:endParaRPr lang="ru-RU" sz="1400" dirty="0" smtClean="0">
              <a:solidFill>
                <a:prstClr val="black"/>
              </a:solidFill>
            </a:endParaRPr>
          </a:p>
          <a:p>
            <a:pPr lvl="0"/>
            <a:endParaRPr lang="ru-RU" sz="1400" dirty="0">
              <a:solidFill>
                <a:prstClr val="black"/>
              </a:solidFill>
            </a:endParaRPr>
          </a:p>
          <a:p>
            <a:pPr algn="ctr"/>
            <a:endParaRPr lang="ru-RU" b="1" dirty="0"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rgbClr val="0CB7E8"/>
              </a:solidFill>
            </a:endParaRPr>
          </a:p>
          <a:p>
            <a:endParaRPr lang="ru-RU" dirty="0"/>
          </a:p>
          <a:p>
            <a:endParaRPr lang="ru-RU" dirty="0"/>
          </a:p>
        </p:txBody>
      </p:sp>
      <p:pic>
        <p:nvPicPr>
          <p:cNvPr id="15" name="Рисунок 14" descr="IMGL8309_1.JPG"/>
          <p:cNvPicPr>
            <a:picLocks noChangeAspect="1"/>
          </p:cNvPicPr>
          <p:nvPr/>
        </p:nvPicPr>
        <p:blipFill>
          <a:blip r:embed="rId7" cstate="print"/>
          <a:srcRect l="5032" t="7899" r="4526" b="2391"/>
          <a:stretch>
            <a:fillRect/>
          </a:stretch>
        </p:blipFill>
        <p:spPr>
          <a:xfrm>
            <a:off x="2375904" y="2150611"/>
            <a:ext cx="4396371" cy="2973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02742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952625"/>
            <a:ext cx="7886700" cy="4224338"/>
          </a:xfrm>
        </p:spPr>
        <p:txBody>
          <a:bodyPr>
            <a:normAutofit fontScale="62500" lnSpcReduction="20000"/>
          </a:bodyPr>
          <a:lstStyle/>
          <a:p>
            <a:r>
              <a:rPr lang="ru-RU" sz="2900" dirty="0" smtClean="0"/>
              <a:t>Открытие STEM – лаборатории.</a:t>
            </a:r>
          </a:p>
          <a:p>
            <a:r>
              <a:rPr lang="ru-RU" sz="2900" dirty="0" smtClean="0"/>
              <a:t>Мастер-классы для педагогов ДОУ по реализации программы.</a:t>
            </a:r>
          </a:p>
          <a:p>
            <a:r>
              <a:rPr lang="ru-RU" sz="2900" dirty="0" smtClean="0"/>
              <a:t>Выступление на межрегиональном семинаре «STEM-образование для детей дошкольного возраста как ответ запросу общества XXI века» по теме «Решение простых игровых задач с помощью даров Ф. </a:t>
            </a:r>
            <a:r>
              <a:rPr lang="ru-RU" sz="2900" dirty="0" err="1" smtClean="0"/>
              <a:t>Фребеля</a:t>
            </a:r>
            <a:r>
              <a:rPr lang="ru-RU" sz="2900" dirty="0" smtClean="0"/>
              <a:t>».</a:t>
            </a:r>
          </a:p>
          <a:p>
            <a:r>
              <a:rPr lang="ru-RU" sz="2900" dirty="0" smtClean="0"/>
              <a:t>Презентация опыта работы на </a:t>
            </a:r>
            <a:r>
              <a:rPr lang="ru-RU" sz="2900" dirty="0" err="1" smtClean="0"/>
              <a:t>стажировочной</a:t>
            </a:r>
            <a:r>
              <a:rPr lang="ru-RU" sz="2900" dirty="0" smtClean="0"/>
              <a:t> сессии «STEM – компетенции детей дошкольного возраста: о новом содержании для самого главного…»</a:t>
            </a:r>
          </a:p>
          <a:p>
            <a:r>
              <a:rPr lang="ru-RU" sz="2900" dirty="0" smtClean="0"/>
              <a:t>Участие педагогов в конкурсе «Лучшая </a:t>
            </a:r>
            <a:r>
              <a:rPr lang="ru-RU" dirty="0" smtClean="0"/>
              <a:t>методическая разработка в STEM-образовании» Иркутской области среди педагогов дошкольных образовательных учреждений.</a:t>
            </a:r>
          </a:p>
          <a:p>
            <a:r>
              <a:rPr lang="ru-RU" dirty="0" smtClean="0"/>
              <a:t>Участие дошкольников в региональном конкурсе «Мой друг – робот». </a:t>
            </a:r>
          </a:p>
          <a:p>
            <a:r>
              <a:rPr lang="ru-RU" dirty="0" smtClean="0"/>
              <a:t>Разработаны: технологические карты к занятиям, картотеки опытов, интерактивные игры и презентации.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777622C-FD42-47C6-A148-23BB185260D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79697" y="301383"/>
            <a:ext cx="6784607" cy="1256189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F6187546-045D-4236-B506-50703491DB9C}"/>
              </a:ext>
            </a:extLst>
          </p:cNvPr>
          <p:cNvSpPr/>
          <p:nvPr/>
        </p:nvSpPr>
        <p:spPr>
          <a:xfrm>
            <a:off x="93310" y="742909"/>
            <a:ext cx="895738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160">
                  <a:solidFill>
                    <a:srgbClr val="0CB7E8">
                      <a:alpha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Результаты</a:t>
            </a:r>
            <a:endParaRPr lang="ru-RU" sz="3200" b="1" cap="none" dirty="0">
              <a:ln w="10160">
                <a:solidFill>
                  <a:srgbClr val="0CB7E8">
                    <a:alpha val="50000"/>
                  </a:srgb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6" name="Рисунок 5" descr="Колба">
            <a:extLst>
              <a:ext uri="{FF2B5EF4-FFF2-40B4-BE49-F238E27FC236}">
                <a16:creationId xmlns:a16="http://schemas.microsoft.com/office/drawing/2014/main" xmlns="" id="{9466B0A1-DD73-41C7-B899-9EC7DE55D1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352865" y="4898031"/>
            <a:ext cx="1620880" cy="162088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777622C-FD42-47C6-A148-23BB185260D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9222" y="434733"/>
            <a:ext cx="6784607" cy="125618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638175"/>
            <a:ext cx="7886700" cy="1052513"/>
          </a:xfrm>
        </p:spPr>
        <p:txBody>
          <a:bodyPr/>
          <a:lstStyle/>
          <a:p>
            <a:r>
              <a:rPr lang="ru-RU" sz="4800" dirty="0" smtClean="0"/>
              <a:t>Д</a:t>
            </a:r>
            <a:r>
              <a:rPr sz="4800" smtClean="0"/>
              <a:t>о новых встреч!</a:t>
            </a:r>
            <a:endParaRPr lang="ru-RU" sz="4800" dirty="0"/>
          </a:p>
        </p:txBody>
      </p:sp>
      <p:pic>
        <p:nvPicPr>
          <p:cNvPr id="4" name="Содержимое 3" descr="IMGL8309_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5032" t="7899" r="4526" b="2391"/>
          <a:stretch>
            <a:fillRect/>
          </a:stretch>
        </p:blipFill>
        <p:spPr>
          <a:xfrm>
            <a:off x="2650185" y="3952875"/>
            <a:ext cx="3681705" cy="2490788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F6187546-045D-4236-B506-50703491DB9C}"/>
              </a:ext>
            </a:extLst>
          </p:cNvPr>
          <p:cNvSpPr/>
          <p:nvPr/>
        </p:nvSpPr>
        <p:spPr>
          <a:xfrm>
            <a:off x="733425" y="2686049"/>
            <a:ext cx="779339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dirty="0">
                <a:ln w="10160">
                  <a:solidFill>
                    <a:srgbClr val="0CB7E8">
                      <a:alpha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МБДОУ г. </a:t>
            </a:r>
            <a:r>
              <a:rPr lang="ru-RU" sz="2400" b="1" cap="none" dirty="0" smtClean="0">
                <a:ln w="10160">
                  <a:solidFill>
                    <a:srgbClr val="0CB7E8">
                      <a:alpha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Иркутска </a:t>
            </a:r>
            <a:r>
              <a:rPr lang="ru-RU" sz="2400" b="1" cap="none" dirty="0">
                <a:ln w="10160">
                  <a:solidFill>
                    <a:srgbClr val="0CB7E8">
                      <a:alpha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детский сад </a:t>
            </a:r>
            <a:r>
              <a:rPr lang="ru-RU" sz="2400" b="1" cap="none" dirty="0" smtClean="0">
                <a:ln w="10160">
                  <a:solidFill>
                    <a:srgbClr val="0CB7E8">
                      <a:alpha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№125</a:t>
            </a:r>
          </a:p>
          <a:p>
            <a:pPr algn="ctr"/>
            <a:endParaRPr lang="ru-RU" sz="2400" b="1" cap="none" dirty="0" smtClean="0">
              <a:ln w="10160">
                <a:solidFill>
                  <a:srgbClr val="0CB7E8">
                    <a:alpha val="50000"/>
                  </a:srgb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7" name="Рисунок 6" descr="Шестеренки">
            <a:extLst>
              <a:ext uri="{FF2B5EF4-FFF2-40B4-BE49-F238E27FC236}">
                <a16:creationId xmlns:a16="http://schemas.microsoft.com/office/drawing/2014/main" xmlns="" id="{BFA7279D-7E34-4AA3-B0DC-3070BD3449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 rot="2719373">
            <a:off x="7511162" y="3569847"/>
            <a:ext cx="914400" cy="914400"/>
          </a:xfrm>
          <a:prstGeom prst="rect">
            <a:avLst/>
          </a:prstGeom>
        </p:spPr>
      </p:pic>
      <p:pic>
        <p:nvPicPr>
          <p:cNvPr id="8" name="Рисунок 7" descr="Сеть">
            <a:extLst>
              <a:ext uri="{FF2B5EF4-FFF2-40B4-BE49-F238E27FC236}">
                <a16:creationId xmlns:a16="http://schemas.microsoft.com/office/drawing/2014/main" xmlns="" id="{C032F868-D1BF-493B-B299-BD134603880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718233" y="1704077"/>
            <a:ext cx="914400" cy="914400"/>
          </a:xfrm>
          <a:prstGeom prst="rect">
            <a:avLst/>
          </a:prstGeom>
        </p:spPr>
      </p:pic>
      <p:pic>
        <p:nvPicPr>
          <p:cNvPr id="9" name="Рисунок 8" descr="Математика">
            <a:extLst>
              <a:ext uri="{FF2B5EF4-FFF2-40B4-BE49-F238E27FC236}">
                <a16:creationId xmlns:a16="http://schemas.microsoft.com/office/drawing/2014/main" xmlns="" id="{02EBC1E7-AC90-4ECA-AACF-CA015D97E5E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7180038" y="5296951"/>
            <a:ext cx="1168482" cy="1168482"/>
          </a:xfrm>
          <a:prstGeom prst="rect">
            <a:avLst/>
          </a:prstGeom>
        </p:spPr>
      </p:pic>
      <p:pic>
        <p:nvPicPr>
          <p:cNvPr id="10" name="Рисунок 9" descr="Колба">
            <a:extLst>
              <a:ext uri="{FF2B5EF4-FFF2-40B4-BE49-F238E27FC236}">
                <a16:creationId xmlns:a16="http://schemas.microsoft.com/office/drawing/2014/main" xmlns="" id="{9466B0A1-DD73-41C7-B899-9EC7DE55D1A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0" y="4974231"/>
            <a:ext cx="1620880" cy="16208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628650" y="2181225"/>
            <a:ext cx="7886700" cy="3995737"/>
          </a:xfrm>
        </p:spPr>
        <p:txBody>
          <a:bodyPr/>
          <a:lstStyle/>
          <a:p>
            <a:r>
              <a:rPr smtClean="0"/>
              <a:t>Парциальная модульная программа                        «STEM-ОБРАЗОВАНИЕ ДЕТЕЙ ДОШКОЛЬНОГО И МЛАДШЕГО ШКОЛЬНОГО ВОЗРАСТА»                      </a:t>
            </a:r>
            <a:r>
              <a:rPr sz="2000" b="0" smtClean="0">
                <a:solidFill>
                  <a:schemeClr val="tx1"/>
                </a:solidFill>
              </a:rPr>
              <a:t>авторы: Т.В. Волосовец, В.А. Маркова, С.А. Аверина</a:t>
            </a:r>
            <a:endParaRPr sz="2400" b="0" smtClean="0">
              <a:solidFill>
                <a:schemeClr val="tx1"/>
              </a:solidFill>
            </a:endParaRPr>
          </a:p>
          <a:p>
            <a:pPr>
              <a:buNone/>
            </a:pPr>
            <a:endParaRPr sz="2400" b="0" smtClean="0">
              <a:solidFill>
                <a:schemeClr val="tx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777622C-FD42-47C6-A148-23BB185260D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79697" y="301383"/>
            <a:ext cx="6784607" cy="1256189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F6187546-045D-4236-B506-50703491DB9C}"/>
              </a:ext>
            </a:extLst>
          </p:cNvPr>
          <p:cNvSpPr/>
          <p:nvPr/>
        </p:nvSpPr>
        <p:spPr>
          <a:xfrm>
            <a:off x="93310" y="742909"/>
            <a:ext cx="895738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160">
                  <a:solidFill>
                    <a:srgbClr val="0CB7E8">
                      <a:alpha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Реализуемая программа</a:t>
            </a:r>
            <a:endParaRPr lang="ru-RU" sz="3200" b="1" cap="none" dirty="0">
              <a:ln w="10160">
                <a:solidFill>
                  <a:srgbClr val="0CB7E8">
                    <a:alpha val="50000"/>
                  </a:srgb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8" name="Рисунок 7" descr="Шестеренки">
            <a:extLst>
              <a:ext uri="{FF2B5EF4-FFF2-40B4-BE49-F238E27FC236}">
                <a16:creationId xmlns:a16="http://schemas.microsoft.com/office/drawing/2014/main" xmlns="" id="{BFA7279D-7E34-4AA3-B0DC-3070BD3449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rot="2719373">
            <a:off x="7768337" y="1553707"/>
            <a:ext cx="914400" cy="914400"/>
          </a:xfrm>
          <a:prstGeom prst="rect">
            <a:avLst/>
          </a:prstGeom>
        </p:spPr>
      </p:pic>
      <p:pic>
        <p:nvPicPr>
          <p:cNvPr id="9" name="Рисунок 8" descr="Сеть">
            <a:extLst>
              <a:ext uri="{FF2B5EF4-FFF2-40B4-BE49-F238E27FC236}">
                <a16:creationId xmlns:a16="http://schemas.microsoft.com/office/drawing/2014/main" xmlns="" id="{C032F868-D1BF-493B-B299-BD134603880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3994833" y="5733152"/>
            <a:ext cx="914400" cy="914400"/>
          </a:xfrm>
          <a:prstGeom prst="rect">
            <a:avLst/>
          </a:prstGeom>
        </p:spPr>
      </p:pic>
      <p:pic>
        <p:nvPicPr>
          <p:cNvPr id="10" name="Рисунок 9" descr="Математика">
            <a:extLst>
              <a:ext uri="{FF2B5EF4-FFF2-40B4-BE49-F238E27FC236}">
                <a16:creationId xmlns:a16="http://schemas.microsoft.com/office/drawing/2014/main" xmlns="" id="{02EBC1E7-AC90-4ECA-AACF-CA015D97E5E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274413" y="4982626"/>
            <a:ext cx="1168482" cy="1168482"/>
          </a:xfrm>
          <a:prstGeom prst="rect">
            <a:avLst/>
          </a:prstGeom>
        </p:spPr>
      </p:pic>
      <p:pic>
        <p:nvPicPr>
          <p:cNvPr id="11" name="Рисунок 10" descr="Колба">
            <a:extLst>
              <a:ext uri="{FF2B5EF4-FFF2-40B4-BE49-F238E27FC236}">
                <a16:creationId xmlns:a16="http://schemas.microsoft.com/office/drawing/2014/main" xmlns="" id="{9466B0A1-DD73-41C7-B899-9EC7DE55D1A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658100" y="4945656"/>
            <a:ext cx="1620880" cy="16208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>
            <a:extLst>
              <a:ext uri="{FF2B5EF4-FFF2-40B4-BE49-F238E27FC236}">
                <a16:creationId xmlns:a16="http://schemas.microsoft.com/office/drawing/2014/main" xmlns="" id="{967FB5E5-A926-4DD2-BC3E-47E5C42F6A14}"/>
              </a:ext>
            </a:extLst>
          </p:cNvPr>
          <p:cNvSpPr/>
          <p:nvPr/>
        </p:nvSpPr>
        <p:spPr>
          <a:xfrm>
            <a:off x="0" y="-1"/>
            <a:ext cx="9144000" cy="6858001"/>
          </a:xfrm>
          <a:prstGeom prst="frame">
            <a:avLst>
              <a:gd name="adj1" fmla="val 1022"/>
            </a:avLst>
          </a:prstGeom>
          <a:gradFill flip="none" rotWithShape="1">
            <a:gsLst>
              <a:gs pos="0">
                <a:srgbClr val="0CB7E8"/>
              </a:gs>
              <a:gs pos="40000">
                <a:srgbClr val="FC8021"/>
              </a:gs>
              <a:gs pos="64000">
                <a:srgbClr val="4DB4BB">
                  <a:alpha val="72000"/>
                </a:srgbClr>
              </a:gs>
              <a:gs pos="100000">
                <a:srgbClr val="F22C54"/>
              </a:gs>
            </a:gsLst>
            <a:lin ang="2700000" scaled="1"/>
            <a:tileRect/>
          </a:gradFill>
          <a:ln w="12700">
            <a:solidFill>
              <a:srgbClr val="106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777622C-FD42-47C6-A148-23BB185260D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79697" y="301383"/>
            <a:ext cx="6784607" cy="1256189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F6187546-045D-4236-B506-50703491DB9C}"/>
              </a:ext>
            </a:extLst>
          </p:cNvPr>
          <p:cNvSpPr/>
          <p:nvPr/>
        </p:nvSpPr>
        <p:spPr>
          <a:xfrm>
            <a:off x="93310" y="742909"/>
            <a:ext cx="895738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10160">
                  <a:solidFill>
                    <a:srgbClr val="0CB7E8">
                      <a:alpha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С чего всё началось? </a:t>
            </a:r>
            <a:endParaRPr lang="ru-RU" sz="3200" b="1" cap="none" dirty="0">
              <a:ln w="10160">
                <a:solidFill>
                  <a:srgbClr val="0CB7E8">
                    <a:alpha val="50000"/>
                  </a:srgb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026" name="Picture 2" descr="C:\Users\DoM\Desktop\мама\СТЕМ\3d-имея-вектор-человека-иллюстратора-идеи-2459987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4487" y="2000250"/>
            <a:ext cx="1798638" cy="25146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019175" y="2066926"/>
            <a:ext cx="47625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 smtClean="0">
                <a:solidFill>
                  <a:srgbClr val="FF0000"/>
                </a:solidFill>
              </a:rPr>
              <a:t>STEM</a:t>
            </a:r>
            <a:endParaRPr lang="ru-RU" sz="700" b="1" dirty="0">
              <a:solidFill>
                <a:srgbClr val="FF0000"/>
              </a:solidFill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1781175" y="3171825"/>
            <a:ext cx="857250" cy="3714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l="19751" t="19484" r="4093" b="11343"/>
          <a:stretch>
            <a:fillRect/>
          </a:stretch>
        </p:blipFill>
        <p:spPr bwMode="auto">
          <a:xfrm>
            <a:off x="6166166" y="2182963"/>
            <a:ext cx="2815909" cy="20461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Стрелка вправо 8"/>
          <p:cNvSpPr/>
          <p:nvPr/>
        </p:nvSpPr>
        <p:spPr>
          <a:xfrm>
            <a:off x="5267325" y="3171825"/>
            <a:ext cx="790575" cy="3905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 l="19007" t="20844" r="26799" b="15136"/>
          <a:stretch>
            <a:fillRect/>
          </a:stretch>
        </p:blipFill>
        <p:spPr bwMode="auto">
          <a:xfrm>
            <a:off x="2695575" y="2045155"/>
            <a:ext cx="2486025" cy="22982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Правая фигурная скобка 10"/>
          <p:cNvSpPr/>
          <p:nvPr/>
        </p:nvSpPr>
        <p:spPr>
          <a:xfrm rot="5400000">
            <a:off x="4548187" y="2276476"/>
            <a:ext cx="533400" cy="5972175"/>
          </a:xfrm>
          <a:prstGeom prst="rightBrac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657475" y="5781675"/>
            <a:ext cx="38315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STEM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лаборатория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6733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ПОСЛАНИЕ ПРЕЗИДЕНТА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"Сегодня лидерами глобального развития становятся те страны, которые способны создавать прорывные технологии и на их основе формировать собственную мощную производственную базу. Качество инженерных кадров становится одним из ключевых факторов конкурентоспособности государства и, что принципиально важно, основой для его технологической, экономической независимости" </a:t>
            </a:r>
            <a:r>
              <a:rPr sz="23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 В. Путин</a:t>
            </a:r>
          </a:p>
          <a:p>
            <a:pPr marL="0" indent="0" algn="just">
              <a:lnSpc>
                <a:spcPct val="150000"/>
              </a:lnSpc>
              <a:buNone/>
            </a:pPr>
            <a:endParaRPr sz="2300" i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sz="29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</a:t>
            </a:r>
            <a:r>
              <a:rPr sz="4000" smtClean="0"/>
              <a:t> </a:t>
            </a:r>
            <a:r>
              <a:rPr sz="29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«STEM-ОБРАЗОВАНИЕ ДЕТЕЙ ДОШКОЛЬНОГО И МЛАДШЕГО ШКОЛЬНОГО ВОЗРАСТА» отталкивается от комплексного научно-технического целеполагания, при котором у дошкольников формируются инженерные и естественно-научные компетенции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777622C-FD42-47C6-A148-23BB185260D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79697" y="301383"/>
            <a:ext cx="6784607" cy="1256189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F6187546-045D-4236-B506-50703491DB9C}"/>
              </a:ext>
            </a:extLst>
          </p:cNvPr>
          <p:cNvSpPr/>
          <p:nvPr/>
        </p:nvSpPr>
        <p:spPr>
          <a:xfrm>
            <a:off x="93310" y="742909"/>
            <a:ext cx="895738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160">
                  <a:solidFill>
                    <a:srgbClr val="0CB7E8">
                      <a:alpha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Актуальность</a:t>
            </a:r>
            <a:endParaRPr lang="ru-RU" sz="3200" b="1" cap="none" dirty="0">
              <a:ln w="10160">
                <a:solidFill>
                  <a:srgbClr val="0CB7E8">
                    <a:alpha val="50000"/>
                  </a:srgb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76225" y="1447800"/>
            <a:ext cx="8715375" cy="5314950"/>
          </a:xfrm>
        </p:spPr>
        <p:txBody>
          <a:bodyPr>
            <a:noAutofit/>
          </a:bodyPr>
          <a:lstStyle/>
          <a:p>
            <a:pPr>
              <a:buNone/>
            </a:pPr>
            <a:r>
              <a:rPr sz="1600" smtClean="0"/>
              <a:t>Цель:</a:t>
            </a:r>
          </a:p>
          <a:p>
            <a:r>
              <a:rPr sz="1600" smtClean="0">
                <a:solidFill>
                  <a:schemeClr val="tx1"/>
                </a:solidFill>
              </a:rPr>
              <a:t>Создание условий для развития интеллектуальных способностей детей дошкольного возраста в процессе познавательной деятельности и вовлечения в научно-техническое творчество путем реализации парциальной программы «STEM-ОБРАЗОВАНИЕ»</a:t>
            </a:r>
          </a:p>
          <a:p>
            <a:pPr>
              <a:buNone/>
            </a:pPr>
            <a:r>
              <a:rPr sz="1600" smtClean="0"/>
              <a:t>Задачи:  </a:t>
            </a:r>
          </a:p>
          <a:p>
            <a:pPr lvl="0"/>
            <a:r>
              <a:rPr sz="1600" smtClean="0">
                <a:solidFill>
                  <a:schemeClr val="tx1"/>
                </a:solidFill>
              </a:rPr>
              <a:t>Популяризация образовательной робототехники и научно-технического творчества как форм образовательной и самостоятельной деятельности воспитанников дошкольного учреждения.</a:t>
            </a:r>
          </a:p>
          <a:p>
            <a:pPr lvl="0"/>
            <a:r>
              <a:rPr sz="1600" smtClean="0">
                <a:solidFill>
                  <a:schemeClr val="tx1"/>
                </a:solidFill>
              </a:rPr>
              <a:t>Разработка примерных моделей внедрения STEM-образования в образовательный процесс.</a:t>
            </a:r>
          </a:p>
          <a:p>
            <a:pPr lvl="0"/>
            <a:r>
              <a:rPr sz="1600" smtClean="0">
                <a:solidFill>
                  <a:schemeClr val="tx1"/>
                </a:solidFill>
              </a:rPr>
              <a:t>Обучение участников инновационной деятельности в целях освоения ими возможностей работы с методическим комплексом STEM-образования.</a:t>
            </a:r>
          </a:p>
          <a:p>
            <a:r>
              <a:rPr sz="1600" smtClean="0">
                <a:solidFill>
                  <a:schemeClr val="tx1"/>
                </a:solidFill>
              </a:rPr>
              <a:t>Разработка диагностического инструментария отслеживания результатов опытно-экспериментальной деятельности, с целью обеспечения корректности выборки.</a:t>
            </a:r>
          </a:p>
          <a:p>
            <a:r>
              <a:rPr sz="1600" smtClean="0">
                <a:solidFill>
                  <a:schemeClr val="tx1"/>
                </a:solidFill>
              </a:rPr>
              <a:t>Разработка методических и практических рекомендаций по использованию методического комплекса STEM-образования в образовательном процессе.</a:t>
            </a:r>
          </a:p>
          <a:p>
            <a:endParaRPr sz="1600" smtClean="0">
              <a:solidFill>
                <a:srgbClr val="FF0000"/>
              </a:solidFill>
            </a:endParaRPr>
          </a:p>
          <a:p>
            <a:endParaRPr lang="ru-RU" sz="16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777622C-FD42-47C6-A148-23BB185260D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79697" y="120408"/>
            <a:ext cx="6784607" cy="1256189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F6187546-045D-4236-B506-50703491DB9C}"/>
              </a:ext>
            </a:extLst>
          </p:cNvPr>
          <p:cNvSpPr/>
          <p:nvPr/>
        </p:nvSpPr>
        <p:spPr>
          <a:xfrm>
            <a:off x="93310" y="561934"/>
            <a:ext cx="895738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160">
                  <a:solidFill>
                    <a:srgbClr val="0CB7E8">
                      <a:alpha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Цели и задачи </a:t>
            </a:r>
            <a:endParaRPr lang="ru-RU" sz="3200" b="1" cap="none" dirty="0">
              <a:ln w="10160">
                <a:solidFill>
                  <a:srgbClr val="0CB7E8">
                    <a:alpha val="50000"/>
                  </a:srgb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777622C-FD42-47C6-A148-23BB185260D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79697" y="301383"/>
            <a:ext cx="6784607" cy="1256189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F6187546-045D-4236-B506-50703491DB9C}"/>
              </a:ext>
            </a:extLst>
          </p:cNvPr>
          <p:cNvSpPr/>
          <p:nvPr/>
        </p:nvSpPr>
        <p:spPr>
          <a:xfrm>
            <a:off x="93310" y="742909"/>
            <a:ext cx="895738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0160">
                  <a:solidFill>
                    <a:srgbClr val="0CB7E8">
                      <a:alpha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План реализации программы </a:t>
            </a:r>
            <a:endParaRPr lang="ru-RU" sz="2400" b="1" cap="none" dirty="0">
              <a:ln w="10160">
                <a:solidFill>
                  <a:srgbClr val="0CB7E8">
                    <a:alpha val="50000"/>
                  </a:srgb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graphicFrame>
        <p:nvGraphicFramePr>
          <p:cNvPr id="6" name="Содержимое 5"/>
          <p:cNvGraphicFramePr>
            <a:graphicFrameLocks/>
          </p:cNvGraphicFramePr>
          <p:nvPr/>
        </p:nvGraphicFramePr>
        <p:xfrm>
          <a:off x="447675" y="1666875"/>
          <a:ext cx="8458200" cy="4962525"/>
        </p:xfrm>
        <a:graphic>
          <a:graphicData uri="http://schemas.openxmlformats.org/drawingml/2006/table">
            <a:tbl>
              <a:tblPr/>
              <a:tblGrid>
                <a:gridCol w="6034445"/>
                <a:gridCol w="2423755"/>
              </a:tblGrid>
              <a:tr h="320212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Подготовительный этап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42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Оснащение образовательной организации средствами реализации Программы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Ноябрь 2019- 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май 2020г.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2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Прохождение КПК для работы по Программе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Ноябрь 2019 - декабрь 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2020г.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2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Интеграция содержания программы в ООП ДОУ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Август – декабрь 2020г.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6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Разработка  проекта апробации Программы.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Август – декабрь 2020г.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212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Основной этап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02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Реализация содержания Программы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Сентябрь 2020г.-май 2023г.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98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Промежуточный мониторинг результатов апробации на основе выбранной педагогической технологии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Сентябрь 2020г.-май 2023г.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2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Подготовка отчётов, публикаций, корректировка плана апробации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Сентябрь 2020г.-май 2023г.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212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Заключительный этап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02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Проведение контрольного эксперимента. Анализ результатов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Сентябрь 2023г.- май 2024г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2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Подведение итогов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Май 2024г.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37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Разработка методических и практических рекомендаций по использованию методического комплекса STEM-образования в образовательном процессе.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400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Май 2024г.</a:t>
                      </a:r>
                      <a:endParaRPr lang="ru-RU" sz="14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777622C-FD42-47C6-A148-23BB185260D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79697" y="53733"/>
            <a:ext cx="6784607" cy="1256189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F6187546-045D-4236-B506-50703491DB9C}"/>
              </a:ext>
            </a:extLst>
          </p:cNvPr>
          <p:cNvSpPr/>
          <p:nvPr/>
        </p:nvSpPr>
        <p:spPr>
          <a:xfrm>
            <a:off x="93310" y="495259"/>
            <a:ext cx="895738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160">
                  <a:solidFill>
                    <a:srgbClr val="0CB7E8">
                      <a:alpha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Механизм реализации</a:t>
            </a:r>
            <a:endParaRPr lang="ru-RU" sz="3200" b="1" cap="none" dirty="0">
              <a:ln w="10160">
                <a:solidFill>
                  <a:srgbClr val="0CB7E8">
                    <a:alpha val="50000"/>
                  </a:srgb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71626" y="1371600"/>
            <a:ext cx="6124574" cy="101917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70C0"/>
                </a:solidFill>
              </a:rPr>
              <a:t>Программа развития ДОУ</a:t>
            </a:r>
          </a:p>
          <a:p>
            <a:pPr algn="ctr"/>
            <a:r>
              <a:rPr lang="ru-RU" sz="1400" i="1" dirty="0" smtClean="0">
                <a:solidFill>
                  <a:srgbClr val="0070C0"/>
                </a:solidFill>
              </a:rPr>
              <a:t>«Создание условий для развития дошкольников через внедрение современных образовательных технологий (в т.ч. </a:t>
            </a:r>
            <a:r>
              <a:rPr lang="ru-RU" sz="1400" i="1" dirty="0" err="1" smtClean="0">
                <a:solidFill>
                  <a:srgbClr val="0070C0"/>
                </a:solidFill>
              </a:rPr>
              <a:t>ИКТ-технологий</a:t>
            </a:r>
            <a:r>
              <a:rPr lang="ru-RU" sz="1400" i="1" dirty="0" smtClean="0">
                <a:solidFill>
                  <a:srgbClr val="0070C0"/>
                </a:solidFill>
              </a:rPr>
              <a:t>, </a:t>
            </a:r>
            <a:r>
              <a:rPr lang="ru-RU" sz="1400" i="1" dirty="0" err="1" smtClean="0">
                <a:solidFill>
                  <a:srgbClr val="0070C0"/>
                </a:solidFill>
              </a:rPr>
              <a:t>ЛЕГО-конструирования</a:t>
            </a:r>
            <a:r>
              <a:rPr lang="ru-RU" sz="1400" i="1" dirty="0" smtClean="0">
                <a:solidFill>
                  <a:srgbClr val="0070C0"/>
                </a:solidFill>
              </a:rPr>
              <a:t> и робототехники)»</a:t>
            </a:r>
            <a:endParaRPr lang="ru-RU" sz="1400" i="1" dirty="0">
              <a:solidFill>
                <a:srgbClr val="0070C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33475" y="2676525"/>
            <a:ext cx="7077075" cy="80962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Основная образовательная программа ДОУ «Ступеньки» + 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Парциальная программа «</a:t>
            </a:r>
            <a:r>
              <a:rPr lang="en-US" b="1" dirty="0" smtClean="0">
                <a:solidFill>
                  <a:srgbClr val="0070C0"/>
                </a:solidFill>
              </a:rPr>
              <a:t>STEM</a:t>
            </a:r>
            <a:r>
              <a:rPr lang="ru-RU" b="1" dirty="0" smtClean="0">
                <a:solidFill>
                  <a:srgbClr val="0070C0"/>
                </a:solidFill>
              </a:rPr>
              <a:t> – образование» </a:t>
            </a:r>
            <a:r>
              <a:rPr lang="ru-RU" sz="1400" i="1" dirty="0" smtClean="0">
                <a:solidFill>
                  <a:srgbClr val="0070C0"/>
                </a:solidFill>
              </a:rPr>
              <a:t>(в части формируемой участниками образовательных отношений) </a:t>
            </a:r>
            <a:endParaRPr lang="ru-RU" i="1" dirty="0">
              <a:solidFill>
                <a:srgbClr val="0070C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019300" y="4391025"/>
            <a:ext cx="4876800" cy="65722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Авторские проекты по модулям программы «</a:t>
            </a:r>
            <a:r>
              <a:rPr lang="en-US" b="1" dirty="0" smtClean="0">
                <a:solidFill>
                  <a:srgbClr val="0070C0"/>
                </a:solidFill>
              </a:rPr>
              <a:t>STEM</a:t>
            </a:r>
            <a:r>
              <a:rPr lang="ru-RU" b="1" dirty="0" smtClean="0">
                <a:solidFill>
                  <a:srgbClr val="0070C0"/>
                </a:solidFill>
              </a:rPr>
              <a:t> – образование» 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05076" y="5981700"/>
            <a:ext cx="3943350" cy="48577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</a:rPr>
              <a:t>Воспитанники с развитыми интеллектуальными способностями 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1971675" y="3552824"/>
            <a:ext cx="866775" cy="7905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700" dirty="0" smtClean="0">
                <a:solidFill>
                  <a:schemeClr val="tx1"/>
                </a:solidFill>
              </a:rPr>
              <a:t>Дары </a:t>
            </a:r>
            <a:r>
              <a:rPr lang="ru-RU" sz="700" dirty="0" err="1" smtClean="0">
                <a:solidFill>
                  <a:schemeClr val="tx1"/>
                </a:solidFill>
              </a:rPr>
              <a:t>Ф.Фребеля</a:t>
            </a:r>
            <a:endParaRPr lang="ru-RU" sz="700" dirty="0">
              <a:solidFill>
                <a:schemeClr val="tx1"/>
              </a:solidFill>
            </a:endParaRPr>
          </a:p>
        </p:txBody>
      </p:sp>
      <p:sp>
        <p:nvSpPr>
          <p:cNvPr id="18" name="Стрелка вниз 17"/>
          <p:cNvSpPr/>
          <p:nvPr/>
        </p:nvSpPr>
        <p:spPr>
          <a:xfrm>
            <a:off x="4419600" y="2428875"/>
            <a:ext cx="219075" cy="2095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2924175" y="3552825"/>
            <a:ext cx="800099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700" dirty="0" smtClean="0">
                <a:solidFill>
                  <a:schemeClr val="tx1"/>
                </a:solidFill>
              </a:rPr>
              <a:t>Математическое развитие</a:t>
            </a:r>
            <a:endParaRPr lang="ru-RU" sz="700" dirty="0">
              <a:solidFill>
                <a:schemeClr val="tx1"/>
              </a:solidFill>
            </a:endParaRPr>
          </a:p>
        </p:txBody>
      </p:sp>
      <p:sp>
        <p:nvSpPr>
          <p:cNvPr id="21" name="Стрелка вниз 20"/>
          <p:cNvSpPr/>
          <p:nvPr/>
        </p:nvSpPr>
        <p:spPr>
          <a:xfrm>
            <a:off x="3771900" y="3533775"/>
            <a:ext cx="800099" cy="8001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700" dirty="0" smtClean="0">
                <a:solidFill>
                  <a:schemeClr val="tx1"/>
                </a:solidFill>
              </a:rPr>
              <a:t>Робототехника</a:t>
            </a:r>
            <a:endParaRPr lang="ru-RU" sz="700" dirty="0">
              <a:solidFill>
                <a:schemeClr val="tx1"/>
              </a:solidFill>
            </a:endParaRPr>
          </a:p>
        </p:txBody>
      </p:sp>
      <p:sp>
        <p:nvSpPr>
          <p:cNvPr id="23" name="Стрелка вниз 22"/>
          <p:cNvSpPr/>
          <p:nvPr/>
        </p:nvSpPr>
        <p:spPr>
          <a:xfrm>
            <a:off x="4619625" y="3533775"/>
            <a:ext cx="800099" cy="8001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700" dirty="0" smtClean="0">
                <a:solidFill>
                  <a:schemeClr val="tx1"/>
                </a:solidFill>
              </a:rPr>
              <a:t>Экспериментирование</a:t>
            </a:r>
            <a:endParaRPr lang="ru-RU" sz="700" dirty="0">
              <a:solidFill>
                <a:schemeClr val="tx1"/>
              </a:solidFill>
            </a:endParaRPr>
          </a:p>
        </p:txBody>
      </p:sp>
      <p:sp>
        <p:nvSpPr>
          <p:cNvPr id="24" name="Стрелка вниз 23"/>
          <p:cNvSpPr/>
          <p:nvPr/>
        </p:nvSpPr>
        <p:spPr>
          <a:xfrm>
            <a:off x="5438775" y="3533775"/>
            <a:ext cx="800099" cy="8001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700" dirty="0" err="1" smtClean="0">
                <a:solidFill>
                  <a:schemeClr val="tx1"/>
                </a:solidFill>
              </a:rPr>
              <a:t>Мультстудия</a:t>
            </a:r>
            <a:endParaRPr lang="ru-RU" sz="700" dirty="0">
              <a:solidFill>
                <a:schemeClr val="tx1"/>
              </a:solidFill>
            </a:endParaRPr>
          </a:p>
        </p:txBody>
      </p:sp>
      <p:sp>
        <p:nvSpPr>
          <p:cNvPr id="25" name="Стрелка вниз 24"/>
          <p:cNvSpPr/>
          <p:nvPr/>
        </p:nvSpPr>
        <p:spPr>
          <a:xfrm>
            <a:off x="6296025" y="3533775"/>
            <a:ext cx="800099" cy="8001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700" dirty="0" smtClean="0">
                <a:solidFill>
                  <a:schemeClr val="tx1"/>
                </a:solidFill>
              </a:rPr>
              <a:t>LEGO-</a:t>
            </a:r>
            <a:r>
              <a:rPr lang="ru-RU" sz="700" dirty="0" smtClean="0">
                <a:solidFill>
                  <a:schemeClr val="tx1"/>
                </a:solidFill>
              </a:rPr>
              <a:t>конструирование</a:t>
            </a:r>
            <a:endParaRPr lang="ru-RU" sz="700" dirty="0">
              <a:solidFill>
                <a:schemeClr val="tx1"/>
              </a:solidFill>
            </a:endParaRPr>
          </a:p>
        </p:txBody>
      </p:sp>
      <p:sp>
        <p:nvSpPr>
          <p:cNvPr id="26" name="Стрелка вниз 25"/>
          <p:cNvSpPr/>
          <p:nvPr/>
        </p:nvSpPr>
        <p:spPr>
          <a:xfrm>
            <a:off x="5791200" y="5162550"/>
            <a:ext cx="971550" cy="8001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800" dirty="0" smtClean="0">
                <a:solidFill>
                  <a:schemeClr val="tx1"/>
                </a:solidFill>
              </a:rPr>
              <a:t>Художественное творчество</a:t>
            </a:r>
            <a:endParaRPr lang="ru-RU" sz="800" dirty="0">
              <a:solidFill>
                <a:schemeClr val="tx1"/>
              </a:solidFill>
            </a:endParaRPr>
          </a:p>
        </p:txBody>
      </p:sp>
      <p:sp>
        <p:nvSpPr>
          <p:cNvPr id="27" name="Стрелка вниз 26"/>
          <p:cNvSpPr/>
          <p:nvPr/>
        </p:nvSpPr>
        <p:spPr>
          <a:xfrm>
            <a:off x="4343399" y="5143500"/>
            <a:ext cx="1381126" cy="8191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800" dirty="0" smtClean="0">
                <a:solidFill>
                  <a:schemeClr val="tx1"/>
                </a:solidFill>
              </a:rPr>
              <a:t>Познавательно-исследовательская деятельность</a:t>
            </a:r>
            <a:endParaRPr lang="ru-RU" sz="800" dirty="0">
              <a:solidFill>
                <a:schemeClr val="tx1"/>
              </a:solidFill>
            </a:endParaRPr>
          </a:p>
        </p:txBody>
      </p:sp>
      <p:sp>
        <p:nvSpPr>
          <p:cNvPr id="28" name="Стрелка вниз 27"/>
          <p:cNvSpPr/>
          <p:nvPr/>
        </p:nvSpPr>
        <p:spPr>
          <a:xfrm>
            <a:off x="3333750" y="5172075"/>
            <a:ext cx="923924" cy="7905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800" dirty="0" smtClean="0">
                <a:solidFill>
                  <a:schemeClr val="tx1"/>
                </a:solidFill>
              </a:rPr>
              <a:t>Конструирование </a:t>
            </a:r>
            <a:endParaRPr lang="ru-RU" sz="800" dirty="0">
              <a:solidFill>
                <a:schemeClr val="tx1"/>
              </a:solidFill>
            </a:endParaRPr>
          </a:p>
        </p:txBody>
      </p:sp>
      <p:sp>
        <p:nvSpPr>
          <p:cNvPr id="29" name="Стрелка вниз 28"/>
          <p:cNvSpPr/>
          <p:nvPr/>
        </p:nvSpPr>
        <p:spPr>
          <a:xfrm>
            <a:off x="2266950" y="5181600"/>
            <a:ext cx="990599" cy="7715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Игры 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30" name="Выгнутая влево стрелка 29"/>
          <p:cNvSpPr/>
          <p:nvPr/>
        </p:nvSpPr>
        <p:spPr>
          <a:xfrm>
            <a:off x="723900" y="4876800"/>
            <a:ext cx="1133475" cy="130492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1" name="Выгнутая вправо стрелка 30"/>
          <p:cNvSpPr/>
          <p:nvPr/>
        </p:nvSpPr>
        <p:spPr>
          <a:xfrm>
            <a:off x="7134225" y="4838700"/>
            <a:ext cx="1200150" cy="1362075"/>
          </a:xfrm>
          <a:prstGeom prst="curvedLeftArrow">
            <a:avLst>
              <a:gd name="adj1" fmla="val 25000"/>
              <a:gd name="adj2" fmla="val 516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009650" y="5229225"/>
            <a:ext cx="10727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/>
              <a:t>Совместная </a:t>
            </a:r>
          </a:p>
          <a:p>
            <a:r>
              <a:rPr lang="ru-RU" sz="1000" b="1" dirty="0" smtClean="0"/>
              <a:t>деятельность</a:t>
            </a:r>
            <a:endParaRPr lang="ru-RU" sz="10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6838950" y="5229225"/>
            <a:ext cx="142218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b="1" dirty="0" smtClean="0"/>
              <a:t>Самостоятельная </a:t>
            </a:r>
          </a:p>
          <a:p>
            <a:r>
              <a:rPr lang="ru-RU" sz="1050" b="1" dirty="0" smtClean="0"/>
              <a:t>деятельность</a:t>
            </a:r>
            <a:endParaRPr lang="ru-RU" sz="105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5775" y="1666875"/>
            <a:ext cx="8353425" cy="4510088"/>
          </a:xfrm>
        </p:spPr>
        <p:txBody>
          <a:bodyPr/>
          <a:lstStyle/>
          <a:p>
            <a:pPr algn="ctr">
              <a:buNone/>
            </a:pPr>
            <a:r>
              <a:rPr sz="2400" smtClean="0"/>
              <a:t>Развивающая предметно-пространственная среда. </a:t>
            </a:r>
            <a:r>
              <a:rPr smtClean="0"/>
              <a:t> </a:t>
            </a:r>
            <a:r>
              <a:rPr lang="en-US" dirty="0" smtClean="0"/>
              <a:t>STEM </a:t>
            </a:r>
            <a:r>
              <a:rPr smtClean="0"/>
              <a:t>- лаборатория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777622C-FD42-47C6-A148-23BB185260D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79697" y="301383"/>
            <a:ext cx="6784607" cy="1256189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F6187546-045D-4236-B506-50703491DB9C}"/>
              </a:ext>
            </a:extLst>
          </p:cNvPr>
          <p:cNvSpPr/>
          <p:nvPr/>
        </p:nvSpPr>
        <p:spPr>
          <a:xfrm>
            <a:off x="93310" y="742909"/>
            <a:ext cx="895738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160">
                  <a:solidFill>
                    <a:srgbClr val="0CB7E8">
                      <a:alpha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Условия реализации</a:t>
            </a:r>
            <a:endParaRPr lang="ru-RU" sz="3200" b="1" cap="none" dirty="0">
              <a:ln w="10160">
                <a:solidFill>
                  <a:srgbClr val="0CB7E8">
                    <a:alpha val="50000"/>
                  </a:srgb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7" name="Рисунок 6" descr="IMG_20201111_143123.jpg"/>
          <p:cNvPicPr>
            <a:picLocks noChangeAspect="1"/>
          </p:cNvPicPr>
          <p:nvPr/>
        </p:nvPicPr>
        <p:blipFill>
          <a:blip r:embed="rId3" cstate="print"/>
          <a:srcRect t="9080" b="6581"/>
          <a:stretch>
            <a:fillRect/>
          </a:stretch>
        </p:blipFill>
        <p:spPr>
          <a:xfrm>
            <a:off x="1101926" y="2466975"/>
            <a:ext cx="6508549" cy="4116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Шестеренки">
            <a:extLst>
              <a:ext uri="{FF2B5EF4-FFF2-40B4-BE49-F238E27FC236}">
                <a16:creationId xmlns:a16="http://schemas.microsoft.com/office/drawing/2014/main" xmlns="" id="{BFA7279D-7E34-4AA3-B0DC-3070BD3449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rot="2719373">
            <a:off x="189368" y="5579622"/>
            <a:ext cx="914400" cy="914400"/>
          </a:xfrm>
          <a:prstGeom prst="rect">
            <a:avLst/>
          </a:prstGeom>
        </p:spPr>
      </p:pic>
      <p:pic>
        <p:nvPicPr>
          <p:cNvPr id="9" name="Рисунок 8" descr="Сеть">
            <a:extLst>
              <a:ext uri="{FF2B5EF4-FFF2-40B4-BE49-F238E27FC236}">
                <a16:creationId xmlns:a16="http://schemas.microsoft.com/office/drawing/2014/main" xmlns="" id="{C032F868-D1BF-493B-B299-BD134603880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7842933" y="2208902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777622C-FD42-47C6-A148-23BB185260D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79697" y="301383"/>
            <a:ext cx="6784607" cy="1256189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F6187546-045D-4236-B506-50703491DB9C}"/>
              </a:ext>
            </a:extLst>
          </p:cNvPr>
          <p:cNvSpPr/>
          <p:nvPr/>
        </p:nvSpPr>
        <p:spPr>
          <a:xfrm>
            <a:off x="93310" y="742909"/>
            <a:ext cx="895738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160">
                  <a:solidFill>
                    <a:srgbClr val="0CB7E8">
                      <a:alpha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Условия реализации</a:t>
            </a:r>
            <a:endParaRPr lang="ru-RU" sz="3200" b="1" cap="none" dirty="0">
              <a:ln w="10160">
                <a:solidFill>
                  <a:srgbClr val="0CB7E8">
                    <a:alpha val="50000"/>
                  </a:srgb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</p:nvPr>
        </p:nvGraphicFramePr>
        <p:xfrm>
          <a:off x="466725" y="1666875"/>
          <a:ext cx="8315325" cy="4510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Рисунок 5" descr="Шестеренки">
            <a:extLst>
              <a:ext uri="{FF2B5EF4-FFF2-40B4-BE49-F238E27FC236}">
                <a16:creationId xmlns:a16="http://schemas.microsoft.com/office/drawing/2014/main" xmlns="" id="{BFA7279D-7E34-4AA3-B0DC-3070BD34493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 rot="2719373">
            <a:off x="4406012" y="5446272"/>
            <a:ext cx="914400" cy="914400"/>
          </a:xfrm>
          <a:prstGeom prst="rect">
            <a:avLst/>
          </a:prstGeom>
        </p:spPr>
      </p:pic>
      <p:pic>
        <p:nvPicPr>
          <p:cNvPr id="7" name="Рисунок 6" descr="Сеть">
            <a:extLst>
              <a:ext uri="{FF2B5EF4-FFF2-40B4-BE49-F238E27FC236}">
                <a16:creationId xmlns:a16="http://schemas.microsoft.com/office/drawing/2014/main" xmlns="" id="{C032F868-D1BF-493B-B299-BD134603880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718233" y="1704077"/>
            <a:ext cx="914400" cy="914400"/>
          </a:xfrm>
          <a:prstGeom prst="rect">
            <a:avLst/>
          </a:prstGeom>
        </p:spPr>
      </p:pic>
      <p:pic>
        <p:nvPicPr>
          <p:cNvPr id="8" name="Рисунок 7" descr="Математика">
            <a:extLst>
              <a:ext uri="{FF2B5EF4-FFF2-40B4-BE49-F238E27FC236}">
                <a16:creationId xmlns:a16="http://schemas.microsoft.com/office/drawing/2014/main" xmlns="" id="{02EBC1E7-AC90-4ECA-AACF-CA015D97E5E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6713313" y="5544601"/>
            <a:ext cx="1168482" cy="1168482"/>
          </a:xfrm>
          <a:prstGeom prst="rect">
            <a:avLst/>
          </a:prstGeom>
        </p:spPr>
      </p:pic>
      <p:pic>
        <p:nvPicPr>
          <p:cNvPr id="9" name="Рисунок 8" descr="Колба">
            <a:extLst>
              <a:ext uri="{FF2B5EF4-FFF2-40B4-BE49-F238E27FC236}">
                <a16:creationId xmlns:a16="http://schemas.microsoft.com/office/drawing/2014/main" xmlns="" id="{9466B0A1-DD73-41C7-B899-9EC7DE55D1A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0" y="4974231"/>
            <a:ext cx="1620880" cy="162088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1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1265</TotalTime>
  <Words>597</Words>
  <Application>Microsoft Office PowerPoint</Application>
  <PresentationFormat>Экран (4:3)</PresentationFormat>
  <Paragraphs>105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Специальное оформление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До новых встреч!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svetlana</dc:creator>
  <cp:lastModifiedBy>user</cp:lastModifiedBy>
  <cp:revision>53</cp:revision>
  <dcterms:created xsi:type="dcterms:W3CDTF">2020-11-02T09:20:59Z</dcterms:created>
  <dcterms:modified xsi:type="dcterms:W3CDTF">2020-12-11T02:27:37Z</dcterms:modified>
</cp:coreProperties>
</file>