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2" name="Google Shape;32;p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Relationship Id="rId4" Type="http://schemas.openxmlformats.org/officeDocument/2006/relationships/image" Target="../media/image25.jpg"/><Relationship Id="rId5" Type="http://schemas.openxmlformats.org/officeDocument/2006/relationships/image" Target="../media/image3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4.jp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Relationship Id="rId5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Relationship Id="rId4" Type="http://schemas.openxmlformats.org/officeDocument/2006/relationships/image" Target="../media/image22.jpg"/><Relationship Id="rId5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-dog.ru/wallpapers/10/13/517186350020976/vishnya-vetka-makro-cvetenie.jpg"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320"/>
              <a:buFont typeface="Calibri"/>
              <a:buNone/>
            </a:pPr>
            <a:br>
              <a:rPr b="1" lang="ru-RU" sz="4320">
                <a:solidFill>
                  <a:srgbClr val="00B050"/>
                </a:solidFill>
              </a:rPr>
            </a:br>
            <a:r>
              <a:rPr b="1" lang="ru-RU" sz="4320">
                <a:solidFill>
                  <a:srgbClr val="C00000"/>
                </a:solidFill>
              </a:rPr>
              <a:t> </a:t>
            </a:r>
            <a:r>
              <a:rPr b="1" lang="ru-RU" sz="7200">
                <a:solidFill>
                  <a:srgbClr val="C00000"/>
                </a:solidFill>
              </a:rPr>
              <a:t>«Цветущая весна» </a:t>
            </a:r>
            <a:endParaRPr sz="7200">
              <a:solidFill>
                <a:srgbClr val="C00000"/>
              </a:solidFill>
            </a:endParaRPr>
          </a:p>
        </p:txBody>
      </p:sp>
      <p:sp>
        <p:nvSpPr>
          <p:cNvPr id="91" name="Google Shape;91;p13"/>
          <p:cNvSpPr txBox="1"/>
          <p:nvPr>
            <p:ph idx="1" type="subTitle"/>
          </p:nvPr>
        </p:nvSpPr>
        <p:spPr>
          <a:xfrm>
            <a:off x="285720" y="3886200"/>
            <a:ext cx="7486680" cy="2400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720"/>
              <a:buNone/>
            </a:pPr>
            <a:r>
              <a:t/>
            </a:r>
            <a:endParaRPr sz="2720">
              <a:solidFill>
                <a:srgbClr val="00206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ts val="2720"/>
              <a:buNone/>
            </a:pPr>
            <a:r>
              <a:t/>
            </a:r>
            <a:endParaRPr sz="2720">
              <a:solidFill>
                <a:srgbClr val="00206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002060"/>
              </a:buClr>
              <a:buSzPts val="2720"/>
              <a:buNone/>
            </a:pPr>
            <a:r>
              <a:rPr lang="ru-RU" sz="2720">
                <a:solidFill>
                  <a:srgbClr val="002060"/>
                </a:solidFill>
              </a:rPr>
              <a:t>Цель:  Знакомить детей с характерными особенностями весенней погоды. Расширять представления о лесных растениях и животных.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get.pxhere.com/photo/landscape-tree-nature-branch-blossom-plant-sky-flower-petal-food-spring-produce-flora-season-cherry-blossom-white-flower-plants-twig-flowers-close-up-beautiful-april-sakura-spring-flowers-macro-photography-558541.jpg" id="176" name="Google Shape;17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i.pinimg.com/736x/88/2a/b0/882ab0b2fbd3810f8f659abbd3bd1478--animal-activities-forest-animals.jpg" id="178" name="Google Shape;1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0430" y="214290"/>
            <a:ext cx="5143536" cy="2347916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179" name="Google Shape;179;p22"/>
          <p:cNvSpPr/>
          <p:nvPr/>
        </p:nvSpPr>
        <p:spPr>
          <a:xfrm>
            <a:off x="357158" y="457200"/>
            <a:ext cx="3000396" cy="23083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Кто же нас встречает в лесу?          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Рыжая, с пушистым хвостом,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Живет в лесу под кустом. (лиса)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А что любит лиса?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Хоть в нем очень много дыр,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Лисонька очень любит.. (сыр)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А это семья лисы.</a:t>
            </a:r>
            <a:endParaRPr b="0" i="0" sz="12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Папа  лис, мама  лиса или лисица, детёныши  лисята</a:t>
            </a:r>
            <a:r>
              <a:rPr b="0" i="1" lang="ru-RU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fhd.multiurok.ru/e/7/a/e7a76af5804318f592eab773259884a994cd64f5/img5.jpg" id="180" name="Google Shape;18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472" y="3076575"/>
            <a:ext cx="8358246" cy="3638573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krot.info/uploads/posts/2020-02/1580842123_1-p-nezhno-golubie-foni-dlya-prezentatsii-1.jpg" id="185" name="Google Shape;1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/>
        </p:nvSpPr>
        <p:spPr>
          <a:xfrm>
            <a:off x="1500166" y="0"/>
            <a:ext cx="14573351" cy="6771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Verdana"/>
              <a:buNone/>
            </a:pPr>
            <a:r>
              <a:rPr b="0" i="0" lang="ru-RU" sz="10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sz="100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Verdana"/>
              <a:buNone/>
            </a:pPr>
            <a:r>
              <a:rPr b="0" i="0" lang="ru-RU" sz="10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ru-R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Отгадывание загадок.</a:t>
            </a:r>
            <a:r>
              <a:rPr b="0" i="0" lang="ru-R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ru-RU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((</a:t>
            </a:r>
            <a:r>
              <a:rPr b="0" i="0" lang="ru-RU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Отрабатывать четкое произношение звука «с»)</a:t>
            </a:r>
            <a:endParaRPr b="0" i="0" sz="18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1.Непоседа пестрая, птица длиннохвостая,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Птица говорливая, самая болтливая (сорока).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2.Где – то в Африке  нужны,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Как транспорт, сильные…(слоны).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3.Лежит – молчит, подойдет – заворчит (собака).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4.Хвост – крючком, нос – пятачком,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Четыре грязных копытца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Залезли прямо в корытце (свинья).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5.Мы варенье наварили, никому не говорили.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Чудеса!  Чудеса! Как проведала …(оса).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6.Дом по улице идет,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 работу всех везет.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 на курьих ножках,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 в резиновых сапожках (автобус).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7.Не машет крылом, а летает.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 птица, а всех обгоняет (самолет).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8.Он соло пел среди ветвей,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1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Чистоговорка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Су-су-су тихо в лесу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Су-су-су все спят в лесу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Его назвали …(соловей).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sunhome.ru/i/wallpapers/51/vishni.orig.jpg" id="191" name="Google Shape;1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32735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ds04.infourok.ru/uploads/ex/10ab/0009115a-5deac38e/img6.jpg" id="192" name="Google Shape;19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315" y="285728"/>
            <a:ext cx="8429685" cy="3857675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s://avatars.mds.yandex.net/get-pdb/1221986/b6e47bc4-ad2c-420f-a658-dd18e5470c31/s1200" id="193" name="Google Shape;19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1604" y="3929066"/>
            <a:ext cx="6357982" cy="2714620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avatars.mds.yandex.net/get-pdb/985791/295baaae-c775-4313-9982-460559464093/s1200" id="198" name="Google Shape;19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28660" y="-1037402"/>
            <a:ext cx="9572660" cy="8323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vatars.mds.yandex.net/get-pdb/1784982/996f3732-581e-48c8-b4d0-8fe587af0329/s1200?webp=false" id="199" name="Google Shape;19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4678" y="-928718"/>
            <a:ext cx="5929322" cy="4286257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s://cf.ppt-online.org/files/slide/r/rjtEevJTR4HFVMXBhbsQGNS81dPqYL6wlmk0C7/slide-7.jpg" id="200" name="Google Shape;20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567308"/>
            <a:ext cx="5857916" cy="4290692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million-wallpapers.ru/wallpapers/6/47/337397655724897/cvety-vetka.jpg" id="205" name="Google Shape;20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7154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/>
          <p:nvPr/>
        </p:nvSpPr>
        <p:spPr>
          <a:xfrm>
            <a:off x="0" y="0"/>
            <a:ext cx="9144000" cy="246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0" y="1"/>
            <a:ext cx="8715404" cy="66171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0" i="0" lang="ru-RU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Давайте расскажем, что бывает весной. Свой ответ начинайте со слова «весной»...</a:t>
            </a:r>
            <a:endParaRPr b="0" i="0" sz="3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Calibri"/>
              <a:buNone/>
            </a:pPr>
            <a:r>
              <a:rPr b="0" i="0" lang="ru-RU" sz="3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Весной… ярко светит солнце</a:t>
            </a:r>
            <a:endParaRPr b="0" i="0" sz="32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Calibri"/>
              <a:buNone/>
            </a:pPr>
            <a:r>
              <a:rPr b="0" i="0" lang="ru-RU" sz="3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Весной появляются лужи.</a:t>
            </a:r>
            <a:endParaRPr b="0" i="0" sz="32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Calibri"/>
              <a:buNone/>
            </a:pPr>
            <a:r>
              <a:rPr b="0" i="0" lang="ru-RU" sz="3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Весной набухают почки</a:t>
            </a:r>
            <a:endParaRPr b="0" i="0" sz="32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Calibri"/>
              <a:buNone/>
            </a:pPr>
            <a:r>
              <a:rPr b="0" i="0" lang="ru-RU" sz="3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Весной прилетают птицы.</a:t>
            </a:r>
            <a:endParaRPr b="0" i="0" sz="32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Calibri"/>
              <a:buNone/>
            </a:pPr>
            <a:r>
              <a:rPr b="0" i="0" lang="ru-RU" sz="3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Весной бегут ручьи.</a:t>
            </a:r>
            <a:endParaRPr b="0" i="0" sz="32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Calibri"/>
              <a:buNone/>
            </a:pPr>
            <a:r>
              <a:rPr b="0" i="0" lang="ru-RU" sz="3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Весной просыпаются насекомые.</a:t>
            </a:r>
            <a:endParaRPr b="0" i="0" sz="32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Calibri"/>
              <a:buNone/>
            </a:pPr>
            <a:r>
              <a:rPr b="0" i="0" lang="ru-RU" sz="3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Весной дикие животные меняют цвет шубки.</a:t>
            </a:r>
            <a:endParaRPr b="0" i="0" sz="32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Calibri"/>
              <a:buNone/>
            </a:pPr>
            <a:r>
              <a:rPr b="0" i="0" lang="ru-RU" sz="3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Весной появляется трава.</a:t>
            </a:r>
            <a:endParaRPr b="0" i="0" sz="32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Calibri"/>
              <a:buNone/>
            </a:pPr>
            <a:r>
              <a:rPr b="0" i="0" lang="ru-RU" sz="3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Весной появляются первые цветы: подснежники, мать–и-мачеха.</a:t>
            </a:r>
            <a:endParaRPr b="0" i="0" sz="32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Times New Roman"/>
              <a:buNone/>
            </a:pPr>
            <a:r>
              <a:rPr b="1" i="1" lang="ru-RU" sz="16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r>
              <a:rPr b="1" i="1" lang="ru-RU" sz="20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поведения детей в природе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imes New Roman"/>
              <a:buAutoNum type="arabicPeriod"/>
            </a:pPr>
            <a:r>
              <a:rPr b="1" i="0" lang="ru-RU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Нельзя разводить огонь в лесу.</a:t>
            </a:r>
            <a:r>
              <a:rPr b="0" i="0" lang="ru-RU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ru-RU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Почему?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imes New Roman"/>
              <a:buAutoNum type="arabicPeriod"/>
            </a:pPr>
            <a:r>
              <a:rPr b="0" i="0" lang="ru-RU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Что может случиться с лесом?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 Нельзя разорять гнезда птиц.</a:t>
            </a:r>
            <a:r>
              <a:rPr b="0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 Почему?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Расстроится ли птица, если вернется домой,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а там нет ее детишек?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3. Нельзя разорять муравейники.</a:t>
            </a:r>
            <a:r>
              <a:rPr b="0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 Посмотрите,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какие муравьи маленькие. Представьте себе,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как они видят вас. Вы для них – великаны!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 не смотря на то, что муравьи такие крохотные,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они постоянно работают.  Муравьев считают санитарами леса. Почему?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4. Не обижай насекомых и животных.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Почему нельзя обижать насекомых и муравьев?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5. Нельзя шуметь в лесу. </a:t>
            </a:r>
            <a:r>
              <a:rPr b="0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Почему?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Как воспринимают музыку животные?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6. Не оставляй мусор.</a:t>
            </a:r>
            <a:r>
              <a:rPr b="0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 Почему его нельзя оставлять?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Что случится, если все будут мусорить в лесу?Как отнесутся к этому звери?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7. Нельзя ломать деревья, кусты, рвать траву, цветы и ягодные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кусты с корнем. </a:t>
            </a:r>
            <a:r>
              <a:rPr b="0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Почему? Вырастут ли они заново?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8. Нельзя ломать ядовитые грибы.</a:t>
            </a:r>
            <a:r>
              <a:rPr b="0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 Почему? как используют их звери?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avatars.mds.yandex.net/get-pdb/1040792/775429ad-fff0-4c2b-b69b-27d5ce615dd7/s1200" id="219" name="Google Shape;2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28660" y="0"/>
            <a:ext cx="9572660" cy="7215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4.depositphotos.com/16122460/26556/i/950/depositphotos_265561568-stock-photo-closeup-view-of-blooming-spring.jpg"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64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lang="ru-RU" sz="3959"/>
            </a:br>
            <a:br>
              <a:rPr lang="ru-RU" sz="3959"/>
            </a:br>
            <a:r>
              <a:rPr lang="ru-RU" sz="3240">
                <a:solidFill>
                  <a:srgbClr val="C00000"/>
                </a:solidFill>
              </a:rPr>
              <a:t>Прекрасное время года – весна. Вся природа просыпается от долгого сна. </a:t>
            </a:r>
            <a:br>
              <a:rPr lang="ru-RU" sz="3959"/>
            </a:br>
            <a:endParaRPr sz="3959"/>
          </a:p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Весной осадки выпадают в виде дождя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s://st4.depositphotos.com/1007566/27549/v/950/depositphotos_275495164-stock-illustration-cloud-rain-weather-isolated-icon.jpg" id="102" name="Google Shape;1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662" y="3000372"/>
            <a:ext cx="3214710" cy="3571900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s://ds04.infourok.ru/uploads/ex/119c/0002829b-ef5fcdd4/img6.jpg" id="103" name="Google Shape;103;p14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9124" y="1928802"/>
            <a:ext cx="4214810" cy="4572032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allbox.ru/wallpapers/main2/201716/vetki-vesna-sakura.jpg" id="108" name="Google Shape;108;p15"/>
          <p:cNvPicPr preferRelativeResize="0"/>
          <p:nvPr/>
        </p:nvPicPr>
        <p:blipFill rotWithShape="1">
          <a:blip r:embed="rId3">
            <a:alphaModFix/>
          </a:blip>
          <a:srcRect b="-20510" l="0" r="0" t="0"/>
          <a:stretch/>
        </p:blipFill>
        <p:spPr>
          <a:xfrm>
            <a:off x="0" y="0"/>
            <a:ext cx="9144000" cy="8215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Calibri"/>
              <a:buNone/>
            </a:pPr>
            <a:r>
              <a:rPr lang="ru-RU" sz="3959">
                <a:solidFill>
                  <a:srgbClr val="FF0000"/>
                </a:solidFill>
              </a:rPr>
              <a:t>На ветках деревьев набухают почки            </a:t>
            </a:r>
            <a:br>
              <a:rPr lang="ru-RU" sz="3959"/>
            </a:br>
            <a:endParaRPr sz="3959"/>
          </a:p>
        </p:txBody>
      </p:sp>
      <p:sp>
        <p:nvSpPr>
          <p:cNvPr id="110" name="Google Shape;110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Появляются          листья</a:t>
            </a:r>
            <a:endParaRPr/>
          </a:p>
        </p:txBody>
      </p:sp>
      <p:pic>
        <p:nvPicPr>
          <p:cNvPr descr="http://travel-bug.club/wp-content/uploads/2018/06/peterburg-3-15.jpg" id="111" name="Google Shape;111;p1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10" y="1000108"/>
            <a:ext cx="2685011" cy="2214578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s://cdn.pixabay.com/photo/2016/06/22/18/21/spring-1473658_1280.jpg" id="112" name="Google Shape;11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8992" y="3143248"/>
            <a:ext cx="2400300" cy="3000396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s://storge.pic2.me/upload/293/526acc6c2c6f5.jpg" id="113" name="Google Shape;11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0760" y="3143248"/>
            <a:ext cx="2786082" cy="3071834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ulib.info/uploads/11_05_2013/view/201209/oboik.ru_19372.jpg" id="118" name="Google Shape;1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alibri"/>
              <a:buNone/>
            </a:pPr>
            <a:br>
              <a:rPr lang="ru-RU" sz="2430"/>
            </a:br>
            <a:br>
              <a:rPr lang="ru-RU" sz="2430"/>
            </a:br>
            <a:r>
              <a:rPr lang="ru-RU" sz="2430">
                <a:solidFill>
                  <a:srgbClr val="C00000"/>
                </a:solidFill>
              </a:rPr>
              <a:t>Все растения которые расцветают ранней весной называются </a:t>
            </a:r>
            <a:br>
              <a:rPr lang="ru-RU" sz="2430">
                <a:solidFill>
                  <a:srgbClr val="C00000"/>
                </a:solidFill>
              </a:rPr>
            </a:br>
            <a:r>
              <a:rPr lang="ru-RU" sz="2430">
                <a:solidFill>
                  <a:srgbClr val="C00000"/>
                </a:solidFill>
              </a:rPr>
              <a:t>Первоцветами.</a:t>
            </a:r>
            <a:br>
              <a:rPr lang="ru-RU" sz="3959"/>
            </a:br>
            <a:endParaRPr sz="3959"/>
          </a:p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457200" y="1000108"/>
            <a:ext cx="3971924" cy="1174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20"/>
              <a:buNone/>
            </a:pPr>
            <a:r>
              <a:rPr lang="ru-RU" sz="1820">
                <a:solidFill>
                  <a:srgbClr val="002060"/>
                </a:solidFill>
              </a:rPr>
              <a:t>На лесной проталинке                             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002060"/>
              </a:buClr>
              <a:buSzPts val="1820"/>
              <a:buNone/>
            </a:pPr>
            <a:r>
              <a:rPr lang="ru-RU" sz="1820">
                <a:solidFill>
                  <a:srgbClr val="002060"/>
                </a:solidFill>
              </a:rPr>
              <a:t>Вырос цветик маленький. Прячется в валежник.Беленький... (подснежник)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r>
              <a:t/>
            </a:r>
            <a:endParaRPr sz="1679"/>
          </a:p>
        </p:txBody>
      </p:sp>
      <p:sp>
        <p:nvSpPr>
          <p:cNvPr id="121" name="Google Shape;121;p16"/>
          <p:cNvSpPr txBox="1"/>
          <p:nvPr>
            <p:ph idx="3" type="body"/>
          </p:nvPr>
        </p:nvSpPr>
        <p:spPr>
          <a:xfrm>
            <a:off x="5143504" y="1535113"/>
            <a:ext cx="3500462" cy="4651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lang="ru-RU">
                <a:solidFill>
                  <a:srgbClr val="00B050"/>
                </a:solidFill>
              </a:rPr>
              <a:t>Мать и мачеха</a:t>
            </a:r>
            <a:endParaRPr/>
          </a:p>
        </p:txBody>
      </p:sp>
      <p:pic>
        <p:nvPicPr>
          <p:cNvPr descr=" " id="122" name="Google Shape;122;p1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071678"/>
            <a:ext cx="4040188" cy="3297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vatars.mds.yandex.net/get-pdb/1809111/6f709a4b-4bd1-43ff-888c-d76f18e78ce5/s1200?webp=false" id="123" name="Google Shape;123;p16"/>
          <p:cNvPicPr preferRelativeResize="0"/>
          <p:nvPr>
            <p:ph idx="4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0562" y="2071678"/>
            <a:ext cx="3786214" cy="395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avatars.mds.yandex.net/get-pdb/1639023/c19ba576-ece5-4df8-b900-e82c7fc329e0/s1200?webp=false" id="128" name="Google Shape;1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457200" y="1535112"/>
            <a:ext cx="4043362" cy="10366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60"/>
              <a:buNone/>
            </a:pPr>
            <a:r>
              <a:rPr lang="ru-RU" sz="1860">
                <a:solidFill>
                  <a:srgbClr val="FF0000"/>
                </a:solidFill>
              </a:rPr>
              <a:t>Замечательный цветок,</a:t>
            </a:r>
            <a:br>
              <a:rPr lang="ru-RU" sz="1860">
                <a:solidFill>
                  <a:srgbClr val="FF0000"/>
                </a:solidFill>
              </a:rPr>
            </a:br>
            <a:r>
              <a:rPr lang="ru-RU" sz="1860">
                <a:solidFill>
                  <a:srgbClr val="FF0000"/>
                </a:solidFill>
              </a:rPr>
              <a:t>Словно яркий огонек.</a:t>
            </a:r>
            <a:br>
              <a:rPr lang="ru-RU" sz="1860">
                <a:solidFill>
                  <a:srgbClr val="FF0000"/>
                </a:solidFill>
              </a:rPr>
            </a:br>
            <a:r>
              <a:rPr lang="ru-RU" sz="1860">
                <a:solidFill>
                  <a:srgbClr val="FF0000"/>
                </a:solidFill>
              </a:rPr>
              <a:t>Пышный, важный, словно пан,</a:t>
            </a:r>
            <a:br>
              <a:rPr lang="ru-RU" sz="1860">
                <a:solidFill>
                  <a:srgbClr val="FF0000"/>
                </a:solidFill>
              </a:rPr>
            </a:br>
            <a:r>
              <a:rPr lang="ru-RU" sz="1860">
                <a:solidFill>
                  <a:srgbClr val="FF0000"/>
                </a:solidFill>
              </a:rPr>
              <a:t>Нежный бархатный...(тюльпан)</a:t>
            </a:r>
            <a:endParaRPr/>
          </a:p>
        </p:txBody>
      </p:sp>
      <p:sp>
        <p:nvSpPr>
          <p:cNvPr id="130" name="Google Shape;130;p17"/>
          <p:cNvSpPr txBox="1"/>
          <p:nvPr>
            <p:ph type="title"/>
          </p:nvPr>
        </p:nvSpPr>
        <p:spPr>
          <a:xfrm>
            <a:off x="642910" y="0"/>
            <a:ext cx="8229600" cy="16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lang="ru-RU" sz="1800">
                <a:solidFill>
                  <a:srgbClr val="C00000"/>
                </a:solidFill>
              </a:rPr>
              <a:t>Весной, когда зацветают эти цветы в городских парках и скверах, многие выходят погулять и полюбоваться цветущими цветами, красотой и ароматами тюльпанов. Эти чудесные цветы в хорошую солнечную погоду раскрываются, как будто нас зовут ими полюбоваться, а на ночь и плохую погоду они закрываются</a:t>
            </a:r>
            <a:r>
              <a:rPr lang="ru-RU" sz="2400">
                <a:solidFill>
                  <a:srgbClr val="C00000"/>
                </a:solidFill>
              </a:rPr>
              <a:t>.</a:t>
            </a:r>
            <a:br>
              <a:rPr lang="ru-RU" sz="2400"/>
            </a:br>
            <a:r>
              <a:rPr lang="ru-RU" sz="2400">
                <a:solidFill>
                  <a:srgbClr val="632423"/>
                </a:solidFill>
              </a:rPr>
              <a:t>  </a:t>
            </a:r>
            <a:endParaRPr sz="2400">
              <a:solidFill>
                <a:srgbClr val="632423"/>
              </a:solidFill>
            </a:endParaRPr>
          </a:p>
        </p:txBody>
      </p:sp>
      <p:sp>
        <p:nvSpPr>
          <p:cNvPr id="131" name="Google Shape;131;p17"/>
          <p:cNvSpPr txBox="1"/>
          <p:nvPr>
            <p:ph idx="3" type="body"/>
          </p:nvPr>
        </p:nvSpPr>
        <p:spPr>
          <a:xfrm>
            <a:off x="4645025" y="1357298"/>
            <a:ext cx="4041775" cy="25003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None/>
            </a:pPr>
            <a:r>
              <a:rPr lang="ru-RU" sz="1600">
                <a:solidFill>
                  <a:srgbClr val="7030A0"/>
                </a:solidFill>
              </a:rPr>
              <a:t>Посмотрите на него, какой он красивый. Что есть у тюльпана. Какого цвета бутон? </a:t>
            </a:r>
            <a:r>
              <a:rPr i="1" lang="ru-RU" sz="1600">
                <a:solidFill>
                  <a:srgbClr val="7030A0"/>
                </a:solidFill>
              </a:rPr>
              <a:t>(красный)</a:t>
            </a:r>
            <a:r>
              <a:rPr lang="ru-RU" sz="1600">
                <a:solidFill>
                  <a:srgbClr val="7030A0"/>
                </a:solidFill>
              </a:rPr>
              <a:t>  А какого цвета еще может быть? </a:t>
            </a:r>
            <a:r>
              <a:rPr i="1" lang="ru-RU" sz="1600">
                <a:solidFill>
                  <a:srgbClr val="7030A0"/>
                </a:solidFill>
              </a:rPr>
              <a:t>(желтый, синий, розовый)</a:t>
            </a:r>
            <a:endParaRPr sz="1600">
              <a:solidFill>
                <a:srgbClr val="7030A0"/>
              </a:solidFill>
            </a:endParaRPr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rgbClr val="7030A0"/>
              </a:buClr>
              <a:buSzPts val="1600"/>
              <a:buNone/>
            </a:pPr>
            <a:r>
              <a:rPr lang="ru-RU" sz="1600">
                <a:solidFill>
                  <a:srgbClr val="7030A0"/>
                </a:solidFill>
              </a:rPr>
              <a:t>А это ножка, на которой он стоит. Она называется «стебель». Он тонкий и длинный. Какого он цвета? </a:t>
            </a:r>
            <a:r>
              <a:rPr i="1" lang="ru-RU" sz="1600">
                <a:solidFill>
                  <a:srgbClr val="7030A0"/>
                </a:solidFill>
              </a:rPr>
              <a:t>(зеленый</a:t>
            </a:r>
            <a:r>
              <a:rPr lang="ru-RU" sz="1600">
                <a:solidFill>
                  <a:srgbClr val="7030A0"/>
                </a:solidFill>
              </a:rPr>
              <a:t>). Посмотрите, у тюльпанчика есть листочек. На что он похож? </a:t>
            </a:r>
            <a:r>
              <a:rPr i="1" lang="ru-RU" sz="1600">
                <a:solidFill>
                  <a:srgbClr val="7030A0"/>
                </a:solidFill>
              </a:rPr>
              <a:t>(На огурчик)</a:t>
            </a:r>
            <a:r>
              <a:rPr lang="ru-RU" sz="1600">
                <a:solidFill>
                  <a:srgbClr val="7030A0"/>
                </a:solidFill>
              </a:rPr>
              <a:t> Какого цвета листочек? </a:t>
            </a:r>
            <a:r>
              <a:rPr i="1" lang="ru-RU" sz="1600">
                <a:solidFill>
                  <a:srgbClr val="7030A0"/>
                </a:solidFill>
              </a:rPr>
              <a:t>(зеленый) </a:t>
            </a:r>
            <a:r>
              <a:rPr lang="ru-RU" sz="1600">
                <a:solidFill>
                  <a:srgbClr val="7030A0"/>
                </a:solidFill>
              </a:rPr>
              <a:t> </a:t>
            </a:r>
            <a:endParaRPr/>
          </a:p>
        </p:txBody>
      </p:sp>
      <p:pic>
        <p:nvPicPr>
          <p:cNvPr descr=" " id="132" name="Google Shape;132;p17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571744"/>
            <a:ext cx="4040188" cy="3786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.pxhere.com/photos/8b/55/tulip_red_blossom_bloom_plant_flower-675717.jpg!d" id="133" name="Google Shape;133;p17"/>
          <p:cNvPicPr preferRelativeResize="0"/>
          <p:nvPr>
            <p:ph idx="4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7185" y="4000504"/>
            <a:ext cx="2240280" cy="242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mg-fotki.yandex.ru/get/9803/112265771.371/0_a3863_ecda4333_XL.jpg" id="138" name="Google Shape;138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ru-RU">
                <a:solidFill>
                  <a:srgbClr val="002060"/>
                </a:solidFill>
              </a:rPr>
              <a:t>Весной просыпаются насекомые.</a:t>
            </a:r>
            <a:endParaRPr/>
          </a:p>
        </p:txBody>
      </p:sp>
      <p:pic>
        <p:nvPicPr>
          <p:cNvPr descr="http://v.5klass.net:10/datas/okruzhajuschij-mir/Vesennie-izmenenija/0023-023-Kak-tolko-progreetsja-zemlja-iz-zimnikh-ukrytij-vykhodjat-zhuki-mukhi.jpg" id="140" name="Google Shape;14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472" y="1357298"/>
            <a:ext cx="8001056" cy="521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3.depositphotos.com/7819052/14553/i/950/depositphotos_145539471-stock-photo-closed-up-of-sakura-cherry.jpg"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23660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ds04.infourok.ru/uploads/ex/0f3b/00145a8a-2fa562a2/img7.jpg" id="146" name="Google Shape;14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20" y="214290"/>
            <a:ext cx="5705475" cy="3209329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s://ds04.infourok.ru/uploads/ex/103b/001a00da-900f682d/img1.jpg" id="147" name="Google Shape;14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0364" y="2643182"/>
            <a:ext cx="6143636" cy="4214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mg5.goodfon.ru/original/2560x1440/2/63/cherry-cherry-blossom-flower-spring.jpg" id="152" name="Google Shape;1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/>
          <p:nvPr/>
        </p:nvSpPr>
        <p:spPr>
          <a:xfrm>
            <a:off x="0" y="0"/>
            <a:ext cx="497764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Verdana"/>
              <a:buNone/>
            </a:pPr>
            <a:r>
              <a:rPr b="0" i="0" lang="ru-RU" sz="28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Весной просыпаются ежи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avatars.mds.yandex.net/get-pdb/776003/819e1ecc-2b51-4ad2-9443-4fde5cff0e51/s1200?webp=false" id="154" name="Google Shape;15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9190" y="214290"/>
            <a:ext cx="4000528" cy="2428892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155" name="Google Shape;155;p2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0" y="1857364"/>
            <a:ext cx="51435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Бурундуки и барсуки тоже проснулись от зимнего сна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avatars.mds.yandex.net/get-pdb/2303023/bfb93b89-64da-48cb-afec-7e8adadb1d59/s1200?webp=false" id="157" name="Google Shape;15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7158" y="2714620"/>
            <a:ext cx="3571900" cy="3929090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https://avatars.mds.yandex.net/get-pdb/911433/16747db7-90f6-4ce6-9c6a-f4f92834624c/s1200?webp=false" id="158" name="Google Shape;15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29058" y="2786058"/>
            <a:ext cx="5000660" cy="3857652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mg5.goodfon.ru/original/1920x1200/0/ab/tsvety-vetki-fon-vesna-tsvetenie-iablonia-belye.jpg" id="163" name="Google Shape;16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40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/>
          <p:nvPr/>
        </p:nvSpPr>
        <p:spPr>
          <a:xfrm>
            <a:off x="0" y="0"/>
            <a:ext cx="6424131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весной белочка меняет свою серую шубку на рыжую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0" lang="ru-RU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0" lang="ru-RU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vdp.mycdn.me/getImage?id=341510523639&amp;idx=4&amp;thumbType=32" id="167" name="Google Shape;16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58" y="1000108"/>
            <a:ext cx="4286280" cy="2447927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168" name="Google Shape;168;p21"/>
          <p:cNvSpPr/>
          <p:nvPr/>
        </p:nvSpPr>
        <p:spPr>
          <a:xfrm>
            <a:off x="4929190" y="1142983"/>
            <a:ext cx="421481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Это семья белок. Мама бельчиха, папа белка 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их детеныш бельчонок.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2357422" y="3571876"/>
            <a:ext cx="438190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Зайка меняет свою белую шубку на серую</a:t>
            </a:r>
            <a:endParaRPr/>
          </a:p>
        </p:txBody>
      </p:sp>
      <p:pic>
        <p:nvPicPr>
          <p:cNvPr descr="https://avatars.mds.yandex.net/get-pdb/38069/d2734f7b-c44b-4018-a97d-b659d6baa33f/s1200?webp=false" id="170" name="Google Shape;17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71868" y="4143379"/>
            <a:ext cx="5357850" cy="2500331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171" name="Google Shape;171;p21"/>
          <p:cNvSpPr/>
          <p:nvPr/>
        </p:nvSpPr>
        <p:spPr>
          <a:xfrm>
            <a:off x="714348" y="4786322"/>
            <a:ext cx="278608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семья зайцев. Мама зайчиха, папа заяц и их детеныш зайчонок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