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</p:sldMasterIdLst>
  <p:notesMasterIdLst>
    <p:notesMasterId r:id="rId30"/>
  </p:notesMasterIdLst>
  <p:sldIdLst>
    <p:sldId id="271" r:id="rId2"/>
    <p:sldId id="293" r:id="rId3"/>
    <p:sldId id="277" r:id="rId4"/>
    <p:sldId id="292" r:id="rId5"/>
    <p:sldId id="283" r:id="rId6"/>
    <p:sldId id="258" r:id="rId7"/>
    <p:sldId id="284" r:id="rId8"/>
    <p:sldId id="294" r:id="rId9"/>
    <p:sldId id="295" r:id="rId10"/>
    <p:sldId id="296" r:id="rId11"/>
    <p:sldId id="297" r:id="rId12"/>
    <p:sldId id="298" r:id="rId13"/>
    <p:sldId id="301" r:id="rId14"/>
    <p:sldId id="300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289" r:id="rId24"/>
    <p:sldId id="310" r:id="rId25"/>
    <p:sldId id="290" r:id="rId26"/>
    <p:sldId id="291" r:id="rId27"/>
    <p:sldId id="312" r:id="rId28"/>
    <p:sldId id="311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FFFF"/>
    <a:srgbClr val="6600CC"/>
    <a:srgbClr val="CC99FF"/>
    <a:srgbClr val="FF99CC"/>
    <a:srgbClr val="FFD21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45" autoAdjust="0"/>
    <p:restoredTop sz="86391" autoAdjust="0"/>
  </p:normalViewPr>
  <p:slideViewPr>
    <p:cSldViewPr>
      <p:cViewPr varScale="1">
        <p:scale>
          <a:sx n="87" d="100"/>
          <a:sy n="87" d="100"/>
        </p:scale>
        <p:origin x="108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C257656-8667-429A-A3E9-0EBE37374C1F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EAF63FE-3524-47AF-9621-7F5FD35CC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539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 rot="14964908" flipH="1">
              <a:off x="108" y="2454"/>
              <a:ext cx="453" cy="444"/>
              <a:chOff x="1727" y="866"/>
              <a:chExt cx="129" cy="157"/>
            </a:xfrm>
          </p:grpSpPr>
          <p:sp>
            <p:nvSpPr>
              <p:cNvPr id="44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0" cy="1737"/>
              <a:chOff x="41" y="2787"/>
              <a:chExt cx="901" cy="831"/>
            </a:xfrm>
          </p:grpSpPr>
          <p:sp>
            <p:nvSpPr>
              <p:cNvPr id="35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0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6" y="3250"/>
                <a:ext cx="606" cy="368"/>
                <a:chOff x="-366" y="1705"/>
                <a:chExt cx="606" cy="368"/>
              </a:xfrm>
            </p:grpSpPr>
            <p:sp>
              <p:nvSpPr>
                <p:cNvPr id="41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9" name="Group 19"/>
            <p:cNvGrpSpPr>
              <a:grpSpLocks/>
            </p:cNvGrpSpPr>
            <p:nvPr/>
          </p:nvGrpSpPr>
          <p:grpSpPr bwMode="auto">
            <a:xfrm rot="6248562">
              <a:off x="340" y="3869"/>
              <a:ext cx="393" cy="421"/>
              <a:chOff x="1727" y="867"/>
              <a:chExt cx="129" cy="156"/>
            </a:xfrm>
          </p:grpSpPr>
          <p:sp>
            <p:nvSpPr>
              <p:cNvPr id="32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9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829" y="0"/>
              <a:ext cx="346" cy="367"/>
              <a:chOff x="1727" y="866"/>
              <a:chExt cx="129" cy="157"/>
            </a:xfrm>
          </p:grpSpPr>
          <p:sp>
            <p:nvSpPr>
              <p:cNvPr id="2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2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7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48" name="Group 3"/>
            <p:cNvGrpSpPr>
              <a:grpSpLocks/>
            </p:cNvGrpSpPr>
            <p:nvPr userDrawn="1"/>
          </p:nvGrpSpPr>
          <p:grpSpPr bwMode="auto">
            <a:xfrm rot="-215207">
              <a:off x="3691" y="233"/>
              <a:ext cx="1856" cy="3626"/>
              <a:chOff x="3010" y="777"/>
              <a:chExt cx="1856" cy="3626"/>
            </a:xfrm>
          </p:grpSpPr>
          <p:sp>
            <p:nvSpPr>
              <p:cNvPr id="82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9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5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79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6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76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7" name="Group 25"/>
            <p:cNvGrpSpPr>
              <a:grpSpLocks/>
            </p:cNvGrpSpPr>
            <p:nvPr userDrawn="1"/>
          </p:nvGrpSpPr>
          <p:grpSpPr bwMode="auto">
            <a:xfrm rot="8524840">
              <a:off x="676" y="3307"/>
              <a:ext cx="500" cy="500"/>
              <a:chOff x="1727" y="867"/>
              <a:chExt cx="129" cy="156"/>
            </a:xfrm>
          </p:grpSpPr>
          <p:sp>
            <p:nvSpPr>
              <p:cNvPr id="73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8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1"/>
              <a:ext cx="708" cy="891"/>
              <a:chOff x="1727" y="866"/>
              <a:chExt cx="129" cy="157"/>
            </a:xfrm>
          </p:grpSpPr>
          <p:sp>
            <p:nvSpPr>
              <p:cNvPr id="70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9" name="Group 33"/>
            <p:cNvGrpSpPr>
              <a:grpSpLocks/>
            </p:cNvGrpSpPr>
            <p:nvPr userDrawn="1"/>
          </p:nvGrpSpPr>
          <p:grpSpPr bwMode="auto">
            <a:xfrm rot="10015322" flipH="1">
              <a:off x="4615" y="2392"/>
              <a:ext cx="708" cy="891"/>
              <a:chOff x="1727" y="866"/>
              <a:chExt cx="129" cy="157"/>
            </a:xfrm>
          </p:grpSpPr>
          <p:sp>
            <p:nvSpPr>
              <p:cNvPr id="67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0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913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913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9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DB6C7D-0584-490B-BECF-39079D5D6E2A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90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A43A69-7D75-4234-AEDE-594A27D2A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F978A-B4F7-4DF7-B585-78C59632A6FF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B0E26-7D86-4B53-9035-0777AE46E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DF918-DC61-40E6-83B1-84EB6CD9D6A5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2C269-6BDD-4511-B578-E9FCD6FF4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9F964-5096-4528-ADFC-D4CB04160BFE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E66AC-9D18-48F1-BD7E-F1CA5C874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169D0-90C4-4C3E-A72F-F0759058996B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FA944-DBB0-43DE-928B-F7EA6BF0C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005CF-8BFF-4DB4-95EF-36094FB55BBD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976F5-0542-4AB2-8594-9E24B2B2F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F9246-153B-4FFD-951A-707E27EBEB35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EA52-4B6E-4691-B26B-E189E4A0E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F7AF1-9052-45E1-A8EB-B217CA7751B2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D605E-EB27-4118-B63C-8A76530D1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F1A28-48C4-4AC1-BA5F-2FE5BF017E57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D8E9F-7E9B-4B8E-922D-F6F0C3FAA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9042E-E1D4-4AF8-9AC3-56AFD5C42954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6CCB0-65AF-42CC-B51A-AD68B1B6F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9DC62-FF09-4B6C-A3B4-DDC7F7EA8EFA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F48E0-9D79-4DA3-9DEE-1DB9C9A21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8806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806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07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07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807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807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07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07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07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07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808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808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808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8084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085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08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808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08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09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809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09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09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809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09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09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09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09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10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10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10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10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10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10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10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10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10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810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811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F2169666-8B84-4168-8B88-E833568B62DA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8811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11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1BE4D5F-DEBB-4711-A99A-8A4FDE5B4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8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8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09" grpId="0"/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96900"/>
            <a:ext cx="8037512" cy="3581400"/>
          </a:xfrm>
        </p:spPr>
        <p:txBody>
          <a:bodyPr/>
          <a:lstStyle/>
          <a:p>
            <a:pPr eaLnBrk="1" hangingPunct="1">
              <a:defRPr/>
            </a:pPr>
            <a:r>
              <a:rPr lang="ru-RU" sz="3700" dirty="0" smtClean="0">
                <a:solidFill>
                  <a:srgbClr val="000099"/>
                </a:solidFill>
              </a:rPr>
              <a:t>Артикуляционная</a:t>
            </a:r>
            <a:r>
              <a:rPr lang="en-US" sz="3700" dirty="0" smtClean="0">
                <a:solidFill>
                  <a:srgbClr val="000099"/>
                </a:solidFill>
              </a:rPr>
              <a:t> </a:t>
            </a:r>
            <a:r>
              <a:rPr lang="ru-RU" sz="3700" dirty="0" smtClean="0">
                <a:solidFill>
                  <a:srgbClr val="000099"/>
                </a:solidFill>
              </a:rPr>
              <a:t>и пальчиковая гимнастика, </a:t>
            </a:r>
            <a:br>
              <a:rPr lang="ru-RU" sz="3700" dirty="0" smtClean="0">
                <a:solidFill>
                  <a:srgbClr val="000099"/>
                </a:solidFill>
              </a:rPr>
            </a:br>
            <a:r>
              <a:rPr lang="ru-RU" sz="3700" dirty="0" smtClean="0">
                <a:solidFill>
                  <a:srgbClr val="000099"/>
                </a:solidFill>
              </a:rPr>
              <a:t>как средства развития речи детей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40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070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3. «Домик открывается»</a:t>
            </a:r>
          </a:p>
          <a:p>
            <a:pPr eaLnBrk="1" hangingPunct="1">
              <a:buFontTx/>
              <a:buNone/>
            </a:pPr>
            <a:r>
              <a:rPr lang="ru-RU" sz="2000" smtClean="0">
                <a:latin typeface="Times New Roman" pitchFamily="18" charset="0"/>
              </a:rPr>
              <a:t>Слегка улыбнуться, медленно открыть рот (как для пропевания звука [а]), подержать рот открытым в течение 5—10 секунд, медленно закрыть. Язык лежит во рту спокойно, не оттягивается назад, кончик языка лежит у передних зубов.</a:t>
            </a:r>
          </a:p>
          <a:p>
            <a:pPr eaLnBrk="1" hangingPunct="1"/>
            <a:endParaRPr lang="ru-RU" sz="200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2291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068638"/>
            <a:ext cx="2951162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070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4. «Любопытный язычок»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Улыбнуться, слегка приоткрыть рот и производить движения языком вперёд-назад. Широкий язык кладём на нижнюю губу, затем убираем его в рот. Рот остаётся открытым. Упражнение выполняется 8—10 раз.</a:t>
            </a:r>
          </a:p>
          <a:p>
            <a:pPr eaLnBrk="1" hangingPunct="1"/>
            <a:endParaRPr lang="ru-RU" sz="2000" smtClean="0"/>
          </a:p>
        </p:txBody>
      </p:sp>
      <p:pic>
        <p:nvPicPr>
          <p:cNvPr id="13315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276475"/>
            <a:ext cx="34575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435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5. «Язык здоровается с подбородком»</a:t>
            </a:r>
          </a:p>
          <a:p>
            <a:pPr eaLnBrk="1" hangingPunct="1">
              <a:buFontTx/>
              <a:buNone/>
            </a:pPr>
            <a:r>
              <a:rPr lang="ru-RU" sz="2000" smtClean="0">
                <a:latin typeface="Times New Roman" pitchFamily="18" charset="0"/>
              </a:rPr>
              <a:t>Улыбнуться, приоткрыть рот и широким языком потянуться вниз (к подбородку). Проделать упражнение 5—10 раз.</a:t>
            </a:r>
          </a:p>
          <a:p>
            <a:pPr eaLnBrk="1" hangingPunct="1"/>
            <a:endParaRPr lang="ru-RU" sz="2000" smtClean="0"/>
          </a:p>
        </p:txBody>
      </p:sp>
      <p:pic>
        <p:nvPicPr>
          <p:cNvPr id="14339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420938"/>
            <a:ext cx="345598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55070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6. «Язык здоровается с верхней губой»</a:t>
            </a:r>
            <a:endParaRPr lang="ru-RU" sz="240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smtClean="0">
                <a:latin typeface="Times New Roman" pitchFamily="18" charset="0"/>
              </a:rPr>
              <a:t>Слегка улыбнуться, приоткрыть рот, положить широкий край языка на верхнюю губу (при укорочении уздечки — дотронуться кончиком языка до верхней губы). Подержать язык на верхней губе в течение 3—5 секунд, убрать в рот. </a:t>
            </a:r>
          </a:p>
          <a:p>
            <a:pPr eaLnBrk="1" hangingPunct="1">
              <a:buFontTx/>
              <a:buNone/>
            </a:pPr>
            <a:endParaRPr lang="ru-RU" sz="2000" smtClean="0"/>
          </a:p>
        </p:txBody>
      </p:sp>
      <p:pic>
        <p:nvPicPr>
          <p:cNvPr id="15363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636838"/>
            <a:ext cx="30257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435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7. «Обезьянка»</a:t>
            </a:r>
            <a:endParaRPr lang="ru-RU" sz="240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smtClean="0">
                <a:latin typeface="Times New Roman" pitchFamily="18" charset="0"/>
              </a:rPr>
              <a:t>Чуть приоткрыть рот и поместить язык между нижней губой и нижними зубами. Удерживать его в таком положении в течение 5 секунд.</a:t>
            </a:r>
            <a:endParaRPr lang="ru-RU" sz="2000" smtClean="0"/>
          </a:p>
          <a:p>
            <a:pPr eaLnBrk="1" hangingPunct="1">
              <a:buFontTx/>
              <a:buNone/>
            </a:pPr>
            <a:endParaRPr lang="ru-RU" sz="2000" smtClean="0"/>
          </a:p>
        </p:txBody>
      </p:sp>
      <p:pic>
        <p:nvPicPr>
          <p:cNvPr id="16387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205038"/>
            <a:ext cx="367188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435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8. «Бульдог»</a:t>
            </a:r>
            <a:r>
              <a:rPr lang="ru-RU" sz="2000" b="1" smtClean="0"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sz="2000" smtClean="0">
                <a:latin typeface="Times New Roman" pitchFamily="18" charset="0"/>
              </a:rPr>
              <a:t>Чуть приоткрыть рот и поместить язык между верхней губой и верхними зубами. Удерживать язык в таком положении в течение 5 секунд.</a:t>
            </a:r>
          </a:p>
          <a:p>
            <a:pPr eaLnBrk="1" hangingPunct="1">
              <a:buFontTx/>
              <a:buNone/>
            </a:pPr>
            <a:endParaRPr lang="ru-RU" sz="2000" smtClean="0"/>
          </a:p>
        </p:txBody>
      </p:sp>
      <p:pic>
        <p:nvPicPr>
          <p:cNvPr id="17411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205038"/>
            <a:ext cx="38877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6515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9. «Хомяк»</a:t>
            </a:r>
            <a:endParaRPr lang="ru-RU" sz="240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000" smtClean="0">
                <a:latin typeface="Times New Roman" pitchFamily="18" charset="0"/>
              </a:rPr>
              <a:t>Рот закрыт. Язык поочерёдно упирается в правую и левую щёки, задерживаясь в каждом положении в течение 3—5 секунд. Можно контролировать движение языка, приложив пальчики снаружи щёк .</a:t>
            </a:r>
          </a:p>
          <a:p>
            <a:pPr eaLnBrk="1" hangingPunct="1"/>
            <a:endParaRPr lang="ru-RU" sz="2000" smtClean="0">
              <a:latin typeface="Times New Roman" pitchFamily="18" charset="0"/>
            </a:endParaRPr>
          </a:p>
        </p:txBody>
      </p:sp>
      <p:pic>
        <p:nvPicPr>
          <p:cNvPr id="18435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916113"/>
            <a:ext cx="367188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435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10. «Кружок»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Рот закрыт. Язык движется с внутренней стороны, плавно очерчивая кончиком языка круг (правая щека — под верхней губой, левая щека — под нижней губой). Затем язык двигается в обратном направлении. Так «нарисовать» по 5—6 кругов в одну и другую стороны .</a:t>
            </a:r>
          </a:p>
          <a:p>
            <a:pPr eaLnBrk="1" hangingPunct="1"/>
            <a:endParaRPr lang="ru-RU" sz="2000" b="1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2000" smtClean="0"/>
          </a:p>
        </p:txBody>
      </p:sp>
      <p:pic>
        <p:nvPicPr>
          <p:cNvPr id="19459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565400"/>
            <a:ext cx="36734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070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11. «Чередование» («Толстячки — худышки»)</a:t>
            </a:r>
          </a:p>
          <a:p>
            <a:pPr algn="just" eaLnBrk="1" hangingPunct="1">
              <a:buFontTx/>
              <a:buNone/>
            </a:pPr>
            <a:r>
              <a:rPr lang="ru-RU" sz="2000" smtClean="0">
                <a:latin typeface="Times New Roman" pitchFamily="18" charset="0"/>
              </a:rPr>
              <a:t>Рот закрыт. Губы сомкнуты. Ребёнок поочерёдно надувает и втягивает щеки в спокойном темпе, удерживая их в каждом положении по 3-5 сек.</a:t>
            </a:r>
          </a:p>
          <a:p>
            <a:pPr eaLnBrk="1" hangingPunct="1">
              <a:buFontTx/>
              <a:buNone/>
            </a:pPr>
            <a:endParaRPr lang="ru-RU" sz="2000" smtClean="0">
              <a:latin typeface="Times New Roman" pitchFamily="18" charset="0"/>
            </a:endParaRPr>
          </a:p>
        </p:txBody>
      </p:sp>
      <p:pic>
        <p:nvPicPr>
          <p:cNvPr id="20483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565400"/>
            <a:ext cx="64801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070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12. «Шарики» (поочерёдное надувание щёк)</a:t>
            </a:r>
            <a:endParaRPr lang="ru-RU" sz="240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smtClean="0">
                <a:latin typeface="Times New Roman" pitchFamily="18" charset="0"/>
              </a:rPr>
              <a:t>Рот закрыт. Ребёнок в спокойном темпе поочерёдно надувает щёки, как бы перегоняя воздух из одной щеки в другую.</a:t>
            </a:r>
          </a:p>
          <a:p>
            <a:pPr eaLnBrk="1" hangingPunct="1"/>
            <a:endParaRPr lang="ru-RU" sz="2000" smtClean="0">
              <a:latin typeface="Times New Roman" pitchFamily="18" charset="0"/>
            </a:endParaRPr>
          </a:p>
        </p:txBody>
      </p:sp>
      <p:pic>
        <p:nvPicPr>
          <p:cNvPr id="21507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133600"/>
            <a:ext cx="395922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6515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smtClean="0"/>
              <a:t>Формирование правильного произношения звуков у детей – это сложный процесс, ребёнку предстоит научиться управлять своими органами речи, воспринимать обращённую к нему речь, осуществлять контроль за речью окружающих и собственной.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5800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13. «Самовар» («Паровозик»)</a:t>
            </a:r>
          </a:p>
          <a:p>
            <a:pPr eaLnBrk="1" hangingPunct="1">
              <a:buFontTx/>
              <a:buNone/>
            </a:pPr>
            <a:r>
              <a:rPr lang="ru-RU" sz="2000" smtClean="0">
                <a:latin typeface="Times New Roman" pitchFamily="18" charset="0"/>
              </a:rPr>
              <a:t>Сжать губы, надуть щёки, удерживать воздух в течение 2—3 секунд и выпустить через губы, произнося: «Пых». Можно выпускать воздух через губы в более быстром темпе: «Пых-пых-пых» («самовар кипит»).</a:t>
            </a:r>
          </a:p>
          <a:p>
            <a:pPr eaLnBrk="1" hangingPunct="1"/>
            <a:endParaRPr lang="ru-RU" sz="2000" smtClean="0"/>
          </a:p>
        </p:txBody>
      </p:sp>
      <p:pic>
        <p:nvPicPr>
          <p:cNvPr id="22531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492375"/>
            <a:ext cx="302418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636838"/>
            <a:ext cx="29559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435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14. «Накажем непослушный язык» (шлёпаем губами по языку)</a:t>
            </a:r>
            <a:endParaRPr lang="ru-RU" sz="240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smtClean="0">
                <a:latin typeface="Times New Roman" pitchFamily="18" charset="0"/>
              </a:rPr>
              <a:t>Улыбнуться, приоткрыть рот, спокойно положить язык на нижнюю губу и, пошлёпывая его губами, произносить: «Па-па-па». Произношение слогов («Па-па­па») облегчает ребёнку выполнение данного упражнения. Рекомендуем поэтапное выполнение: 1 — пошлёпывать губами кончик языка; 2 — пошлёпывать губами середину языка; 3 — пошлёпывать губами язык, продвигая его медленно вперёд, а затем назад.</a:t>
            </a:r>
          </a:p>
          <a:p>
            <a:pPr eaLnBrk="1" hangingPunct="1"/>
            <a:endParaRPr lang="ru-RU" sz="2000" smtClean="0"/>
          </a:p>
        </p:txBody>
      </p:sp>
      <p:pic>
        <p:nvPicPr>
          <p:cNvPr id="23555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284538"/>
            <a:ext cx="29511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6515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15. «Чистим зубы снаружи»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Улыбнуться, приоткрыть рот, показать зубы и широким языком медленно провести с наружной стороны верхних зубов, имитируя чистящие движения. Также «чистим» наружную сторону нижних зубов.</a:t>
            </a:r>
          </a:p>
          <a:p>
            <a:pPr eaLnBrk="1" hangingPunct="1"/>
            <a:endParaRPr lang="ru-RU" sz="2000" smtClean="0">
              <a:latin typeface="Times New Roman" pitchFamily="18" charset="0"/>
            </a:endParaRPr>
          </a:p>
        </p:txBody>
      </p:sp>
      <p:pic>
        <p:nvPicPr>
          <p:cNvPr id="24579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349500"/>
            <a:ext cx="30956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43887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i="1" smtClean="0">
                <a:solidFill>
                  <a:srgbClr val="990033"/>
                </a:solidFill>
              </a:rPr>
              <a:t>Пальчиковая гимнастика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200" smtClean="0"/>
              <a:t>Учеными доказаны важные положения, касающиеся  взаимосвязи  между уровнем развития речи и степенью развития тонкой моторики кисти руки: 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smtClean="0"/>
              <a:t>Движения пальцев рук, являясь  совокупностью скоординированных действий нервной, мышечной и костной систем, часто в сочетании со зрительной системой,  влияют на развитие высшей нервной деятельности ребенка, интеллектуального развития. 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smtClean="0"/>
              <a:t>Около трети  всей площади двигательной  проекции коры головного мозга занимает проекция кисти руки,  расположенной рядом с проекцией речевой моторной зоны.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smtClean="0"/>
              <a:t> Движения пальцев рук стимулируют созревание ЦНС,  что проявляется в ускорении развития речи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43887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Правила проведения: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859338"/>
          </a:xfrm>
        </p:spPr>
        <p:txBody>
          <a:bodyPr/>
          <a:lstStyle/>
          <a:p>
            <a:pPr eaLnBrk="1" hangingPunct="1"/>
            <a:r>
              <a:rPr lang="ru-RU" smtClean="0"/>
              <a:t>пальцы левой и правой рук следует нагружать равномерно. </a:t>
            </a:r>
          </a:p>
          <a:p>
            <a:pPr eaLnBrk="1" hangingPunct="1"/>
            <a:r>
              <a:rPr lang="ru-RU" smtClean="0"/>
              <a:t>после каждого упражнения нужно расслаблять пальцы (например, потрясти кистями рук).</a:t>
            </a:r>
          </a:p>
          <a:p>
            <a:pPr eaLnBrk="1" hangingPunct="1"/>
            <a:r>
              <a:rPr lang="ru-RU" smtClean="0"/>
              <a:t>пальчиковая гимнастика должна проводится регулярно, ежедневно Желательно использоваться ее на всех занятиях.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Группы упражнений: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ru-RU" sz="2800" smtClean="0">
                <a:latin typeface="Times New Roman" pitchFamily="18" charset="0"/>
              </a:rPr>
              <a:t>Самомассаж и  массаж кистей и пальцев рук. 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800" smtClean="0">
                <a:latin typeface="Times New Roman" pitchFamily="18" charset="0"/>
              </a:rPr>
              <a:t>Сопряженная гимнастика</a:t>
            </a:r>
            <a:r>
              <a:rPr lang="ru-RU" sz="2800" i="1" smtClean="0">
                <a:latin typeface="Times New Roman" pitchFamily="18" charset="0"/>
              </a:rPr>
              <a:t>.</a:t>
            </a:r>
            <a:r>
              <a:rPr lang="ru-RU" sz="2800" smtClean="0">
                <a:latin typeface="Times New Roman" pitchFamily="18" charset="0"/>
              </a:rPr>
              <a:t> Упражнения</a:t>
            </a:r>
            <a:r>
              <a:rPr lang="ru-RU" sz="2800" b="1" smtClean="0">
                <a:latin typeface="Times New Roman" pitchFamily="18" charset="0"/>
              </a:rPr>
              <a:t>, </a:t>
            </a:r>
            <a:r>
              <a:rPr lang="ru-RU" sz="2800" smtClean="0">
                <a:latin typeface="Times New Roman" pitchFamily="18" charset="0"/>
              </a:rPr>
              <a:t>направленные на одновременное развитие речедвигательного аппарата и мелкой моторики.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800" smtClean="0">
                <a:latin typeface="Times New Roman" pitchFamily="18" charset="0"/>
              </a:rPr>
              <a:t> Упражнения развивающим силу мышц кистей и пальцев  рук  относятся игры и упражнения с мелкими предметами (теннисные, резиновые мячики, игрушки для прорезывания зубов и т.д.)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6264275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 startAt="4"/>
            </a:pPr>
            <a:r>
              <a:rPr lang="ru-RU" sz="2400" smtClean="0">
                <a:latin typeface="Times New Roman" pitchFamily="18" charset="0"/>
              </a:rPr>
              <a:t>Статические упражнения, удерживающие  определенную позу – развивающие кинетический компонент двигательного акта – это такие как</a:t>
            </a:r>
            <a:r>
              <a:rPr lang="ru-RU" sz="2400" i="1" smtClean="0">
                <a:latin typeface="Times New Roman" pitchFamily="18" charset="0"/>
              </a:rPr>
              <a:t> «Зайцы», «Коза», «Собака», «Цветок»,</a:t>
            </a:r>
            <a:r>
              <a:rPr lang="ru-RU" sz="2400" smtClean="0">
                <a:latin typeface="Times New Roman" pitchFamily="18" charset="0"/>
              </a:rPr>
              <a:t> </a:t>
            </a:r>
            <a:r>
              <a:rPr lang="ru-RU" sz="2400" i="1" smtClean="0">
                <a:latin typeface="Times New Roman" pitchFamily="18" charset="0"/>
              </a:rPr>
              <a:t>«Лучики»</a:t>
            </a:r>
            <a:r>
              <a:rPr lang="ru-RU" sz="2400" smtClean="0">
                <a:latin typeface="Times New Roman" pitchFamily="18" charset="0"/>
              </a:rPr>
              <a:t>, они способствуют формированию у детей чувства пространства и точности движений, развитию наблюдательности и внимания, снятию интеллектуальной и эмоциональной напряженности.</a:t>
            </a:r>
          </a:p>
          <a:p>
            <a:pPr marL="381000" indent="-3810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 startAt="4"/>
            </a:pPr>
            <a:r>
              <a:rPr lang="ru-RU" sz="2400" smtClean="0">
                <a:latin typeface="Times New Roman" pitchFamily="18" charset="0"/>
              </a:rPr>
              <a:t>Упражнение на развитие динамического компонента на другую, умения противопоставлять большой палец остальным, динамической координации (</a:t>
            </a:r>
            <a:r>
              <a:rPr lang="ru-RU" sz="2400" i="1" smtClean="0">
                <a:latin typeface="Times New Roman" pitchFamily="18" charset="0"/>
              </a:rPr>
              <a:t>«Пальчики</a:t>
            </a:r>
            <a:r>
              <a:rPr lang="ru-RU" sz="2400" smtClean="0">
                <a:latin typeface="Times New Roman" pitchFamily="18" charset="0"/>
              </a:rPr>
              <a:t> двигательного акта, на развитие  умения переключаться с одной позиции </a:t>
            </a:r>
            <a:r>
              <a:rPr lang="ru-RU" sz="2400" i="1" smtClean="0">
                <a:latin typeface="Times New Roman" pitchFamily="18" charset="0"/>
              </a:rPr>
              <a:t>здороваются», «Скакалка», «Моя семья» и т.д</a:t>
            </a:r>
            <a:r>
              <a:rPr lang="ru-RU" sz="2400" smtClean="0">
                <a:latin typeface="Times New Roman" pitchFamily="18" charset="0"/>
              </a:rPr>
              <a:t>). </a:t>
            </a:r>
          </a:p>
          <a:p>
            <a:pPr marL="381000" indent="-3810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 startAt="4"/>
            </a:pPr>
            <a:r>
              <a:rPr lang="ru-RU" sz="2400" smtClean="0">
                <a:latin typeface="Times New Roman" pitchFamily="18" charset="0"/>
              </a:rPr>
              <a:t>Кинезиологических упражнений: направлены на активизацию различных отделов коры больших полушарий, что позволяет формировать способности ребенка или корректировать проблемы в различных областях психики, предотвращение и коррекцию дисграфии. (</a:t>
            </a:r>
            <a:r>
              <a:rPr lang="ru-RU" sz="2400" i="1" smtClean="0">
                <a:latin typeface="Times New Roman" pitchFamily="18" charset="0"/>
              </a:rPr>
              <a:t>«Колечко», «Кулак-ребро-ладонь», «Лезгинка», «Зеркальное рисование», «Ухо-нос»,«Змейка»</a:t>
            </a:r>
            <a:r>
              <a:rPr lang="ru-RU" sz="2400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Используемая литература: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Новиковская О.А. Веселая зарядка для язычка. Игры и упражнения для развития речи и дикции.- М.: АСТ:Полиграфиздат; СПб.:Сова, 2011. </a:t>
            </a:r>
          </a:p>
          <a:p>
            <a:pPr eaLnBrk="1" hangingPunct="1"/>
            <a:r>
              <a:rPr lang="ru-RU" sz="2000" smtClean="0"/>
              <a:t>Воробьева Т.А., Крупенчук О.И. Логопедические упражнения: Артикуляционная гимнастика. – СПб.: Издательский Дом «Литера», 2009.</a:t>
            </a:r>
          </a:p>
          <a:p>
            <a:pPr eaLnBrk="1" hangingPunct="1"/>
            <a:r>
              <a:rPr lang="ru-RU" sz="2000" smtClean="0"/>
              <a:t>Крупенчук О.И. Пальчиковые игры. – СПб.: Издательский Дом «Литера», 2009.</a:t>
            </a:r>
          </a:p>
          <a:p>
            <a:pPr eaLnBrk="1" hangingPunct="1"/>
            <a:r>
              <a:rPr lang="ru-RU" sz="2000" smtClean="0"/>
              <a:t>Цвынтарный В.В. Играем и развиваем речь. – СПб., издательство «Лань», 2000.</a:t>
            </a:r>
          </a:p>
          <a:p>
            <a:pPr eaLnBrk="1" hangingPunct="1"/>
            <a:r>
              <a:rPr lang="ru-RU" sz="2000" smtClean="0"/>
              <a:t>Османова Г.А. Новые игры с пальчиками для развития мелкой моторики:Картотека пальчиковых игр. – СПб.:КАРО, 2008.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8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Спасибо </a:t>
            </a:r>
          </a:p>
          <a:p>
            <a:pPr algn="ctr" eaLnBrk="1" hangingPunct="1">
              <a:buFontTx/>
              <a:buNone/>
              <a:defRPr/>
            </a:pPr>
            <a:r>
              <a:rPr lang="ru-RU" sz="8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 внимание!!!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300" b="1" smtClean="0">
                <a:solidFill>
                  <a:srgbClr val="000099"/>
                </a:solidFill>
              </a:rPr>
              <a:t>Время появления звуков в речи</a:t>
            </a:r>
            <a:r>
              <a:rPr lang="ru-RU" sz="2600" b="1" smtClean="0">
                <a:solidFill>
                  <a:srgbClr val="000099"/>
                </a:solidFill>
              </a:rPr>
              <a:t/>
            </a:r>
            <a:br>
              <a:rPr lang="ru-RU" sz="2600" b="1" smtClean="0">
                <a:solidFill>
                  <a:srgbClr val="000099"/>
                </a:solidFill>
              </a:rPr>
            </a:br>
            <a:endParaRPr lang="ru-RU" sz="2600" smtClean="0">
              <a:solidFill>
                <a:srgbClr val="000099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1 - 2 года</a:t>
            </a:r>
            <a:r>
              <a:rPr lang="ru-RU" smtClean="0"/>
              <a:t>: А, О, Э, П, Б</a:t>
            </a:r>
            <a:endParaRPr lang="ru-RU" b="1" smtClean="0"/>
          </a:p>
          <a:p>
            <a:pPr eaLnBrk="1" hangingPunct="1"/>
            <a:r>
              <a:rPr lang="ru-RU" b="1" smtClean="0"/>
              <a:t>2 - 3 года</a:t>
            </a:r>
            <a:r>
              <a:rPr lang="ru-RU" smtClean="0"/>
              <a:t>: И, Ы, У, Ф, В, Т, Д, Н, Г, К, Х, Й</a:t>
            </a:r>
          </a:p>
          <a:p>
            <a:pPr eaLnBrk="1" hangingPunct="1"/>
            <a:r>
              <a:rPr lang="ru-RU" b="1" smtClean="0"/>
              <a:t>3 - 4 лет</a:t>
            </a:r>
            <a:r>
              <a:rPr lang="ru-RU" smtClean="0"/>
              <a:t>:   С, З, Ц</a:t>
            </a:r>
            <a:endParaRPr lang="ru-RU" b="1" smtClean="0"/>
          </a:p>
          <a:p>
            <a:pPr eaLnBrk="1" hangingPunct="1"/>
            <a:r>
              <a:rPr lang="ru-RU" b="1" smtClean="0"/>
              <a:t>4 - 5 лет</a:t>
            </a:r>
            <a:r>
              <a:rPr lang="ru-RU" smtClean="0"/>
              <a:t>:   Ш, Ж, Ч, Щ</a:t>
            </a:r>
          </a:p>
          <a:p>
            <a:pPr eaLnBrk="1" hangingPunct="1"/>
            <a:r>
              <a:rPr lang="ru-RU" b="1" smtClean="0"/>
              <a:t>5 - 6 лет</a:t>
            </a:r>
            <a:r>
              <a:rPr lang="ru-RU" smtClean="0"/>
              <a:t>:   Р, 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000" b="1" smtClean="0"/>
              <a:t/>
            </a:r>
            <a:br>
              <a:rPr lang="en-US" sz="1000" b="1" smtClean="0"/>
            </a:br>
            <a:r>
              <a:rPr lang="en-US" sz="1000" b="1" smtClean="0"/>
              <a:t/>
            </a:r>
            <a:br>
              <a:rPr lang="en-US" sz="1000" b="1" smtClean="0"/>
            </a:br>
            <a:r>
              <a:rPr lang="ru-RU" sz="4000" b="1" smtClean="0">
                <a:solidFill>
                  <a:srgbClr val="000099"/>
                </a:solidFill>
              </a:rPr>
              <a:t>Артикуляционная гимнастика</a:t>
            </a:r>
            <a:endParaRPr lang="ru-RU" sz="4000" smtClean="0">
              <a:solidFill>
                <a:srgbClr val="000099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00063" y="1484313"/>
            <a:ext cx="8486775" cy="5113337"/>
          </a:xfrm>
        </p:spPr>
        <p:txBody>
          <a:bodyPr/>
          <a:lstStyle/>
          <a:p>
            <a:pPr eaLnBrk="1" hangingPunct="1"/>
            <a:endParaRPr lang="ru-RU" sz="2000" b="1" smtClean="0"/>
          </a:p>
          <a:p>
            <a:pPr eaLnBrk="1" hangingPunct="1"/>
            <a:r>
              <a:rPr lang="ru-RU" sz="2000" b="1" smtClean="0"/>
              <a:t>Артикуляционный аппарат </a:t>
            </a:r>
            <a:r>
              <a:rPr lang="ru-RU" sz="2000" smtClean="0"/>
              <a:t>- совокупность органов, обеспечивающих образование звуков речи. Включает голосовой аппарат, мышцы глотки, языка, мягкого нёба, губ, щёк и нижней челюсти, зубы и др.</a:t>
            </a:r>
          </a:p>
          <a:p>
            <a:pPr eaLnBrk="1" hangingPunct="1"/>
            <a:endParaRPr lang="ru-RU" sz="2000" b="1" smtClean="0"/>
          </a:p>
          <a:p>
            <a:pPr eaLnBrk="1" hangingPunct="1"/>
            <a:r>
              <a:rPr lang="ru-RU" sz="2000" b="1" smtClean="0"/>
              <a:t>Артикуляционная гимнастика</a:t>
            </a:r>
            <a:r>
              <a:rPr lang="ru-RU" sz="2000" smtClean="0"/>
              <a:t> представляет собой комплекс правильно выполняемых детьми, отработанных с логопедом или воспитателем артикуляционных упражнений. </a:t>
            </a:r>
          </a:p>
          <a:p>
            <a:pPr eaLnBrk="1" hangingPunct="1">
              <a:buFontTx/>
              <a:buNone/>
            </a:pPr>
            <a:r>
              <a:rPr lang="ru-RU" sz="2000" smtClean="0"/>
              <a:t>    Основным назначением артикуляционной гимнастики является развитие, укрепление и совершенствование артикуляционной моторики.</a:t>
            </a:r>
            <a:br>
              <a:rPr lang="ru-RU" sz="2000" smtClean="0"/>
            </a:br>
            <a:r>
              <a:rPr lang="ru-RU" sz="2000" smtClean="0"/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72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43888" cy="11525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solidFill>
                  <a:srgbClr val="000099"/>
                </a:solidFill>
              </a:rPr>
              <a:t>Причины, по которым необходимо заниматься артикуляционной гимнастикой.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smtClean="0"/>
              <a:t>Благодаря своевременным занятиям артикуляционной гимнастикой и упражнениями по развитию речевого слуха некоторые дети сами могут научиться говорить чисто и правильно, без помощи специалиста.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Дети со сложными нарушениями звукопроизношения смогут быстрее преодолеть свои речевые дефекты, когда с ними начнёт заниматься логопед: их мышцы будут уже подготовлены.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Артикуляционная гимнастика очень полезна также детям с правильным, но вялым звукопроизношением, про которых говорят, что у них «каша во рту».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Занятия артикуляционной гимнастикой позволят детям,  - научиться говорить правильно, чётко и красиво. Надо помнить, что чёткое произношение звуков является основой при обучении письму на начальном этапе.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50938" y="0"/>
            <a:ext cx="7793037" cy="12684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000099"/>
                </a:solidFill>
                <a:effectLst/>
              </a:rPr>
              <a:t>Рекомендации к проведению </a:t>
            </a:r>
            <a:br>
              <a:rPr lang="ru-RU" sz="3200" smtClean="0">
                <a:solidFill>
                  <a:srgbClr val="000099"/>
                </a:solidFill>
                <a:effectLst/>
              </a:rPr>
            </a:br>
            <a:r>
              <a:rPr lang="ru-RU" sz="3200" smtClean="0">
                <a:solidFill>
                  <a:srgbClr val="000099"/>
                </a:solidFill>
                <a:effectLst/>
              </a:rPr>
              <a:t>артикуляционной гимнастики:</a:t>
            </a:r>
            <a:endParaRPr lang="ru-RU" sz="320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484313"/>
            <a:ext cx="8669338" cy="5086350"/>
          </a:xfrm>
        </p:spPr>
        <p:txBody>
          <a:bodyPr/>
          <a:lstStyle/>
          <a:p>
            <a:pPr marL="179388" indent="-179388" eaLnBrk="1" hangingPunct="1"/>
            <a:r>
              <a:rPr lang="ru-RU" sz="2400" smtClean="0"/>
              <a:t>Артикуляционная гимнастика проводится ежедневно по 5-10 минут</a:t>
            </a:r>
          </a:p>
          <a:p>
            <a:pPr marL="179388" indent="-179388" eaLnBrk="1" hangingPunct="1"/>
            <a:r>
              <a:rPr lang="ru-RU" sz="2400" smtClean="0"/>
              <a:t>Сначала упражнения надо выполнять медленно, с зеркалом, так как ребёнку необходим зрительный контроль. После того, как он немного освоится, зеркало можно убрать. Полезно задавать ребёнку наводящие вопросы. Например: что делают губы? Что делает язычок? Где он находится (вверху или внизу)? </a:t>
            </a:r>
          </a:p>
          <a:p>
            <a:pPr marL="179388" indent="-179388" eaLnBrk="1" hangingPunct="1"/>
            <a:r>
              <a:rPr lang="ru-RU" sz="2400" smtClean="0"/>
              <a:t>Затем темп упражнений можно увеличить и выполнять их под счёт. Но при этом следить за тем, чтобы упражнения выполнялись точно и плавно, иначе занятия не имеют смысла.</a:t>
            </a:r>
            <a:r>
              <a:rPr lang="ru-RU" sz="2600" smtClean="0"/>
              <a:t> </a:t>
            </a:r>
          </a:p>
          <a:p>
            <a:pPr marL="179388" indent="-179388" eaLnBrk="1" hangingPunct="1">
              <a:buFontTx/>
              <a:buNone/>
            </a:pPr>
            <a:r>
              <a:rPr lang="ru-RU" sz="2600" smtClean="0"/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81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600" smtClean="0"/>
              <a:t>Занимаясь с детьми 3-4 лет нужно следить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smtClean="0"/>
              <a:t>   за тем, чтобы они усвоили основные движения.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smtClean="0"/>
              <a:t>К детям 4-5 лет требования повышаются: движения должны быть чёткими и плавными, без подёргиваний. 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smtClean="0"/>
              <a:t>В 6-7 -летнем возрасте дети выполняют упражнения в быстром темпе и умеют удерживать положения языка некоторое время без изменений. 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smtClean="0"/>
              <a:t>Если во время занятий язычок у ребёнка дрожит, слишком напряжён, отклоняется в сторону, и малыш не может удержать нужное положение даже короткое время, нужно выбрать более лёгкие упражнения на расслабление мышечного тонуса.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070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1. «Улыбка» («Заборчик»)</a:t>
            </a:r>
            <a:endParaRPr lang="ru-RU" sz="240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smtClean="0">
                <a:latin typeface="Times New Roman" pitchFamily="18" charset="0"/>
              </a:rPr>
              <a:t>Улыбнуться без напряжения так, чтобы были видны передние верхние и нижние зубы. Удерживать губы в таком положении в течение 5—10 секунд.</a:t>
            </a:r>
          </a:p>
          <a:p>
            <a:pPr eaLnBrk="1" hangingPunct="1">
              <a:buFontTx/>
              <a:buNone/>
            </a:pPr>
            <a:r>
              <a:rPr lang="ru-RU" sz="2000" smtClean="0">
                <a:latin typeface="Times New Roman" pitchFamily="18" charset="0"/>
              </a:rPr>
              <a:t>Следите, чтобы при улыбке ребёнок не подворачивал внутрь верхнюю или нижнюю губу. Можно вместе с ребёнком пропеть звук [и], и губы растянутся в улыбке.</a:t>
            </a:r>
            <a:endParaRPr lang="en-US" sz="200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200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0243" name="Содержимое 7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213100"/>
            <a:ext cx="27368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5800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2. «Хоботок» («Трубочка»)</a:t>
            </a:r>
            <a:endParaRPr lang="ru-RU" sz="240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smtClean="0">
                <a:latin typeface="Times New Roman" pitchFamily="18" charset="0"/>
              </a:rPr>
              <a:t>Вытянуть сомкнутые губы вперёд «трубочкой». Удерживать их в таком положении под счёт от 1 до 5—10. Если ребёнок не может вытянуть губы вперёд, предложите ему дотянуться губами до конфеты и взять её губами. Можно вместе с ребёнком пропеть звук [у], и губы примут положение «трубочка».</a:t>
            </a:r>
          </a:p>
          <a:p>
            <a:pPr eaLnBrk="1" hangingPunct="1">
              <a:buFontTx/>
              <a:buNone/>
            </a:pPr>
            <a:endParaRPr lang="ru-RU" sz="2000" smtClean="0"/>
          </a:p>
        </p:txBody>
      </p:sp>
      <p:pic>
        <p:nvPicPr>
          <p:cNvPr id="11267" name="Содержимое 6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781300"/>
            <a:ext cx="26638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9">
      <a:dk1>
        <a:srgbClr val="000000"/>
      </a:dk1>
      <a:lt1>
        <a:srgbClr val="FFFFFF"/>
      </a:lt1>
      <a:dk2>
        <a:srgbClr val="000000"/>
      </a:dk2>
      <a:lt2>
        <a:srgbClr val="FFCC99"/>
      </a:lt2>
      <a:accent1>
        <a:srgbClr val="FF9900"/>
      </a:accent1>
      <a:accent2>
        <a:srgbClr val="FF99CC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B9"/>
      </a:accent6>
      <a:hlink>
        <a:srgbClr val="FF9999"/>
      </a:hlink>
      <a:folHlink>
        <a:srgbClr val="FFFF99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664</TotalTime>
  <Words>1510</Words>
  <Application>Microsoft Office PowerPoint</Application>
  <PresentationFormat>Экран (4:3)</PresentationFormat>
  <Paragraphs>84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Calibri</vt:lpstr>
      <vt:lpstr>Tahoma</vt:lpstr>
      <vt:lpstr>Times New Roman</vt:lpstr>
      <vt:lpstr>Verdana</vt:lpstr>
      <vt:lpstr>Шары</vt:lpstr>
      <vt:lpstr>Артикуляционная и пальчиковая гимнастика,  как средства развития речи детей</vt:lpstr>
      <vt:lpstr>Презентация PowerPoint</vt:lpstr>
      <vt:lpstr>Время появления звуков в речи </vt:lpstr>
      <vt:lpstr>  Артикуляционная гимнастика</vt:lpstr>
      <vt:lpstr>Причины, по которым необходимо заниматься артикуляционной гимнастикой.</vt:lpstr>
      <vt:lpstr>Рекомендации к проведению  артикуляционной гимнастики: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Пальчиковая гимнастика</vt:lpstr>
      <vt:lpstr>Правила проведения:</vt:lpstr>
      <vt:lpstr>Группы упражнений:</vt:lpstr>
      <vt:lpstr>Презентация PowerPoint</vt:lpstr>
      <vt:lpstr>Используемая литература:</vt:lpstr>
      <vt:lpstr>Презентация PowerPoint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Андрей</dc:creator>
  <cp:lastModifiedBy>матвей</cp:lastModifiedBy>
  <cp:revision>50</cp:revision>
  <dcterms:created xsi:type="dcterms:W3CDTF">2008-11-12T16:43:02Z</dcterms:created>
  <dcterms:modified xsi:type="dcterms:W3CDTF">2020-11-10T11:26:23Z</dcterms:modified>
</cp:coreProperties>
</file>