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75" r:id="rId9"/>
    <p:sldId id="269" r:id="rId10"/>
    <p:sldId id="270" r:id="rId11"/>
    <p:sldId id="271" r:id="rId12"/>
    <p:sldId id="262" r:id="rId13"/>
    <p:sldId id="263" r:id="rId14"/>
    <p:sldId id="274" r:id="rId15"/>
    <p:sldId id="264" r:id="rId16"/>
    <p:sldId id="272" r:id="rId17"/>
    <p:sldId id="265" r:id="rId18"/>
    <p:sldId id="266" r:id="rId19"/>
    <p:sldId id="276" r:id="rId20"/>
    <p:sldId id="281" r:id="rId21"/>
    <p:sldId id="277" r:id="rId22"/>
    <p:sldId id="278" r:id="rId23"/>
    <p:sldId id="267" r:id="rId24"/>
    <p:sldId id="279" r:id="rId25"/>
    <p:sldId id="280" r:id="rId26"/>
    <p:sldId id="268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8F8F2-FEB6-41E1-BC4F-0FEE43DE714E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BACBC-669B-4FAE-A6A6-119D8F52B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20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BACBC-669B-4FAE-A6A6-119D8F52B4D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069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9CE-869C-45C4-99B9-6C140792E5E1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DFB0C0B-7F1B-4578-825E-5782AF36A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553776"/>
      </p:ext>
    </p:extLst>
  </p:cSld>
  <p:clrMapOvr>
    <a:masterClrMapping/>
  </p:clrMapOvr>
  <p:transition advClick="0" advTm="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9CE-869C-45C4-99B9-6C140792E5E1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FB0C0B-7F1B-4578-825E-5782AF36A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199147"/>
      </p:ext>
    </p:extLst>
  </p:cSld>
  <p:clrMapOvr>
    <a:masterClrMapping/>
  </p:clrMapOvr>
  <p:transition advClick="0"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9CE-869C-45C4-99B9-6C140792E5E1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FB0C0B-7F1B-4578-825E-5782AF36A8E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0010894"/>
      </p:ext>
    </p:extLst>
  </p:cSld>
  <p:clrMapOvr>
    <a:masterClrMapping/>
  </p:clrMapOvr>
  <p:transition advClick="0" advTm="7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9CE-869C-45C4-99B9-6C140792E5E1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FB0C0B-7F1B-4578-825E-5782AF36A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829797"/>
      </p:ext>
    </p:extLst>
  </p:cSld>
  <p:clrMapOvr>
    <a:masterClrMapping/>
  </p:clrMapOvr>
  <p:transition advClick="0" advTm="7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9CE-869C-45C4-99B9-6C140792E5E1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FB0C0B-7F1B-4578-825E-5782AF36A8E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4416539"/>
      </p:ext>
    </p:extLst>
  </p:cSld>
  <p:clrMapOvr>
    <a:masterClrMapping/>
  </p:clrMapOvr>
  <p:transition advClick="0" advTm="7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9CE-869C-45C4-99B9-6C140792E5E1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FB0C0B-7F1B-4578-825E-5782AF36A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507535"/>
      </p:ext>
    </p:extLst>
  </p:cSld>
  <p:clrMapOvr>
    <a:masterClrMapping/>
  </p:clrMapOvr>
  <p:transition advClick="0" advTm="7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9CE-869C-45C4-99B9-6C140792E5E1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0C0B-7F1B-4578-825E-5782AF36A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339261"/>
      </p:ext>
    </p:extLst>
  </p:cSld>
  <p:clrMapOvr>
    <a:masterClrMapping/>
  </p:clrMapOvr>
  <p:transition advClick="0" advTm="7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9CE-869C-45C4-99B9-6C140792E5E1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0C0B-7F1B-4578-825E-5782AF36A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792941"/>
      </p:ext>
    </p:extLst>
  </p:cSld>
  <p:clrMapOvr>
    <a:masterClrMapping/>
  </p:clrMapOvr>
  <p:transition advClick="0"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9CE-869C-45C4-99B9-6C140792E5E1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0C0B-7F1B-4578-825E-5782AF36A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582044"/>
      </p:ext>
    </p:extLst>
  </p:cSld>
  <p:clrMapOvr>
    <a:masterClrMapping/>
  </p:clrMapOvr>
  <p:transition advClick="0"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9CE-869C-45C4-99B9-6C140792E5E1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FB0C0B-7F1B-4578-825E-5782AF36A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797691"/>
      </p:ext>
    </p:extLst>
  </p:cSld>
  <p:clrMapOvr>
    <a:masterClrMapping/>
  </p:clrMapOvr>
  <p:transition advClick="0"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9CE-869C-45C4-99B9-6C140792E5E1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FB0C0B-7F1B-4578-825E-5782AF36A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573426"/>
      </p:ext>
    </p:extLst>
  </p:cSld>
  <p:clrMapOvr>
    <a:masterClrMapping/>
  </p:clrMapOvr>
  <p:transition advClick="0"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9CE-869C-45C4-99B9-6C140792E5E1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FB0C0B-7F1B-4578-825E-5782AF36A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889213"/>
      </p:ext>
    </p:extLst>
  </p:cSld>
  <p:clrMapOvr>
    <a:masterClrMapping/>
  </p:clrMapOvr>
  <p:transition advClick="0" advTm="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9CE-869C-45C4-99B9-6C140792E5E1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0C0B-7F1B-4578-825E-5782AF36A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299631"/>
      </p:ext>
    </p:extLst>
  </p:cSld>
  <p:clrMapOvr>
    <a:masterClrMapping/>
  </p:clrMapOvr>
  <p:transition advClick="0" advTm="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9CE-869C-45C4-99B9-6C140792E5E1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0C0B-7F1B-4578-825E-5782AF36A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940648"/>
      </p:ext>
    </p:extLst>
  </p:cSld>
  <p:clrMapOvr>
    <a:masterClrMapping/>
  </p:clrMapOvr>
  <p:transition advClick="0"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9CE-869C-45C4-99B9-6C140792E5E1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0C0B-7F1B-4578-825E-5782AF36A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0340"/>
      </p:ext>
    </p:extLst>
  </p:cSld>
  <p:clrMapOvr>
    <a:masterClrMapping/>
  </p:clrMapOvr>
  <p:transition advClick="0" advTm="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9CE-869C-45C4-99B9-6C140792E5E1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FB0C0B-7F1B-4578-825E-5782AF36A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409351"/>
      </p:ext>
    </p:extLst>
  </p:cSld>
  <p:clrMapOvr>
    <a:masterClrMapping/>
  </p:clrMapOvr>
  <p:transition advClick="0"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5A9CE-869C-45C4-99B9-6C140792E5E1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DFB0C0B-7F1B-4578-825E-5782AF36A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3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ransition advClick="0" advTm="700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10" Type="http://schemas.openxmlformats.org/officeDocument/2006/relationships/image" Target="../media/image36.gif"/><Relationship Id="rId4" Type="http://schemas.openxmlformats.org/officeDocument/2006/relationships/image" Target="../media/image30.jpeg"/><Relationship Id="rId9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2.jpe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49.jpeg"/><Relationship Id="rId7" Type="http://schemas.openxmlformats.org/officeDocument/2006/relationships/image" Target="../media/image53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gif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gif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gif"/><Relationship Id="rId5" Type="http://schemas.openxmlformats.org/officeDocument/2006/relationships/image" Target="../media/image86.jpg"/><Relationship Id="rId4" Type="http://schemas.openxmlformats.org/officeDocument/2006/relationships/image" Target="../media/image46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7" y="142876"/>
            <a:ext cx="1788153" cy="16523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1676399"/>
            <a:ext cx="7873246" cy="38004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05100" y="5724525"/>
            <a:ext cx="9111496" cy="971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664009 г. Иркутск, ул. Советская 117, тел.: 27-12-84       Открыт в 1967 г.</a:t>
            </a:r>
            <a:endParaRPr lang="ru-RU" dirty="0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3026985" y="142876"/>
            <a:ext cx="8467725" cy="1390650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Муниципальное бюджетное дошкольное образовательное учреждение города Иркутска </a:t>
            </a:r>
            <a:br>
              <a:rPr lang="ru-RU" dirty="0"/>
            </a:br>
            <a:r>
              <a:rPr lang="ru-RU" dirty="0"/>
              <a:t>детский сад № 127 «Берёзка»</a:t>
            </a:r>
          </a:p>
        </p:txBody>
      </p:sp>
      <p:pic>
        <p:nvPicPr>
          <p:cNvPr id="2" name="usatyj-nan-detsad-remik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5500" y="41465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41305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49" y="1181100"/>
            <a:ext cx="7810499" cy="635508"/>
          </a:xfrm>
          <a:prstGeom prst="flowChartTerminator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8000"/>
                </a:solidFill>
                <a:latin typeface="Arial" charset="0"/>
              </a:rPr>
              <a:t>Квалифицированные специалисты</a:t>
            </a:r>
          </a:p>
          <a:p>
            <a:pPr algn="ctr"/>
            <a:r>
              <a:rPr lang="ru-RU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ru-RU" sz="2000" dirty="0" smtClean="0">
                <a:solidFill>
                  <a:srgbClr val="008000"/>
                </a:solidFill>
                <a:latin typeface="Arial" charset="0"/>
              </a:rPr>
              <a:t>педагоги-психологи</a:t>
            </a:r>
            <a:endParaRPr lang="ru-RU" sz="2000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40300"/>
            <a:ext cx="2324100" cy="32806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49" y="2368148"/>
            <a:ext cx="2418586" cy="3352800"/>
          </a:xfrm>
          <a:prstGeom prst="rect">
            <a:avLst/>
          </a:prstGeom>
        </p:spPr>
      </p:pic>
      <p:sp>
        <p:nvSpPr>
          <p:cNvPr id="8" name="Блок-схема: альтернативный процесс 7"/>
          <p:cNvSpPr/>
          <p:nvPr/>
        </p:nvSpPr>
        <p:spPr>
          <a:xfrm>
            <a:off x="3055617" y="2957627"/>
            <a:ext cx="3181352" cy="790579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Сурков Владислав Сергеевич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9021316" y="2957627"/>
            <a:ext cx="2970659" cy="790579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Куценко </a:t>
            </a:r>
            <a:r>
              <a:rPr lang="ru-RU" b="1" dirty="0" err="1" smtClean="0">
                <a:solidFill>
                  <a:schemeClr val="tx1"/>
                </a:solidFill>
              </a:rPr>
              <a:t>Дарислава</a:t>
            </a:r>
            <a:r>
              <a:rPr lang="ru-RU" b="1" dirty="0" smtClean="0">
                <a:solidFill>
                  <a:schemeClr val="tx1"/>
                </a:solidFill>
              </a:rPr>
              <a:t> Сергеевна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242" y="4364736"/>
            <a:ext cx="1447421" cy="198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95379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49" y="1181100"/>
            <a:ext cx="7810499" cy="635508"/>
          </a:xfrm>
          <a:prstGeom prst="flowChartTerminator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8000"/>
                </a:solidFill>
                <a:latin typeface="Arial" charset="0"/>
              </a:rPr>
              <a:t>Квалифицированные специалисты</a:t>
            </a:r>
          </a:p>
          <a:p>
            <a:pPr algn="ctr"/>
            <a:r>
              <a:rPr lang="ru-RU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ru-RU" sz="2000" dirty="0" smtClean="0">
                <a:solidFill>
                  <a:srgbClr val="008000"/>
                </a:solidFill>
                <a:latin typeface="Arial" charset="0"/>
              </a:rPr>
              <a:t>музыкальные руководители</a:t>
            </a:r>
            <a:endParaRPr lang="ru-RU" sz="2000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69592" y="5557952"/>
            <a:ext cx="3181352" cy="790579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Соколова Ирина Олеговна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8782618" y="5557951"/>
            <a:ext cx="2970659" cy="790579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Соколова Алена Олеговна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4772022" y="5557951"/>
            <a:ext cx="3181352" cy="790579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Норманова</a:t>
            </a:r>
            <a:r>
              <a:rPr lang="ru-RU" b="1" dirty="0" smtClean="0">
                <a:solidFill>
                  <a:schemeClr val="tx1"/>
                </a:solidFill>
              </a:rPr>
              <a:t> Татьяна </a:t>
            </a:r>
            <a:r>
              <a:rPr lang="ru-RU" b="1" dirty="0">
                <a:solidFill>
                  <a:schemeClr val="tx1"/>
                </a:solidFill>
              </a:rPr>
              <a:t>К</a:t>
            </a:r>
            <a:r>
              <a:rPr lang="ru-RU" b="1" dirty="0" smtClean="0">
                <a:solidFill>
                  <a:schemeClr val="tx1"/>
                </a:solidFill>
              </a:rPr>
              <a:t>онстантиновна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619" y="1863709"/>
            <a:ext cx="2970658" cy="3694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1" y="1863709"/>
            <a:ext cx="3023393" cy="36906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2" y="1863708"/>
            <a:ext cx="3091818" cy="3690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002" y="295275"/>
            <a:ext cx="1349694" cy="7778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96" y="6134217"/>
            <a:ext cx="100012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0675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48" y="1181100"/>
            <a:ext cx="7810499" cy="1159764"/>
          </a:xfrm>
          <a:prstGeom prst="flowChartTerminator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8000"/>
                </a:solidFill>
                <a:latin typeface="Arial" charset="0"/>
              </a:rPr>
              <a:t>Квалифицированные </a:t>
            </a:r>
            <a:r>
              <a:rPr lang="ru-RU" dirty="0">
                <a:solidFill>
                  <a:srgbClr val="008000"/>
                </a:solidFill>
                <a:latin typeface="Arial" charset="0"/>
              </a:rPr>
              <a:t>специалисты </a:t>
            </a:r>
            <a:r>
              <a:rPr lang="ru-RU" dirty="0" smtClean="0">
                <a:solidFill>
                  <a:srgbClr val="008000"/>
                </a:solidFill>
                <a:latin typeface="Arial" charset="0"/>
              </a:rPr>
              <a:t>– </a:t>
            </a:r>
          </a:p>
          <a:p>
            <a:pPr algn="ctr"/>
            <a:r>
              <a:rPr lang="ru-RU" sz="2000" dirty="0" smtClean="0">
                <a:solidFill>
                  <a:srgbClr val="008000"/>
                </a:solidFill>
                <a:latin typeface="Arial" charset="0"/>
              </a:rPr>
              <a:t>инструктора </a:t>
            </a:r>
            <a:r>
              <a:rPr lang="ru-RU" sz="2000" dirty="0">
                <a:solidFill>
                  <a:srgbClr val="008000"/>
                </a:solidFill>
                <a:latin typeface="Arial" charset="0"/>
              </a:rPr>
              <a:t>по физической культуре</a:t>
            </a:r>
          </a:p>
          <a:p>
            <a:pPr algn="ctr"/>
            <a:endParaRPr lang="ru-RU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27" y="3113219"/>
            <a:ext cx="2445648" cy="33528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698" y="3113220"/>
            <a:ext cx="2425446" cy="3352800"/>
          </a:xfrm>
          <a:prstGeom prst="rect">
            <a:avLst/>
          </a:prstGeom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3009898" y="3952109"/>
            <a:ext cx="3181352" cy="790579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Серебренникова Юлия Юрьевна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8985505" y="3952109"/>
            <a:ext cx="2657855" cy="680851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Адушева</a:t>
            </a:r>
            <a:r>
              <a:rPr lang="ru-RU" b="1" dirty="0" smtClean="0">
                <a:solidFill>
                  <a:schemeClr val="tx1"/>
                </a:solidFill>
              </a:rPr>
              <a:t> Олеся Олеговна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099" y="4800143"/>
            <a:ext cx="2609850" cy="2295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83" y="5583936"/>
            <a:ext cx="976313" cy="10704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067" y="144636"/>
            <a:ext cx="22193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31386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49" y="1181100"/>
            <a:ext cx="7810499" cy="590550"/>
          </a:xfrm>
          <a:prstGeom prst="flowChartTerminator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Возможность получить качественное дошкольное образование</a:t>
            </a:r>
            <a:endParaRPr lang="ru-RU" dirty="0">
              <a:solidFill>
                <a:srgbClr val="00B050"/>
              </a:solidFill>
            </a:endParaRPr>
          </a:p>
          <a:p>
            <a:pPr algn="ctr"/>
            <a:endParaRPr lang="ru-RU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7" y="1786630"/>
            <a:ext cx="2690097" cy="3054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49" y="3675756"/>
            <a:ext cx="2524316" cy="31381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31" y="1786630"/>
            <a:ext cx="2726389" cy="3139820"/>
          </a:xfrm>
          <a:prstGeom prst="rect">
            <a:avLst/>
          </a:prstGeom>
        </p:spPr>
      </p:pic>
      <p:pic>
        <p:nvPicPr>
          <p:cNvPr id="8" name="Picture 12" descr="Безим6-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948" y="210815"/>
            <a:ext cx="18002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173" y="3659135"/>
            <a:ext cx="2599587" cy="3154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429" y="1771650"/>
            <a:ext cx="2716744" cy="3154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072" y="5510784"/>
            <a:ext cx="1238438" cy="13031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03" y="5446255"/>
            <a:ext cx="1326609" cy="118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29418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49" y="1181100"/>
            <a:ext cx="7810499" cy="590550"/>
          </a:xfrm>
          <a:prstGeom prst="flowChartTerminator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Возможность получить качественное дошкольное образование</a:t>
            </a:r>
            <a:endParaRPr lang="ru-RU" dirty="0">
              <a:solidFill>
                <a:srgbClr val="00B050"/>
              </a:solidFill>
            </a:endParaRPr>
          </a:p>
          <a:p>
            <a:pPr algn="ctr"/>
            <a:endParaRPr lang="ru-RU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5" y="1933693"/>
            <a:ext cx="2752725" cy="3924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24945" y="2382261"/>
            <a:ext cx="3762256" cy="28651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407" y="1771651"/>
            <a:ext cx="4252581" cy="2885958"/>
          </a:xfrm>
          <a:prstGeom prst="rect">
            <a:avLst/>
          </a:prstGeom>
        </p:spPr>
      </p:pic>
      <p:pic>
        <p:nvPicPr>
          <p:cNvPr id="9" name="Picture 12" descr="Безим6-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948" y="210815"/>
            <a:ext cx="18002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4" y="4836864"/>
            <a:ext cx="2441067" cy="2021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4834162"/>
            <a:ext cx="2655570" cy="2023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144" y="5572125"/>
            <a:ext cx="18573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50174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49" y="1181100"/>
            <a:ext cx="7810499" cy="590550"/>
          </a:xfrm>
          <a:prstGeom prst="flowChartTerminator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Группы раннего возраста</a:t>
            </a:r>
            <a:endParaRPr lang="ru-RU" dirty="0">
              <a:solidFill>
                <a:srgbClr val="00B050"/>
              </a:solidFill>
            </a:endParaRPr>
          </a:p>
          <a:p>
            <a:pPr algn="ctr"/>
            <a:endParaRPr lang="ru-RU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382" y="2254209"/>
            <a:ext cx="3641597" cy="31527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4325" y="3642993"/>
            <a:ext cx="3218573" cy="26384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29" y="1924431"/>
            <a:ext cx="3041572" cy="37269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475" y="-37909"/>
            <a:ext cx="2295525" cy="1885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" y="5809869"/>
            <a:ext cx="68580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95110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49" y="1181100"/>
            <a:ext cx="7810499" cy="590550"/>
          </a:xfrm>
          <a:prstGeom prst="flowChartTerminator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Группы с тяжелыми нарушениями речи</a:t>
            </a:r>
            <a:endParaRPr lang="ru-RU" dirty="0">
              <a:solidFill>
                <a:srgbClr val="00B050"/>
              </a:solidFill>
            </a:endParaRPr>
          </a:p>
          <a:p>
            <a:pPr algn="ctr"/>
            <a:endParaRPr lang="ru-RU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9" y="1818751"/>
            <a:ext cx="2667697" cy="2414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27" y="1851517"/>
            <a:ext cx="2831211" cy="24728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395" y="4484987"/>
            <a:ext cx="2487930" cy="2287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99" y="1818751"/>
            <a:ext cx="2753737" cy="2505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3" y="4484987"/>
            <a:ext cx="2476502" cy="23067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111" y="4962002"/>
            <a:ext cx="1277625" cy="15839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0" y="526232"/>
            <a:ext cx="23812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84174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49" y="1181100"/>
            <a:ext cx="7810499" cy="590550"/>
          </a:xfrm>
          <a:prstGeom prst="flowChartTerminator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Взаимосвязь системы дети - родители - педагоги</a:t>
            </a:r>
            <a:endParaRPr lang="ru-RU" dirty="0">
              <a:solidFill>
                <a:srgbClr val="00B050"/>
              </a:solidFill>
            </a:endParaRPr>
          </a:p>
          <a:p>
            <a:pPr algn="ctr"/>
            <a:endParaRPr lang="ru-RU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26" descr="Безимени-2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0AB8"/>
              </a:clrFrom>
              <a:clrTo>
                <a:srgbClr val="F80AB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350" y="638175"/>
            <a:ext cx="3097213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shutterstock_2052633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A7FCD"/>
              </a:clrFrom>
              <a:clrTo>
                <a:srgbClr val="EA7F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4135438"/>
            <a:ext cx="41021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1" y="3734563"/>
            <a:ext cx="4084320" cy="2944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1771651"/>
            <a:ext cx="4530451" cy="294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3777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49" y="1181100"/>
            <a:ext cx="7810499" cy="590550"/>
          </a:xfrm>
          <a:prstGeom prst="flowChartTerminator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Участие в мероприятиях</a:t>
            </a:r>
            <a:endParaRPr lang="ru-RU" dirty="0">
              <a:solidFill>
                <a:srgbClr val="00B050"/>
              </a:solidFill>
            </a:endParaRPr>
          </a:p>
          <a:p>
            <a:pPr algn="ctr"/>
            <a:endParaRPr lang="ru-RU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676" y="1863327"/>
            <a:ext cx="3938585" cy="46515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25" y="1771651"/>
            <a:ext cx="2333625" cy="2314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26" y="4276725"/>
            <a:ext cx="2400300" cy="2352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79" y="1771651"/>
            <a:ext cx="2725071" cy="22228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1" y="4189110"/>
            <a:ext cx="2725070" cy="23257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48" y="-91676"/>
            <a:ext cx="2092342" cy="186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61093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49" y="1181100"/>
            <a:ext cx="7810499" cy="590550"/>
          </a:xfrm>
          <a:prstGeom prst="flowChartTerminator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>
              <a:defRPr/>
            </a:pPr>
            <a:r>
              <a:rPr lang="ru-RU" dirty="0">
                <a:latin typeface="Arial" charset="0"/>
              </a:rPr>
              <a:t>Тематические вечера, встречи с интересными людьми</a:t>
            </a:r>
          </a:p>
          <a:p>
            <a:pPr algn="ctr"/>
            <a:endParaRPr lang="ru-RU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Picture 12" descr="888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2068513"/>
            <a:ext cx="5292725" cy="4337050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2068513"/>
            <a:ext cx="5753102" cy="4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37042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2" y="142876"/>
            <a:ext cx="1788153" cy="16523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05100" y="5534025"/>
            <a:ext cx="9111496" cy="11620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664009 г. Иркутск, ул. Советская 117/1                        Открыт в 2015 г.</a:t>
            </a:r>
          </a:p>
          <a:p>
            <a:r>
              <a:rPr lang="en-US" dirty="0" smtClean="0"/>
              <a:t>           </a:t>
            </a:r>
            <a:r>
              <a:rPr lang="ru-RU" dirty="0" smtClean="0"/>
              <a:t>электронная почта:   </a:t>
            </a:r>
            <a:r>
              <a:rPr lang="en-US" dirty="0" smtClean="0"/>
              <a:t>nshds127k@yandex.ru</a:t>
            </a:r>
            <a:endParaRPr lang="ru-RU" dirty="0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3026985" y="142876"/>
            <a:ext cx="8467725" cy="1390650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Муниципальное бюджетное дошкольное образовательное учреждение города Иркутска </a:t>
            </a:r>
            <a:br>
              <a:rPr lang="ru-RU" dirty="0"/>
            </a:br>
            <a:r>
              <a:rPr lang="ru-RU" dirty="0"/>
              <a:t>детский сад № 127 «Берёзка»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16" y="1795242"/>
            <a:ext cx="7603194" cy="356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23860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49" y="1181100"/>
            <a:ext cx="7810499" cy="590550"/>
          </a:xfrm>
          <a:prstGeom prst="flowChartTerminator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>
              <a:defRPr/>
            </a:pPr>
            <a:r>
              <a:rPr lang="ru-RU" dirty="0">
                <a:latin typeface="Arial" charset="0"/>
              </a:rPr>
              <a:t>Тематические вечера, встречи с интересными людьми</a:t>
            </a:r>
          </a:p>
          <a:p>
            <a:pPr algn="ctr"/>
            <a:endParaRPr lang="ru-RU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32" y="1889760"/>
            <a:ext cx="9878568" cy="452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56013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49" y="1181100"/>
            <a:ext cx="7810499" cy="590550"/>
          </a:xfrm>
          <a:prstGeom prst="flowChartTerminator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>
              <a:defRPr/>
            </a:pPr>
            <a:r>
              <a:rPr lang="ru-RU" dirty="0" smtClean="0">
                <a:latin typeface="Arial" charset="0"/>
              </a:rPr>
              <a:t>Конкурсы, экскурсии</a:t>
            </a:r>
            <a:endParaRPr lang="ru-RU" dirty="0">
              <a:latin typeface="Arial" charset="0"/>
            </a:endParaRPr>
          </a:p>
          <a:p>
            <a:pPr algn="ctr"/>
            <a:endParaRPr lang="ru-RU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019300"/>
            <a:ext cx="5419725" cy="4503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698" y="1872996"/>
            <a:ext cx="5693664" cy="46497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407" y="295275"/>
            <a:ext cx="103822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11986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49" y="1181100"/>
            <a:ext cx="7810499" cy="590550"/>
          </a:xfrm>
          <a:prstGeom prst="flowChartTerminator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>
              <a:defRPr/>
            </a:pPr>
            <a:r>
              <a:rPr lang="ru-RU" dirty="0" smtClean="0">
                <a:latin typeface="Arial" charset="0"/>
              </a:rPr>
              <a:t>Выставки, акции</a:t>
            </a:r>
            <a:endParaRPr lang="ru-RU" dirty="0">
              <a:latin typeface="Arial" charset="0"/>
            </a:endParaRPr>
          </a:p>
          <a:p>
            <a:pPr algn="ctr"/>
            <a:endParaRPr lang="ru-RU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1876424"/>
            <a:ext cx="5210176" cy="3848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6" y="1876424"/>
            <a:ext cx="534924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01565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49" y="1181100"/>
            <a:ext cx="7810499" cy="590550"/>
          </a:xfrm>
          <a:prstGeom prst="flowChartTerminator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Праздники и развлечения</a:t>
            </a:r>
            <a:endParaRPr lang="ru-RU" dirty="0">
              <a:solidFill>
                <a:srgbClr val="00B050"/>
              </a:solidFill>
            </a:endParaRPr>
          </a:p>
          <a:p>
            <a:pPr algn="ctr"/>
            <a:endParaRPr lang="ru-RU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1847204"/>
            <a:ext cx="2633472" cy="33831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247" y="3537584"/>
            <a:ext cx="2769665" cy="33571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04" y="1847204"/>
            <a:ext cx="2959610" cy="3474721"/>
          </a:xfrm>
          <a:prstGeom prst="rect">
            <a:avLst/>
          </a:prstGeom>
        </p:spPr>
      </p:pic>
      <p:pic>
        <p:nvPicPr>
          <p:cNvPr id="8" name="Picture 13" descr="post-33310-12041523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100" y="0"/>
            <a:ext cx="2374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mysh162-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90" y="4913312"/>
            <a:ext cx="162083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03" y="3537584"/>
            <a:ext cx="3076893" cy="33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89672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49" y="1181100"/>
            <a:ext cx="7810499" cy="590550"/>
          </a:xfrm>
          <a:prstGeom prst="flowChartTerminator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Педиатр — врач могучий, Он рукой разгонит тучи, Малыша в миг успокоит, И улыбкой страхи смоет.</a:t>
            </a:r>
            <a:endParaRPr lang="ru-RU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Стрелка влево 10"/>
          <p:cNvSpPr/>
          <p:nvPr/>
        </p:nvSpPr>
        <p:spPr>
          <a:xfrm rot="10800000">
            <a:off x="1236970" y="2081736"/>
            <a:ext cx="832159" cy="1871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17625" y="1974630"/>
            <a:ext cx="4818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dirty="0">
                <a:solidFill>
                  <a:schemeClr val="accent6"/>
                </a:solidFill>
              </a:rPr>
              <a:t>наличие </a:t>
            </a:r>
            <a:r>
              <a:rPr lang="ru-RU" altLang="ru-RU" dirty="0" smtClean="0">
                <a:solidFill>
                  <a:schemeClr val="accent6"/>
                </a:solidFill>
              </a:rPr>
              <a:t> двух медицинских кабинетов</a:t>
            </a:r>
            <a:endParaRPr lang="ru-RU" altLang="ru-RU" dirty="0">
              <a:solidFill>
                <a:schemeClr val="accent6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5" y="3496723"/>
            <a:ext cx="4076650" cy="27293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829" y="1974630"/>
            <a:ext cx="4105630" cy="2975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264" y="2565181"/>
            <a:ext cx="2906266" cy="25652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006" y="5152931"/>
            <a:ext cx="4486453" cy="15144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781" y="166687"/>
            <a:ext cx="9525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62180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49" y="1181100"/>
            <a:ext cx="7810499" cy="590550"/>
          </a:xfrm>
          <a:prstGeom prst="flowChartTerminator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>
              <a:defRPr/>
            </a:pPr>
            <a:r>
              <a:rPr lang="ru-RU" dirty="0">
                <a:latin typeface="Arial" charset="0"/>
              </a:rPr>
              <a:t>«Спасибо нашим поварам за то, что вкусно варят нам» </a:t>
            </a:r>
          </a:p>
          <a:p>
            <a:pPr algn="ctr"/>
            <a:endParaRPr lang="ru-RU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Стрелка влево 10"/>
          <p:cNvSpPr/>
          <p:nvPr/>
        </p:nvSpPr>
        <p:spPr>
          <a:xfrm rot="10800000">
            <a:off x="266698" y="2097993"/>
            <a:ext cx="832159" cy="1871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28929" y="1974630"/>
            <a:ext cx="574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>
                <a:solidFill>
                  <a:schemeClr val="accent6"/>
                </a:solidFill>
              </a:rPr>
              <a:t>наличие </a:t>
            </a:r>
            <a:r>
              <a:rPr lang="ru-RU" altLang="ru-RU" dirty="0" smtClean="0">
                <a:solidFill>
                  <a:schemeClr val="accent6"/>
                </a:solidFill>
              </a:rPr>
              <a:t> двух пищеблоков </a:t>
            </a:r>
            <a:r>
              <a:rPr lang="ru-RU" altLang="ru-RU" dirty="0">
                <a:solidFill>
                  <a:schemeClr val="accent6"/>
                </a:solidFill>
              </a:rPr>
              <a:t>в учреждении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8" y="2764689"/>
            <a:ext cx="5366906" cy="3721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70" y="1870076"/>
            <a:ext cx="5577640" cy="33846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909" y="5113401"/>
            <a:ext cx="2295525" cy="18859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34" y="5254752"/>
            <a:ext cx="4143566" cy="16032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107" y="348613"/>
            <a:ext cx="9334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1800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28775" y="5486400"/>
            <a:ext cx="10391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Monotype Corsiva" panose="03010101010201010101" pitchFamily="66" charset="0"/>
              </a:rPr>
              <a:t>Улыбка на детском лице, крепкое здоровье, хорошие знания, доброжелательность в общении со сверстниками – к этому мы стремимся.</a:t>
            </a:r>
            <a:endParaRPr lang="ru-RU" sz="2800" i="1" dirty="0">
              <a:latin typeface="Monotype Corsiva" panose="03010101010201010101" pitchFamily="66" charset="0"/>
            </a:endParaRPr>
          </a:p>
        </p:txBody>
      </p:sp>
      <p:pic>
        <p:nvPicPr>
          <p:cNvPr id="1028" name="Picture 4" descr="https://funart.pro/uploads/posts/2021-04/1618415325_11-funart_pro-p-dovolnii-rebenok-deti-krasivo-foto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672" y="97536"/>
            <a:ext cx="4230624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375144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162425" y="180976"/>
            <a:ext cx="4048125" cy="93345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>
                <a:latin typeface="Arial" charset="0"/>
              </a:rPr>
              <a:t>Структура МБДОУ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10049" y="1171573"/>
            <a:ext cx="3952876" cy="34901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ru-RU" altLang="ru-RU" b="1" dirty="0" smtClean="0">
                <a:solidFill>
                  <a:srgbClr val="008000"/>
                </a:solidFill>
              </a:rPr>
              <a:t>2 группы раннего возраста (2-3 лет) </a:t>
            </a:r>
          </a:p>
          <a:p>
            <a:pPr>
              <a:spcBef>
                <a:spcPct val="0"/>
              </a:spcBef>
            </a:pPr>
            <a:r>
              <a:rPr lang="ru-RU" altLang="ru-RU" b="1" dirty="0" smtClean="0">
                <a:solidFill>
                  <a:srgbClr val="008000"/>
                </a:solidFill>
              </a:rPr>
              <a:t>17 групп дошкольного возраста, из них </a:t>
            </a:r>
          </a:p>
          <a:p>
            <a:pPr>
              <a:spcBef>
                <a:spcPct val="0"/>
              </a:spcBef>
            </a:pPr>
            <a:r>
              <a:rPr lang="ru-RU" altLang="ru-RU" b="1" dirty="0" smtClean="0">
                <a:solidFill>
                  <a:srgbClr val="008000"/>
                </a:solidFill>
              </a:rPr>
              <a:t>  14 групп общеразвивающей     	направленности </a:t>
            </a:r>
          </a:p>
          <a:p>
            <a:pPr>
              <a:spcBef>
                <a:spcPct val="0"/>
              </a:spcBef>
            </a:pPr>
            <a:r>
              <a:rPr lang="ru-RU" altLang="ru-RU" b="1" dirty="0" smtClean="0">
                <a:solidFill>
                  <a:srgbClr val="008000"/>
                </a:solidFill>
              </a:rPr>
              <a:t>  3 группы компенсирующей</a:t>
            </a:r>
          </a:p>
          <a:p>
            <a:pPr>
              <a:spcBef>
                <a:spcPct val="0"/>
              </a:spcBef>
            </a:pPr>
            <a:r>
              <a:rPr lang="ru-RU" altLang="ru-RU" b="1" dirty="0" smtClean="0">
                <a:solidFill>
                  <a:srgbClr val="008000"/>
                </a:solidFill>
              </a:rPr>
              <a:t>                направленности для детей с тяжелыми нарушениями речи 	</a:t>
            </a:r>
            <a:endParaRPr lang="ru-RU" dirty="0"/>
          </a:p>
        </p:txBody>
      </p:sp>
      <p:pic>
        <p:nvPicPr>
          <p:cNvPr id="7" name="Picture 24" descr="Картинки по запросу игрушки детского сад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224" y="0"/>
            <a:ext cx="4707920" cy="350043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Picture 25" descr="4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77" y="2339140"/>
            <a:ext cx="2686404" cy="232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" y="4718879"/>
            <a:ext cx="11509248" cy="2139121"/>
          </a:xfrm>
          <a:prstGeom prst="rect">
            <a:avLst/>
          </a:prstGeom>
          <a:ln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443082419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3057526" y="295275"/>
            <a:ext cx="6391274" cy="10382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Администрация учреждения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06" y="3297184"/>
            <a:ext cx="1532390" cy="19730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44" y="3410487"/>
            <a:ext cx="1664208" cy="1953280"/>
          </a:xfrm>
          <a:prstGeom prst="rect">
            <a:avLst/>
          </a:prstGeom>
        </p:spPr>
      </p:pic>
      <p:sp>
        <p:nvSpPr>
          <p:cNvPr id="5" name="Блок-схема: знак завершения 4"/>
          <p:cNvSpPr/>
          <p:nvPr/>
        </p:nvSpPr>
        <p:spPr>
          <a:xfrm>
            <a:off x="4235888" y="2684149"/>
            <a:ext cx="3343654" cy="415290"/>
          </a:xfrm>
          <a:prstGeom prst="flowChartTerminator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Заместители заведующего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982371" y="5405646"/>
            <a:ext cx="3343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chemeClr val="accent4"/>
                </a:solidFill>
              </a:rPr>
              <a:t>Грубская</a:t>
            </a:r>
            <a:r>
              <a:rPr lang="ru-RU" sz="1400" dirty="0" smtClean="0">
                <a:solidFill>
                  <a:schemeClr val="accent4"/>
                </a:solidFill>
              </a:rPr>
              <a:t> Елена </a:t>
            </a:r>
            <a:r>
              <a:rPr lang="ru-RU" sz="1400" dirty="0">
                <a:solidFill>
                  <a:schemeClr val="accent4"/>
                </a:solidFill>
              </a:rPr>
              <a:t>Александровна</a:t>
            </a:r>
          </a:p>
          <a:p>
            <a:r>
              <a:rPr lang="ru-RU" sz="1400" dirty="0">
                <a:solidFill>
                  <a:schemeClr val="accent4"/>
                </a:solidFill>
              </a:rPr>
              <a:t>п</a:t>
            </a:r>
            <a:r>
              <a:rPr lang="ru-RU" sz="1400" dirty="0" smtClean="0">
                <a:solidFill>
                  <a:schemeClr val="accent4"/>
                </a:solidFill>
              </a:rPr>
              <a:t>едагогический стаж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03019" y="5405646"/>
            <a:ext cx="3300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chemeClr val="accent4"/>
                </a:solidFill>
              </a:rPr>
              <a:t>Заборцева</a:t>
            </a:r>
            <a:r>
              <a:rPr lang="ru-RU" sz="1400" dirty="0" smtClean="0">
                <a:solidFill>
                  <a:schemeClr val="accent4"/>
                </a:solidFill>
              </a:rPr>
              <a:t> Алёна  </a:t>
            </a:r>
            <a:r>
              <a:rPr lang="ru-RU" sz="1400" dirty="0">
                <a:solidFill>
                  <a:schemeClr val="accent4"/>
                </a:solidFill>
              </a:rPr>
              <a:t>Олеговна</a:t>
            </a:r>
          </a:p>
          <a:p>
            <a:r>
              <a:rPr lang="ru-RU" sz="1400" dirty="0" smtClean="0">
                <a:solidFill>
                  <a:schemeClr val="accent4"/>
                </a:solidFill>
              </a:rPr>
              <a:t>педагогический стаж 14 лет    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   </a:t>
            </a:r>
            <a:endParaRPr lang="ru-RU" sz="1400" dirty="0"/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3057526" y="1357245"/>
            <a:ext cx="3587114" cy="400049"/>
          </a:xfrm>
          <a:prstGeom prst="flowChartTerminator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Заведующий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082244" y="1828799"/>
            <a:ext cx="3170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4"/>
                </a:solidFill>
              </a:rPr>
              <a:t>Макарова Алла Владимировна</a:t>
            </a:r>
          </a:p>
          <a:p>
            <a:r>
              <a:rPr lang="ru-RU" sz="1400" dirty="0" smtClean="0">
                <a:solidFill>
                  <a:schemeClr val="accent4"/>
                </a:solidFill>
              </a:rPr>
              <a:t>педагогический стаж</a:t>
            </a:r>
            <a:endParaRPr lang="ru-RU" sz="1400" dirty="0">
              <a:solidFill>
                <a:schemeClr val="accent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00288" y="5405646"/>
            <a:ext cx="328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chemeClr val="accent4"/>
                </a:solidFill>
              </a:rPr>
              <a:t>Пермякова</a:t>
            </a:r>
            <a:r>
              <a:rPr lang="ru-RU" sz="1400" dirty="0" smtClean="0">
                <a:solidFill>
                  <a:schemeClr val="accent4"/>
                </a:solidFill>
              </a:rPr>
              <a:t> Вера Викторовна</a:t>
            </a:r>
          </a:p>
          <a:p>
            <a:r>
              <a:rPr lang="ru-RU" sz="1400" dirty="0" smtClean="0">
                <a:solidFill>
                  <a:schemeClr val="accent4"/>
                </a:solidFill>
              </a:rPr>
              <a:t>педагогический стаж</a:t>
            </a:r>
            <a:endParaRPr lang="ru-RU" sz="1400" dirty="0">
              <a:solidFill>
                <a:schemeClr val="accent4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1333500"/>
            <a:ext cx="2243328" cy="18035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850" y="3272419"/>
            <a:ext cx="1821562" cy="213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88877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50" y="1181098"/>
            <a:ext cx="7810499" cy="438149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8000"/>
                </a:solidFill>
                <a:latin typeface="Arial" charset="0"/>
              </a:rPr>
              <a:t>                                                                                     Квалифицированные </a:t>
            </a:r>
            <a:r>
              <a:rPr lang="ru-RU" dirty="0">
                <a:solidFill>
                  <a:srgbClr val="008000"/>
                </a:solidFill>
                <a:latin typeface="Arial" charset="0"/>
              </a:rPr>
              <a:t>педагогические работники </a:t>
            </a:r>
          </a:p>
          <a:p>
            <a:pPr algn="ctr"/>
            <a:endParaRPr lang="ru-RU" dirty="0"/>
          </a:p>
        </p:txBody>
      </p:sp>
      <p:sp>
        <p:nvSpPr>
          <p:cNvPr id="4" name="Блок-схема: задержка 3"/>
          <p:cNvSpPr/>
          <p:nvPr/>
        </p:nvSpPr>
        <p:spPr>
          <a:xfrm flipH="1">
            <a:off x="161925" y="1771650"/>
            <a:ext cx="12058650" cy="4941093"/>
          </a:xfrm>
          <a:prstGeom prst="flowChartDelay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7299" y="2971799"/>
            <a:ext cx="2190751" cy="7905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bg1"/>
                </a:solidFill>
              </a:rPr>
              <a:t>Педагогический состав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29075" y="2040730"/>
            <a:ext cx="2257422" cy="4643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Arial" charset="0"/>
              </a:rPr>
              <a:t>Образование педагогов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53200" y="2040730"/>
            <a:ext cx="2143125" cy="4643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bg1"/>
                </a:solidFill>
              </a:rPr>
              <a:t>Стаж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429751" y="2040729"/>
            <a:ext cx="2305050" cy="45481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>
                <a:latin typeface="Arial" charset="0"/>
              </a:rPr>
              <a:t>Возраст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47875" y="4057657"/>
            <a:ext cx="1323975" cy="49052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- 42 </a:t>
            </a:r>
            <a:r>
              <a:rPr lang="ru-RU" sz="2000" dirty="0" smtClean="0">
                <a:solidFill>
                  <a:schemeClr val="tx1"/>
                </a:solidFill>
              </a:rPr>
              <a:t>чел.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2" name="Блок-схема: объединение 11"/>
          <p:cNvSpPr/>
          <p:nvPr/>
        </p:nvSpPr>
        <p:spPr>
          <a:xfrm rot="16200000">
            <a:off x="4282679" y="2320528"/>
            <a:ext cx="864394" cy="1695449"/>
          </a:xfrm>
          <a:prstGeom prst="flowChartMerg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3867150" y="2971799"/>
            <a:ext cx="1295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высшее</a:t>
            </a:r>
            <a:endParaRPr lang="ru-RU" dirty="0"/>
          </a:p>
        </p:txBody>
      </p:sp>
      <p:sp>
        <p:nvSpPr>
          <p:cNvPr id="14" name="Блок-схема: объединение 13"/>
          <p:cNvSpPr/>
          <p:nvPr/>
        </p:nvSpPr>
        <p:spPr>
          <a:xfrm rot="16200000">
            <a:off x="4335066" y="3589744"/>
            <a:ext cx="864395" cy="1800224"/>
          </a:xfrm>
          <a:prstGeom prst="flowChartMerg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ru-RU" sz="1600" dirty="0" smtClean="0">
                <a:solidFill>
                  <a:schemeClr val="tx1"/>
                </a:solidFill>
              </a:rPr>
              <a:t>средне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проф.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6" name="Блок-схема: ссылка на другую страницу 15"/>
          <p:cNvSpPr/>
          <p:nvPr/>
        </p:nvSpPr>
        <p:spPr>
          <a:xfrm rot="16200000">
            <a:off x="978099" y="3587940"/>
            <a:ext cx="582216" cy="1338264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ru-RU" dirty="0" smtClean="0"/>
              <a:t>ВСЕГО</a:t>
            </a:r>
            <a:endParaRPr lang="ru-RU" dirty="0"/>
          </a:p>
        </p:txBody>
      </p:sp>
      <p:sp>
        <p:nvSpPr>
          <p:cNvPr id="17" name="Блок-схема: узел 16"/>
          <p:cNvSpPr/>
          <p:nvPr/>
        </p:nvSpPr>
        <p:spPr>
          <a:xfrm>
            <a:off x="5700712" y="2827863"/>
            <a:ext cx="762001" cy="762000"/>
          </a:xfrm>
          <a:prstGeom prst="flowChartConnector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19</a:t>
            </a:r>
            <a:endParaRPr lang="ru-RU" dirty="0"/>
          </a:p>
        </p:txBody>
      </p:sp>
      <p:sp>
        <p:nvSpPr>
          <p:cNvPr id="18" name="Блок-схема: узел 17"/>
          <p:cNvSpPr/>
          <p:nvPr/>
        </p:nvSpPr>
        <p:spPr>
          <a:xfrm>
            <a:off x="5710237" y="4057658"/>
            <a:ext cx="752477" cy="772702"/>
          </a:xfrm>
          <a:prstGeom prst="flowChartConnector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23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" name="Блок-схема: ссылка на другую страницу 19"/>
          <p:cNvSpPr/>
          <p:nvPr/>
        </p:nvSpPr>
        <p:spPr>
          <a:xfrm rot="16200000">
            <a:off x="7172768" y="2235244"/>
            <a:ext cx="432198" cy="1433819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до 5 лет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1" name="Блок-схема: ссылка на другую страницу 20"/>
          <p:cNvSpPr/>
          <p:nvPr/>
        </p:nvSpPr>
        <p:spPr>
          <a:xfrm rot="16200000">
            <a:off x="7174670" y="3034857"/>
            <a:ext cx="428392" cy="1433821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от 5 до 10 лет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2" name="Блок-схема: ссылка на другую страницу 21"/>
          <p:cNvSpPr/>
          <p:nvPr/>
        </p:nvSpPr>
        <p:spPr>
          <a:xfrm rot="16200000">
            <a:off x="7179316" y="3778889"/>
            <a:ext cx="419100" cy="1433821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endParaRPr lang="ru-RU"/>
          </a:p>
        </p:txBody>
      </p:sp>
      <p:sp>
        <p:nvSpPr>
          <p:cNvPr id="23" name="Блок-схема: ссылка на другую страницу 22"/>
          <p:cNvSpPr/>
          <p:nvPr/>
        </p:nvSpPr>
        <p:spPr>
          <a:xfrm rot="16200000">
            <a:off x="7181698" y="4505170"/>
            <a:ext cx="428625" cy="141953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ссылка на другую страницу 23"/>
          <p:cNvSpPr/>
          <p:nvPr/>
        </p:nvSpPr>
        <p:spPr>
          <a:xfrm rot="16200000">
            <a:off x="10023281" y="4199891"/>
            <a:ext cx="432198" cy="1619254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от 50 до 54 лет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5" name="Блок-схема: ссылка на другую страницу 24"/>
          <p:cNvSpPr/>
          <p:nvPr/>
        </p:nvSpPr>
        <p:spPr>
          <a:xfrm rot="16200000">
            <a:off x="10023282" y="3522455"/>
            <a:ext cx="432198" cy="1619252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от 30 до 49 лет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6" name="Блок-схема: ссылка на другую страницу 25"/>
          <p:cNvSpPr/>
          <p:nvPr/>
        </p:nvSpPr>
        <p:spPr>
          <a:xfrm rot="16200000">
            <a:off x="10023279" y="2849708"/>
            <a:ext cx="432198" cy="1619251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от 25 до 29 лет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7" name="Блок-схема: ссылка на другую страницу 26"/>
          <p:cNvSpPr/>
          <p:nvPr/>
        </p:nvSpPr>
        <p:spPr>
          <a:xfrm rot="16200000">
            <a:off x="9983692" y="2208884"/>
            <a:ext cx="435167" cy="1543049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моложе 25 </a:t>
            </a:r>
            <a:r>
              <a:rPr lang="ru-RU" sz="1100" b="1" dirty="0" smtClean="0">
                <a:solidFill>
                  <a:schemeClr val="tx1"/>
                </a:solidFill>
              </a:rPr>
              <a:t>лет</a:t>
            </a:r>
          </a:p>
          <a:p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8" name="Блок-схема: ссылка на другую страницу 27"/>
          <p:cNvSpPr/>
          <p:nvPr/>
        </p:nvSpPr>
        <p:spPr>
          <a:xfrm rot="16200000">
            <a:off x="10023281" y="5466218"/>
            <a:ext cx="432198" cy="1619254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старше 60 лет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9" name="Блок-схема: ссылка на другую страницу 28"/>
          <p:cNvSpPr/>
          <p:nvPr/>
        </p:nvSpPr>
        <p:spPr>
          <a:xfrm rot="16200000">
            <a:off x="10023281" y="4835723"/>
            <a:ext cx="432198" cy="1619254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от 55 до 59 лет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6241" y="4346971"/>
            <a:ext cx="130523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100" b="1" dirty="0"/>
              <a:t>о</a:t>
            </a:r>
            <a:r>
              <a:rPr lang="ru-RU" sz="1100" b="1" dirty="0" smtClean="0"/>
              <a:t>т 10  до 15 лет </a:t>
            </a:r>
            <a:endParaRPr lang="ru-RU" sz="1100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7061860" y="4560537"/>
            <a:ext cx="553998" cy="1305234"/>
          </a:xfrm>
          <a:prstGeom prst="rect">
            <a:avLst/>
          </a:prstGeom>
          <a:noFill/>
        </p:spPr>
        <p:txBody>
          <a:bodyPr vert="vert" wrap="square" rtlCol="0" anchor="t">
            <a:spAutoFit/>
          </a:bodyPr>
          <a:lstStyle/>
          <a:p>
            <a:r>
              <a:rPr lang="ru-RU" sz="1200" b="1" dirty="0" smtClean="0"/>
              <a:t>от 15 лет и более</a:t>
            </a:r>
            <a:endParaRPr lang="ru-RU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105777" y="2736054"/>
            <a:ext cx="790571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b="1" dirty="0" smtClean="0"/>
              <a:t>4 чел</a:t>
            </a:r>
            <a:endParaRPr lang="ru-RU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8105466" y="3537571"/>
            <a:ext cx="78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 чел</a:t>
            </a:r>
            <a:endParaRPr lang="ru-RU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8005759" y="4302918"/>
            <a:ext cx="985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10 чел</a:t>
            </a:r>
            <a:endParaRPr lang="ru-RU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8105466" y="5042304"/>
            <a:ext cx="105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23 чел</a:t>
            </a:r>
            <a:endParaRPr lang="ru-RU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970585" y="2736054"/>
            <a:ext cx="1102048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b="1" dirty="0"/>
              <a:t>1</a:t>
            </a:r>
            <a:r>
              <a:rPr lang="ru-RU" b="1" dirty="0" smtClean="0"/>
              <a:t> чел</a:t>
            </a:r>
            <a:endParaRPr lang="ru-RU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1060430" y="4115981"/>
            <a:ext cx="8982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/>
              <a:t>25 чел</a:t>
            </a:r>
            <a:endParaRPr lang="ru-RU" sz="17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1049004" y="5466165"/>
            <a:ext cx="1023629" cy="383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4 чел</a:t>
            </a:r>
            <a:endParaRPr lang="ru-RU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1072815" y="3443233"/>
            <a:ext cx="99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 чел</a:t>
            </a:r>
            <a:endParaRPr lang="ru-RU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11072815" y="4793417"/>
            <a:ext cx="99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 чел</a:t>
            </a:r>
            <a:endParaRPr lang="ru-RU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11049004" y="5886764"/>
            <a:ext cx="1023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5 чел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8943757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50" y="1181098"/>
            <a:ext cx="7810499" cy="438149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8000"/>
                </a:solidFill>
                <a:latin typeface="Arial" charset="0"/>
              </a:rPr>
              <a:t>                                                                                     Квалифицированные </a:t>
            </a:r>
            <a:r>
              <a:rPr lang="ru-RU" dirty="0">
                <a:solidFill>
                  <a:srgbClr val="008000"/>
                </a:solidFill>
                <a:latin typeface="Arial" charset="0"/>
              </a:rPr>
              <a:t>педагогические работники </a:t>
            </a:r>
          </a:p>
          <a:p>
            <a:pPr algn="ctr"/>
            <a:endParaRPr lang="ru-RU" dirty="0"/>
          </a:p>
        </p:txBody>
      </p:sp>
      <p:sp>
        <p:nvSpPr>
          <p:cNvPr id="4" name="Блок-схема: задержка 3"/>
          <p:cNvSpPr/>
          <p:nvPr/>
        </p:nvSpPr>
        <p:spPr>
          <a:xfrm flipH="1">
            <a:off x="171450" y="1770920"/>
            <a:ext cx="11934825" cy="5093927"/>
          </a:xfrm>
          <a:prstGeom prst="flowChartDelay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cxnSp>
        <p:nvCxnSpPr>
          <p:cNvPr id="43" name="Прямая со стрелкой 42"/>
          <p:cNvCxnSpPr/>
          <p:nvPr/>
        </p:nvCxnSpPr>
        <p:spPr>
          <a:xfrm flipH="1">
            <a:off x="3170583" y="2794432"/>
            <a:ext cx="1033669" cy="743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5009322" y="2794432"/>
            <a:ext cx="884582" cy="873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1958009" y="3168253"/>
            <a:ext cx="1937716" cy="114134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высшая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4557092" y="3343275"/>
            <a:ext cx="2100883" cy="96632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 категория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3311386" y="2146209"/>
            <a:ext cx="2969317" cy="648224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Аттестация педагогов</a:t>
            </a:r>
            <a:endParaRPr lang="ru-RU" dirty="0"/>
          </a:p>
        </p:txBody>
      </p:sp>
      <p:sp>
        <p:nvSpPr>
          <p:cNvPr id="52" name="Овал 51"/>
          <p:cNvSpPr/>
          <p:nvPr/>
        </p:nvSpPr>
        <p:spPr>
          <a:xfrm>
            <a:off x="8296275" y="1971675"/>
            <a:ext cx="3381375" cy="93345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Курсы повышения квалификации</a:t>
            </a:r>
            <a:endParaRPr lang="ru-RU" dirty="0"/>
          </a:p>
        </p:txBody>
      </p:sp>
      <p:sp>
        <p:nvSpPr>
          <p:cNvPr id="53" name="Стрелка влево 52"/>
          <p:cNvSpPr/>
          <p:nvPr/>
        </p:nvSpPr>
        <p:spPr>
          <a:xfrm rot="16200000">
            <a:off x="2478901" y="4450068"/>
            <a:ext cx="832160" cy="5512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 влево 53"/>
          <p:cNvSpPr/>
          <p:nvPr/>
        </p:nvSpPr>
        <p:spPr>
          <a:xfrm rot="16200000">
            <a:off x="5221893" y="4469740"/>
            <a:ext cx="832159" cy="5118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2619373" y="5141754"/>
            <a:ext cx="1276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8 чел.</a:t>
            </a:r>
            <a:endParaRPr lang="ru-RU" sz="28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5009323" y="5029200"/>
            <a:ext cx="150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17 чел.</a:t>
            </a:r>
            <a:endParaRPr lang="ru-RU" sz="2800" b="1" dirty="0"/>
          </a:p>
        </p:txBody>
      </p:sp>
      <p:sp>
        <p:nvSpPr>
          <p:cNvPr id="58" name="Овал 57"/>
          <p:cNvSpPr/>
          <p:nvPr/>
        </p:nvSpPr>
        <p:spPr>
          <a:xfrm>
            <a:off x="7628700" y="2988172"/>
            <a:ext cx="2105850" cy="9144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2019 г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7628700" y="4124443"/>
            <a:ext cx="2105850" cy="9144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2020 г.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7743824" y="5403364"/>
            <a:ext cx="1990725" cy="9144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2021 г.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1" name="Стрелка влево 60"/>
          <p:cNvSpPr/>
          <p:nvPr/>
        </p:nvSpPr>
        <p:spPr>
          <a:xfrm rot="10800000">
            <a:off x="9825794" y="3283239"/>
            <a:ext cx="832159" cy="3242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Стрелка влево 61"/>
          <p:cNvSpPr/>
          <p:nvPr/>
        </p:nvSpPr>
        <p:spPr>
          <a:xfrm rot="10800000">
            <a:off x="9797220" y="4406069"/>
            <a:ext cx="832159" cy="3511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 влево 62"/>
          <p:cNvSpPr/>
          <p:nvPr/>
        </p:nvSpPr>
        <p:spPr>
          <a:xfrm rot="10800000">
            <a:off x="9797219" y="5678866"/>
            <a:ext cx="832159" cy="3123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 влево 64"/>
          <p:cNvSpPr/>
          <p:nvPr/>
        </p:nvSpPr>
        <p:spPr>
          <a:xfrm rot="10800000">
            <a:off x="9851866" y="3283237"/>
            <a:ext cx="832159" cy="3385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 rot="10800000" flipV="1">
            <a:off x="10705275" y="3192334"/>
            <a:ext cx="12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13 чел.</a:t>
            </a:r>
            <a:endParaRPr lang="ru-RU" sz="2400" b="1" dirty="0"/>
          </a:p>
        </p:txBody>
      </p:sp>
      <p:sp>
        <p:nvSpPr>
          <p:cNvPr id="67" name="TextBox 66"/>
          <p:cNvSpPr txBox="1"/>
          <p:nvPr/>
        </p:nvSpPr>
        <p:spPr>
          <a:xfrm rot="10800000" flipV="1">
            <a:off x="10692049" y="4372418"/>
            <a:ext cx="1401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6 чел.</a:t>
            </a:r>
            <a:endParaRPr lang="ru-RU" sz="2400" b="1" dirty="0"/>
          </a:p>
        </p:txBody>
      </p:sp>
      <p:sp>
        <p:nvSpPr>
          <p:cNvPr id="68" name="TextBox 67"/>
          <p:cNvSpPr txBox="1"/>
          <p:nvPr/>
        </p:nvSpPr>
        <p:spPr>
          <a:xfrm rot="10800000" flipV="1">
            <a:off x="10657953" y="5610058"/>
            <a:ext cx="12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13 чел.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229157262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1828797" y="1181098"/>
            <a:ext cx="9217153" cy="739713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>
                <a:latin typeface="Arial" charset="0"/>
              </a:rPr>
              <a:t>Непрерывный процесс развития личности ребёнка это:</a:t>
            </a:r>
            <a:endParaRPr lang="ru-RU" dirty="0"/>
          </a:p>
        </p:txBody>
      </p:sp>
      <p:sp>
        <p:nvSpPr>
          <p:cNvPr id="4" name="Блок-схема: задержка 3"/>
          <p:cNvSpPr/>
          <p:nvPr/>
        </p:nvSpPr>
        <p:spPr>
          <a:xfrm flipH="1">
            <a:off x="-150193" y="2012829"/>
            <a:ext cx="11934825" cy="4845171"/>
          </a:xfrm>
          <a:prstGeom prst="flowChartDelay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buFontTx/>
              <a:buChar char="-"/>
            </a:pPr>
            <a:endParaRPr lang="ru-RU" altLang="ru-RU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1" name="Стрелка влево 60"/>
          <p:cNvSpPr/>
          <p:nvPr/>
        </p:nvSpPr>
        <p:spPr>
          <a:xfrm rot="10800000">
            <a:off x="1472553" y="3168251"/>
            <a:ext cx="832159" cy="1850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Стрелка влево 61"/>
          <p:cNvSpPr/>
          <p:nvPr/>
        </p:nvSpPr>
        <p:spPr>
          <a:xfrm rot="10800000">
            <a:off x="793132" y="3906600"/>
            <a:ext cx="832159" cy="1870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 влево 64"/>
          <p:cNvSpPr/>
          <p:nvPr/>
        </p:nvSpPr>
        <p:spPr>
          <a:xfrm rot="10800000">
            <a:off x="2170087" y="2580487"/>
            <a:ext cx="832159" cy="1871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/>
          <p:cNvSpPr txBox="1"/>
          <p:nvPr/>
        </p:nvSpPr>
        <p:spPr>
          <a:xfrm rot="10800000" flipV="1">
            <a:off x="10692049" y="4372418"/>
            <a:ext cx="1401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2489389"/>
            <a:ext cx="829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>
                <a:solidFill>
                  <a:schemeClr val="bg1"/>
                </a:solidFill>
              </a:rPr>
              <a:t>Состояние здоровья и физического развития детей</a:t>
            </a:r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5100" y="3086100"/>
            <a:ext cx="782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>
                <a:solidFill>
                  <a:schemeClr val="bg1"/>
                </a:solidFill>
              </a:rPr>
              <a:t>Успешная адаптация выпускников детского сада и школы</a:t>
            </a:r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3657600"/>
            <a:ext cx="9064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dirty="0">
                <a:solidFill>
                  <a:schemeClr val="bg1"/>
                </a:solidFill>
              </a:rPr>
              <a:t>Ориентация содержания работы на эмоциональное, </a:t>
            </a:r>
            <a:endParaRPr lang="ru-RU" altLang="ru-RU" dirty="0" smtClean="0">
              <a:solidFill>
                <a:schemeClr val="bg1"/>
              </a:solidFill>
            </a:endParaRPr>
          </a:p>
          <a:p>
            <a:pPr algn="just">
              <a:spcBef>
                <a:spcPct val="0"/>
              </a:spcBef>
            </a:pPr>
            <a:r>
              <a:rPr lang="ru-RU" altLang="ru-RU" dirty="0" smtClean="0">
                <a:solidFill>
                  <a:schemeClr val="bg1"/>
                </a:solidFill>
              </a:rPr>
              <a:t>   духовно-нравственное и интеллектуальное развитие ребенка</a:t>
            </a:r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29" name="Стрелка влево 28"/>
          <p:cNvSpPr/>
          <p:nvPr/>
        </p:nvSpPr>
        <p:spPr>
          <a:xfrm rot="10800000">
            <a:off x="692176" y="5105400"/>
            <a:ext cx="933114" cy="1905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828797" y="4834084"/>
            <a:ext cx="9705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dirty="0" smtClean="0">
                <a:solidFill>
                  <a:schemeClr val="bg1"/>
                </a:solidFill>
              </a:rPr>
              <a:t>Становление учебной деятельности ведущим видом,</a:t>
            </a:r>
          </a:p>
          <a:p>
            <a:pPr algn="just">
              <a:spcBef>
                <a:spcPct val="0"/>
              </a:spcBef>
            </a:pPr>
            <a:r>
              <a:rPr lang="ru-RU" altLang="ru-RU" dirty="0" smtClean="0">
                <a:solidFill>
                  <a:schemeClr val="bg1"/>
                </a:solidFill>
              </a:rPr>
              <a:t>  через использование методов и приемов   дошкольной педагогики</a:t>
            </a:r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54353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1828796" y="1181099"/>
            <a:ext cx="9217153" cy="527410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Arial" charset="0"/>
            </a:endParaRPr>
          </a:p>
          <a:p>
            <a:pPr algn="ctr"/>
            <a:r>
              <a:rPr lang="ru-RU" dirty="0" smtClean="0">
                <a:latin typeface="Arial" charset="0"/>
              </a:rPr>
              <a:t>Индивидуальный </a:t>
            </a:r>
            <a:r>
              <a:rPr lang="ru-RU" dirty="0">
                <a:latin typeface="Arial" charset="0"/>
              </a:rPr>
              <a:t>подход к каждому ребенку это:</a:t>
            </a:r>
          </a:p>
          <a:p>
            <a:pPr algn="ctr"/>
            <a:endParaRPr lang="ru-RU" dirty="0"/>
          </a:p>
        </p:txBody>
      </p:sp>
      <p:sp>
        <p:nvSpPr>
          <p:cNvPr id="4" name="Блок-схема: задержка 3"/>
          <p:cNvSpPr/>
          <p:nvPr/>
        </p:nvSpPr>
        <p:spPr>
          <a:xfrm flipH="1">
            <a:off x="581023" y="2012830"/>
            <a:ext cx="11203605" cy="3094752"/>
          </a:xfrm>
          <a:prstGeom prst="flowChartDelay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buFontTx/>
              <a:buChar char="-"/>
            </a:pPr>
            <a:endParaRPr lang="ru-RU" altLang="ru-RU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1" name="Стрелка влево 60"/>
          <p:cNvSpPr/>
          <p:nvPr/>
        </p:nvSpPr>
        <p:spPr>
          <a:xfrm rot="10800000">
            <a:off x="2656194" y="3254094"/>
            <a:ext cx="832159" cy="1850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Стрелка влево 61"/>
          <p:cNvSpPr/>
          <p:nvPr/>
        </p:nvSpPr>
        <p:spPr>
          <a:xfrm rot="10800000">
            <a:off x="2627154" y="3784759"/>
            <a:ext cx="832159" cy="1870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 влево 64"/>
          <p:cNvSpPr/>
          <p:nvPr/>
        </p:nvSpPr>
        <p:spPr>
          <a:xfrm rot="10800000">
            <a:off x="2656195" y="2653236"/>
            <a:ext cx="832159" cy="1871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/>
          <p:cNvSpPr txBox="1"/>
          <p:nvPr/>
        </p:nvSpPr>
        <p:spPr>
          <a:xfrm rot="10800000" flipV="1">
            <a:off x="10692049" y="4372418"/>
            <a:ext cx="1401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11645" y="2508170"/>
            <a:ext cx="829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dirty="0" smtClean="0">
                <a:solidFill>
                  <a:schemeClr val="bg1"/>
                </a:solidFill>
              </a:rPr>
              <a:t> </a:t>
            </a:r>
            <a:r>
              <a:rPr lang="ru-RU" altLang="ru-RU" dirty="0">
                <a:solidFill>
                  <a:schemeClr val="bg1"/>
                </a:solidFill>
              </a:rPr>
              <a:t>Группы для детей с нарушением речи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97370" y="3076099"/>
            <a:ext cx="782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dirty="0">
                <a:solidFill>
                  <a:schemeClr val="bg1"/>
                </a:solidFill>
              </a:rPr>
              <a:t>Распределение детей по группам здоровья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97370" y="3657600"/>
            <a:ext cx="9064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dirty="0">
                <a:solidFill>
                  <a:schemeClr val="bg1"/>
                </a:solidFill>
              </a:rPr>
              <a:t>Возможность отследить развитие ребенка от 2-х до 7 лет</a:t>
            </a:r>
          </a:p>
        </p:txBody>
      </p:sp>
      <p:sp>
        <p:nvSpPr>
          <p:cNvPr id="15" name="Блок-схема: знак завершения 14"/>
          <p:cNvSpPr/>
          <p:nvPr/>
        </p:nvSpPr>
        <p:spPr>
          <a:xfrm rot="10800000" flipV="1">
            <a:off x="1472550" y="5634992"/>
            <a:ext cx="10312079" cy="953254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ru-RU" altLang="ru-RU"/>
              <a:t>Организация педагогического процесса с учетом специфики</a:t>
            </a:r>
          </a:p>
          <a:p>
            <a:pPr algn="just">
              <a:spcBef>
                <a:spcPct val="0"/>
              </a:spcBef>
            </a:pPr>
            <a:r>
              <a:rPr lang="ru-RU" altLang="ru-RU"/>
              <a:t> возрастного периода и индивидуального развития каждого ребенка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45263932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57450" y="295275"/>
            <a:ext cx="7810500" cy="8858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 127 «Берёзка»  - это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 rot="10800000" flipV="1">
            <a:off x="2457449" y="1181100"/>
            <a:ext cx="7810499" cy="635508"/>
          </a:xfrm>
          <a:prstGeom prst="flowChartTerminator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8000"/>
                </a:solidFill>
                <a:latin typeface="Arial" charset="0"/>
              </a:rPr>
              <a:t>Квалифицированные специалисты</a:t>
            </a:r>
          </a:p>
          <a:p>
            <a:pPr algn="ctr"/>
            <a:r>
              <a:rPr lang="ru-RU" sz="2000" dirty="0" smtClean="0">
                <a:solidFill>
                  <a:srgbClr val="008000"/>
                </a:solidFill>
                <a:latin typeface="Arial" charset="0"/>
              </a:rPr>
              <a:t>учителя- логопеды</a:t>
            </a:r>
            <a:endParaRPr lang="ru-RU" sz="2000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1250" y="316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7" y="2182368"/>
            <a:ext cx="2389632" cy="3352800"/>
          </a:xfrm>
          <a:prstGeom prst="rect">
            <a:avLst/>
          </a:prstGeom>
        </p:spPr>
      </p:pic>
      <p:sp>
        <p:nvSpPr>
          <p:cNvPr id="12" name="Блок-схема: альтернативный процесс 11"/>
          <p:cNvSpPr/>
          <p:nvPr/>
        </p:nvSpPr>
        <p:spPr>
          <a:xfrm>
            <a:off x="399666" y="5745857"/>
            <a:ext cx="2573561" cy="931168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Александрова Ирина Анатольевна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67" y="2182368"/>
            <a:ext cx="2580132" cy="3352800"/>
          </a:xfrm>
          <a:prstGeom prst="rect">
            <a:avLst/>
          </a:prstGeom>
        </p:spPr>
      </p:pic>
      <p:sp>
        <p:nvSpPr>
          <p:cNvPr id="8" name="Блок-схема: альтернативный процесс 7"/>
          <p:cNvSpPr/>
          <p:nvPr/>
        </p:nvSpPr>
        <p:spPr>
          <a:xfrm>
            <a:off x="4097938" y="5745857"/>
            <a:ext cx="2573561" cy="931168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Дунцова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Наталья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Сергеевна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67" y="2182368"/>
            <a:ext cx="2706624" cy="3352800"/>
          </a:xfrm>
          <a:prstGeom prst="rect">
            <a:avLst/>
          </a:prstGeom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8106630" y="5745857"/>
            <a:ext cx="2573561" cy="931168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Бугаева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Ираида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Сергеевна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48" y="295275"/>
            <a:ext cx="18669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09927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1954</TotalTime>
  <Words>667</Words>
  <Application>Microsoft Office PowerPoint</Application>
  <PresentationFormat>Широкоэкранный</PresentationFormat>
  <Paragraphs>158</Paragraphs>
  <Slides>26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Century Gothic</vt:lpstr>
      <vt:lpstr>Monotype Corsiva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193</cp:revision>
  <dcterms:created xsi:type="dcterms:W3CDTF">2022-01-19T04:16:33Z</dcterms:created>
  <dcterms:modified xsi:type="dcterms:W3CDTF">2022-05-17T05:13:58Z</dcterms:modified>
</cp:coreProperties>
</file>