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9" r:id="rId3"/>
    <p:sldId id="260" r:id="rId4"/>
    <p:sldId id="261" r:id="rId5"/>
    <p:sldId id="263" r:id="rId6"/>
    <p:sldId id="266" r:id="rId7"/>
    <p:sldId id="282" r:id="rId8"/>
    <p:sldId id="264" r:id="rId9"/>
    <p:sldId id="283" r:id="rId10"/>
    <p:sldId id="284" r:id="rId11"/>
    <p:sldId id="285" r:id="rId12"/>
    <p:sldId id="269" r:id="rId13"/>
    <p:sldId id="286" r:id="rId14"/>
    <p:sldId id="281" r:id="rId15"/>
    <p:sldId id="280" r:id="rId16"/>
    <p:sldId id="279" r:id="rId17"/>
    <p:sldId id="274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35A15-1A15-44A1-BE47-6113DC23C25C}" type="datetimeFigureOut">
              <a:rPr lang="ru-RU" smtClean="0"/>
              <a:pPr>
                <a:defRPr/>
              </a:pPr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57D5E2-072B-4336-B972-782C88C7CD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EF415-1C0F-4D3E-BBF0-D3434D8DB268}" type="datetimeFigureOut">
              <a:rPr lang="ru-RU" smtClean="0"/>
              <a:pPr>
                <a:defRPr/>
              </a:pPr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6100E-48AE-472C-B8CF-AC2F1E8A3E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CB36D-9E49-41DF-9640-3645E7BA8AA1}" type="datetimeFigureOut">
              <a:rPr lang="ru-RU" smtClean="0"/>
              <a:pPr>
                <a:defRPr/>
              </a:pPr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CA9CD-EE83-4EC5-9D6C-B965260FF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C09FA9-066C-40F9-A3B9-B222263C0F36}" type="datetimeFigureOut">
              <a:rPr lang="ru-RU" smtClean="0"/>
              <a:pPr>
                <a:defRPr/>
              </a:pPr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B2F26-85AF-473E-908A-6B9397E89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A3F0B-9D53-4650-A3DA-425F3D4B3ED3}" type="datetimeFigureOut">
              <a:rPr lang="ru-RU" smtClean="0"/>
              <a:pPr>
                <a:defRPr/>
              </a:pPr>
              <a:t>30.10.2019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3695A6-7F14-4B93-86B4-39FAD23875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47482-4BA2-4FD0-8E03-7252B5609E72}" type="datetimeFigureOut">
              <a:rPr lang="ru-RU" smtClean="0"/>
              <a:pPr>
                <a:defRPr/>
              </a:pPr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FB3A9-1207-46AC-8D6D-E1B79843E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9B1FA-2A84-4398-9C33-75F3F6869F90}" type="datetimeFigureOut">
              <a:rPr lang="ru-RU" smtClean="0"/>
              <a:pPr>
                <a:defRPr/>
              </a:pPr>
              <a:t>30.10.2019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5DBF4-73BB-4BB9-A9AB-CCC1E1D7D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50DE-E7E3-481B-AB93-076BD784A574}" type="datetimeFigureOut">
              <a:rPr lang="ru-RU" smtClean="0"/>
              <a:pPr>
                <a:defRPr/>
              </a:pPr>
              <a:t>30.10.2019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02B5F-E6FB-4861-B55B-37AC44344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84F14-A59E-42BD-ACA9-60D0CAD27AFE}" type="datetimeFigureOut">
              <a:rPr lang="ru-RU" smtClean="0"/>
              <a:pPr>
                <a:defRPr/>
              </a:pPr>
              <a:t>30.10.2019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38CC7-DBC3-4AD6-8612-F2A2E0FC6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3DD41-8BBB-44D3-928B-24491821E8CD}" type="datetimeFigureOut">
              <a:rPr lang="ru-RU" smtClean="0"/>
              <a:pPr>
                <a:defRPr/>
              </a:pPr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96958-FD65-4508-BB3A-5DC47E50BA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2D404-51E0-4411-9D54-A9852CAE63B9}" type="datetimeFigureOut">
              <a:rPr lang="ru-RU" smtClean="0"/>
              <a:pPr>
                <a:defRPr/>
              </a:pPr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DCCE05-255C-46DC-AF7A-D34F2E2DED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86D1A1-46D6-4309-9D84-93BDE78F0FC3}" type="datetimeFigureOut">
              <a:rPr lang="ru-RU" smtClean="0"/>
              <a:pPr>
                <a:defRPr/>
              </a:pPr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98F242-AD81-428E-96AC-095C9DA642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8" name="Овал 97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99" name="Овал 98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0" name="Овал 99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1" name="Овал 100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5" name="Овал 104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6" name="Овал 105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8" name="Овал 107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9" name="Овал 108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0" name="Овал 109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4" name="Овал 123"/>
          <p:cNvSpPr/>
          <p:nvPr/>
        </p:nvSpPr>
        <p:spPr>
          <a:xfrm>
            <a:off x="5143451" y="1285860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7" name="Овал 126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8" name="Овал 127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4643438" y="2000250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3071813" y="2071688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8" name="Прямоугольник 137"/>
          <p:cNvSpPr/>
          <p:nvPr/>
        </p:nvSpPr>
        <p:spPr>
          <a:xfrm>
            <a:off x="1691811" y="2510813"/>
            <a:ext cx="6352073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Речь ребенка. Нормы речевого развития.</a:t>
            </a:r>
            <a:endParaRPr lang="ru-RU" sz="48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854698" y="5365912"/>
            <a:ext cx="43350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Учитель-логопед: </a:t>
            </a:r>
            <a:r>
              <a:rPr lang="ru-RU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Сусенкова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Анна Владимировна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dima\Рабочий стол\малыш 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-104105" y="4669404"/>
            <a:ext cx="2532310" cy="18918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278" name="Picture 4" descr="D:\буклеты\1весна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35143" t="8023"/>
          <a:stretch>
            <a:fillRect/>
          </a:stretch>
        </p:blipFill>
        <p:spPr bwMode="auto">
          <a:xfrm>
            <a:off x="7150100" y="4808831"/>
            <a:ext cx="1825625" cy="19415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279" name="Picture 159" descr="D:\буклеты\птичкуа гол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488" y="592138"/>
            <a:ext cx="10842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0" name="Picture 159" descr="D:\буклеты\птичкуа гол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054100"/>
            <a:ext cx="10842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1" name="Picture 159" descr="D:\буклеты\птичкуа гол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676275"/>
            <a:ext cx="10842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2" name="Picture 159" descr="D:\буклеты\птичкуа гол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3838" y="1608138"/>
            <a:ext cx="10826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3" name="Picture 159" descr="D:\буклеты\птичкуа гол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8" y="2422525"/>
            <a:ext cx="10842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687" cy="864096"/>
          </a:xfrm>
        </p:spPr>
        <p:txBody>
          <a:bodyPr/>
          <a:lstStyle/>
          <a:p>
            <a:pPr algn="ctr"/>
            <a:r>
              <a:rPr lang="ru-RU" b="1" dirty="0" smtClean="0"/>
              <a:t>Связная речь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80728"/>
            <a:ext cx="3057148" cy="639762"/>
          </a:xfrm>
        </p:spPr>
        <p:txBody>
          <a:bodyPr/>
          <a:lstStyle/>
          <a:p>
            <a:r>
              <a:rPr lang="ru-RU" dirty="0" smtClean="0"/>
              <a:t>2-3 года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700808"/>
            <a:ext cx="3419856" cy="2835797"/>
          </a:xfrm>
        </p:spPr>
        <p:txBody>
          <a:bodyPr>
            <a:normAutofit fontScale="92500"/>
          </a:bodyPr>
          <a:lstStyle/>
          <a:p>
            <a:r>
              <a:rPr lang="ru-RU" sz="2000" dirty="0"/>
              <a:t>У малыша уже должна сформироваться фразовая речь. Пускай фразы пока не всегда понятны и состоят из двух слов, часто </a:t>
            </a:r>
            <a:r>
              <a:rPr lang="ru-RU" sz="2000" dirty="0" err="1"/>
              <a:t>лепетных</a:t>
            </a:r>
            <a:r>
              <a:rPr lang="ru-RU" sz="2000" dirty="0"/>
              <a:t>. </a:t>
            </a:r>
          </a:p>
          <a:p>
            <a:pPr marL="69850" indent="0">
              <a:buNone/>
            </a:pPr>
            <a:r>
              <a:rPr lang="ru-RU" sz="2000" dirty="0" smtClean="0"/>
              <a:t>    Главное </a:t>
            </a:r>
            <a:r>
              <a:rPr lang="ru-RU" sz="2000" dirty="0"/>
              <a:t>- </a:t>
            </a:r>
            <a:r>
              <a:rPr lang="ru-RU" sz="2000" dirty="0" smtClean="0"/>
              <a:t>    появилась </a:t>
            </a:r>
            <a:r>
              <a:rPr lang="ru-RU" sz="2000" dirty="0"/>
              <a:t> фраза (предложение).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980728"/>
            <a:ext cx="3055717" cy="639762"/>
          </a:xfrm>
        </p:spPr>
        <p:txBody>
          <a:bodyPr/>
          <a:lstStyle/>
          <a:p>
            <a:r>
              <a:rPr lang="ru-RU" dirty="0" smtClean="0"/>
              <a:t>3-4 года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1628800"/>
            <a:ext cx="3419856" cy="2835797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/>
              <a:t>Усложняется и построение фраз. Если раньше малыш, прося яблоко, говорил: «Дай яблоко», то теперь эту фразу он может произнести и так: «Дай мне большое (маленькое или красное) яблоко», то есть указать величину или цвет предмета. Тем не менее, ребенок не всегда может связно и понятно рассказать, что он видел на улице, пересказать сказку.</a:t>
            </a:r>
          </a:p>
        </p:txBody>
      </p:sp>
    </p:spTree>
    <p:extLst>
      <p:ext uri="{BB962C8B-B14F-4D97-AF65-F5344CB8AC3E}">
        <p14:creationId xmlns:p14="http://schemas.microsoft.com/office/powerpoint/2010/main" xmlns="" val="5900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687" cy="6736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Причины речевых нарушений</a:t>
            </a:r>
            <a:endParaRPr lang="ru-RU" sz="32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20158" y="1844824"/>
            <a:ext cx="7396258" cy="3888432"/>
          </a:xfrm>
        </p:spPr>
        <p:txBody>
          <a:bodyPr/>
          <a:lstStyle/>
          <a:p>
            <a:r>
              <a:rPr lang="ru-RU" dirty="0" smtClean="0"/>
              <a:t>Болезни матери в период беременности</a:t>
            </a:r>
          </a:p>
          <a:p>
            <a:r>
              <a:rPr lang="ru-RU" dirty="0"/>
              <a:t>Педагогическая запущенность </a:t>
            </a:r>
            <a:endParaRPr lang="ru-RU" dirty="0" smtClean="0"/>
          </a:p>
          <a:p>
            <a:r>
              <a:rPr lang="ru-RU" dirty="0" smtClean="0"/>
              <a:t>Несовершенства моторики</a:t>
            </a:r>
          </a:p>
          <a:p>
            <a:r>
              <a:rPr lang="ru-RU" dirty="0" smtClean="0"/>
              <a:t>Нарушения слуха, зрения, двигательной сферы и т.д.</a:t>
            </a:r>
          </a:p>
          <a:p>
            <a:r>
              <a:rPr lang="ru-RU" dirty="0" smtClean="0"/>
              <a:t>Билингвизм в семье</a:t>
            </a:r>
          </a:p>
          <a:p>
            <a:r>
              <a:rPr lang="ru-RU" dirty="0" smtClean="0"/>
              <a:t>«Сюсюканье» с ребенком</a:t>
            </a:r>
          </a:p>
          <a:p>
            <a:r>
              <a:rPr lang="ru-RU" dirty="0" smtClean="0"/>
              <a:t>Психотравмирующие ситуации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36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50825" y="196850"/>
            <a:ext cx="871378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Основания для беспокойства: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Arial" charset="0"/>
                <a:cs typeface="Arial" charset="0"/>
              </a:rPr>
              <a:t>Стойкое и длительное по времени отсутствие речевого подражания новым для ребенка словам. (Такая остановка может быть при нормальном развитии речи, но не </a:t>
            </a:r>
            <a:r>
              <a:rPr lang="ru-RU" sz="2000" dirty="0" smtClean="0">
                <a:latin typeface="Arial" charset="0"/>
                <a:cs typeface="Arial" charset="0"/>
              </a:rPr>
              <a:t>дольше </a:t>
            </a:r>
            <a:r>
              <a:rPr lang="ru-RU" sz="2000" dirty="0">
                <a:latin typeface="Arial" charset="0"/>
                <a:cs typeface="Arial" charset="0"/>
              </a:rPr>
              <a:t>полугода после появления первых трех-пяти слов.)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Arial" charset="0"/>
                <a:cs typeface="Arial" charset="0"/>
              </a:rPr>
              <a:t>Ребенок неохотно повторяет за вами слова и предложения, которые он слышит.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Arial" charset="0"/>
                <a:cs typeface="Arial" charset="0"/>
              </a:rPr>
              <a:t>Ребенок не строит из накопленных слов предложений.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Arial" charset="0"/>
                <a:cs typeface="Arial" charset="0"/>
              </a:rPr>
              <a:t>Не появляются глаголы.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Arial" charset="0"/>
                <a:cs typeface="Arial" charset="0"/>
              </a:rPr>
              <a:t>Ребенок строит предложения, но их грамматическое оформление грубо искажено, например: </a:t>
            </a:r>
            <a:r>
              <a:rPr lang="ru-RU" sz="2000" i="1" dirty="0">
                <a:latin typeface="Arial" charset="0"/>
                <a:cs typeface="Arial" charset="0"/>
              </a:rPr>
              <a:t>Аня хочет нет </a:t>
            </a:r>
            <a:r>
              <a:rPr lang="ru-RU" sz="2000" dirty="0">
                <a:latin typeface="Arial" charset="0"/>
                <a:cs typeface="Arial" charset="0"/>
              </a:rPr>
              <a:t>— Я не хочу.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Arial" charset="0"/>
                <a:cs typeface="Arial" charset="0"/>
              </a:rPr>
              <a:t>Не говорит о себе в первом лице (не пользуется местоимением «я»).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/>
              <a:t>  </a:t>
            </a:r>
            <a:r>
              <a:rPr lang="ru-RU" sz="2000" dirty="0">
                <a:latin typeface="Arial" charset="0"/>
                <a:cs typeface="Arial" charset="0"/>
              </a:rPr>
              <a:t>Ребенку безразлично, понимает ли его кто-то. Он говорит на одному ему понятном языке. На замечания "Скажи еще раз лучше" не реагирует.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Arial" charset="0"/>
                <a:cs typeface="Arial" charset="0"/>
              </a:rPr>
              <a:t>Во время речи кончик языка высовывается между зубами.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Arial" charset="0"/>
                <a:cs typeface="Arial" charset="0"/>
              </a:rPr>
              <a:t> Звуки произносятся с «хлюпаньем», имеют носовой оттенок.</a:t>
            </a:r>
          </a:p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687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Профилактика речевых нарушений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6777037" cy="2644279"/>
          </a:xfrm>
        </p:spPr>
        <p:txBody>
          <a:bodyPr/>
          <a:lstStyle/>
          <a:p>
            <a:pPr lvl="0"/>
            <a:r>
              <a:rPr lang="ru-RU" dirty="0"/>
              <a:t>создание необходимых условий для сохранения физического и нервно-психического здоровья ребенка;</a:t>
            </a:r>
          </a:p>
          <a:p>
            <a:pPr lvl="0"/>
            <a:r>
              <a:rPr lang="ru-RU" dirty="0" smtClean="0"/>
              <a:t>забота </a:t>
            </a:r>
            <a:r>
              <a:rPr lang="ru-RU" dirty="0"/>
              <a:t>о сохранности его речевых органов;</a:t>
            </a:r>
          </a:p>
          <a:p>
            <a:pPr lvl="0"/>
            <a:r>
              <a:rPr lang="ru-RU" dirty="0"/>
              <a:t>создание необходимых социально-бытовых условий для правильного речевого развития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83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395288" y="1317625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/>
              <a:t>Звучащие игрушки - погремушки, пищалки, игрушечные музыкальные инструменты: </a:t>
            </a:r>
            <a:r>
              <a:rPr lang="ru-RU" sz="1800"/>
              <a:t>-  развивают слуховое внимание ребёнка, заставляют его прислушиваться к звукам.</a:t>
            </a:r>
          </a:p>
          <a:p>
            <a:r>
              <a:rPr lang="ru-RU" sz="1800"/>
              <a:t>     </a:t>
            </a: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4373563" y="2608263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/>
              <a:t>Мелкий конструктор, заводные игрушки, шнуровки, мозаика, пазлы, наборы бижутерии для девочек -</a:t>
            </a:r>
            <a:endParaRPr lang="ru-RU" sz="1800"/>
          </a:p>
          <a:p>
            <a:r>
              <a:rPr lang="ru-RU" sz="1800"/>
              <a:t>-  Развивают мелкую моторику, помогают формировать представление о «целом» и «части», развивают у ребёнка воображение, вырабатывают  усидчивость.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395288" y="50133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/>
              <a:t>Игрушки и предметы из различных материалов</a:t>
            </a:r>
            <a:r>
              <a:rPr lang="ru-RU" sz="1800"/>
              <a:t>  (деревянные, пластмассовые, меховые, тканевые, вязаные, металлические и т.д.)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7312" y="116632"/>
            <a:ext cx="712086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+mn-lt"/>
              </a:rPr>
              <a:t>Игрушки и игры 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+mn-lt"/>
              </a:rPr>
              <a:t> развития речи детей 3-4 лет:</a:t>
            </a:r>
          </a:p>
        </p:txBody>
      </p:sp>
      <p:pic>
        <p:nvPicPr>
          <p:cNvPr id="26630" name="Picture 2" descr="C:\Documents and Settings\dima\Рабочий стол\погре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317625"/>
            <a:ext cx="151288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Documents and Settings\dima\Рабочий стол\игрушка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660232" y="1285875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32" name="Picture 4" descr="D:\буклеты\шнуров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24163"/>
            <a:ext cx="13684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буклеты\игрушки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292080" y="4725144"/>
            <a:ext cx="2592288" cy="199262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34" name="Picture 5" descr="C:\Documents and Settings\dima\Рабочий стол\пазл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2774950"/>
            <a:ext cx="1562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6" descr="C:\Documents and Settings\dima\Рабочий стол\мозаи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644900"/>
            <a:ext cx="10747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60363" y="103822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/>
              <a:t>Кубики  – </a:t>
            </a:r>
            <a:r>
              <a:rPr lang="ru-RU" sz="1800"/>
              <a:t>развивают мышление, умение работать по образцу, зрительную память.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4129088" y="2052638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/>
              <a:t>Пластилин и паста для лепки -  </a:t>
            </a:r>
            <a:r>
              <a:rPr lang="ru-RU" sz="1800"/>
              <a:t>развивают моторику, цветовое восприятие, воображение.</a:t>
            </a: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360363" y="3181350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/>
              <a:t>Мягкие игрушки, игрушки, надевающиеся на руку (варежка) и на палец (пальчиковые игрушки)</a:t>
            </a:r>
            <a:endParaRPr lang="ru-RU" sz="1800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4067175" y="501808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/>
              <a:t>Игрушечный телефон  - </a:t>
            </a:r>
            <a:r>
              <a:rPr lang="ru-RU" sz="1800"/>
              <a:t>разговоры по телефону (настоящему с бабушкой или игрушечному) способствуют развитию активной устной речи детей.</a:t>
            </a:r>
          </a:p>
        </p:txBody>
      </p:sp>
      <p:pic>
        <p:nvPicPr>
          <p:cNvPr id="25606" name="Picture 2" descr="D:\буклеты\девочка строит д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813" y="938213"/>
            <a:ext cx="1184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C:\Documents and Settings\dima\Рабочий стол\пластил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962150"/>
            <a:ext cx="14636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4" descr="C:\Documents and Settings\dima\Рабочий стол\пальч иг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325" y="3192463"/>
            <a:ext cx="2681288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5" descr="C:\Documents and Settings\dima\Рабочий стол\телефо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65625"/>
            <a:ext cx="187801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29688" y="-14815"/>
            <a:ext cx="847182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+mn-lt"/>
              </a:rPr>
              <a:t>Игрушки и игры 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+mn-lt"/>
              </a:rPr>
              <a:t> развития речи детей 3-4 лет: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774700" y="1844675"/>
            <a:ext cx="74898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u="sng" dirty="0"/>
              <a:t> </a:t>
            </a:r>
            <a:endParaRPr lang="ru-RU" sz="1800" dirty="0"/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Наборы игрушек (животных, птиц…)  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   </a:t>
            </a:r>
            <a:endParaRPr lang="ru-RU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ru-RU" sz="2000" dirty="0">
                <a:latin typeface="Arial" charset="0"/>
                <a:cs typeface="Arial" charset="0"/>
              </a:rPr>
              <a:t>-  для уточнения произношения в звукоподражаниях:</a:t>
            </a:r>
          </a:p>
          <a:p>
            <a:r>
              <a:rPr lang="ru-RU" sz="2000" dirty="0">
                <a:latin typeface="Arial" charset="0"/>
                <a:cs typeface="Arial" charset="0"/>
              </a:rPr>
              <a:t>     </a:t>
            </a:r>
            <a:r>
              <a:rPr lang="ru-RU" sz="2000" dirty="0" err="1">
                <a:latin typeface="Arial" charset="0"/>
                <a:cs typeface="Arial" charset="0"/>
              </a:rPr>
              <a:t>Му</a:t>
            </a:r>
            <a:r>
              <a:rPr lang="ru-RU" sz="2000" dirty="0">
                <a:latin typeface="Arial" charset="0"/>
                <a:cs typeface="Arial" charset="0"/>
              </a:rPr>
              <a:t>-у-у, И-</a:t>
            </a:r>
            <a:r>
              <a:rPr lang="ru-RU" sz="2000" dirty="0" err="1">
                <a:latin typeface="Arial" charset="0"/>
                <a:cs typeface="Arial" charset="0"/>
              </a:rPr>
              <a:t>го</a:t>
            </a:r>
            <a:r>
              <a:rPr lang="ru-RU" sz="2000" dirty="0">
                <a:latin typeface="Arial" charset="0"/>
                <a:cs typeface="Arial" charset="0"/>
              </a:rPr>
              <a:t>-</a:t>
            </a:r>
            <a:r>
              <a:rPr lang="ru-RU" sz="2000" dirty="0" err="1">
                <a:latin typeface="Arial" charset="0"/>
                <a:cs typeface="Arial" charset="0"/>
              </a:rPr>
              <a:t>го</a:t>
            </a:r>
            <a:r>
              <a:rPr lang="ru-RU" sz="2000" dirty="0">
                <a:latin typeface="Arial" charset="0"/>
                <a:cs typeface="Arial" charset="0"/>
              </a:rPr>
              <a:t>, </a:t>
            </a:r>
            <a:r>
              <a:rPr lang="ru-RU" sz="2000" dirty="0" err="1">
                <a:latin typeface="Arial" charset="0"/>
                <a:cs typeface="Arial" charset="0"/>
              </a:rPr>
              <a:t>Бе</a:t>
            </a:r>
            <a:r>
              <a:rPr lang="ru-RU" sz="2000" dirty="0">
                <a:latin typeface="Arial" charset="0"/>
                <a:cs typeface="Arial" charset="0"/>
              </a:rPr>
              <a:t>-е-е, Мяу-мяу, Гав-гав и т.д.</a:t>
            </a:r>
          </a:p>
          <a:p>
            <a:r>
              <a:rPr lang="ru-RU" sz="2000" dirty="0">
                <a:latin typeface="Arial" charset="0"/>
                <a:cs typeface="Arial" charset="0"/>
              </a:rPr>
              <a:t>    («Угадай, кто кричит?»,  «Большой - маленький» - произношение звукоподражаний голосом различной высоты, силы и тембра, например, как мяукает кошка, а как котёнок?);</a:t>
            </a:r>
          </a:p>
          <a:p>
            <a:r>
              <a:rPr lang="ru-RU" sz="2000" dirty="0">
                <a:latin typeface="Arial" charset="0"/>
                <a:cs typeface="Arial" charset="0"/>
              </a:rPr>
              <a:t>- для организации сюжетно-ролевых игр («Зоопарк», «Ферма»)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4906" y="331068"/>
            <a:ext cx="7120860" cy="1200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+mn-lt"/>
              </a:rPr>
              <a:t>Игрушки и игры 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+mn-lt"/>
              </a:rPr>
              <a:t> развития речи детей 3-4 лет:</a:t>
            </a:r>
          </a:p>
        </p:txBody>
      </p:sp>
      <p:pic>
        <p:nvPicPr>
          <p:cNvPr id="24580" name="Picture 2" descr="C:\Documents and Settings\dima\Рабочий стол\собачка с хвостом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22900"/>
            <a:ext cx="1143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C:\Documents and Settings\dima\Рабочий стол\кот с улыбк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538" y="5726113"/>
            <a:ext cx="1362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C:\Documents and Settings\dima\Рабочий стол\корова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381625"/>
            <a:ext cx="963612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 descr="C:\Documents and Settings\dima\Рабочий стол\свинка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2025" y="5335588"/>
            <a:ext cx="61277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C:\Documents and Settings\dima\Рабочий стол\лошадка с челкой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11688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7" descr="C:\Documents and Settings\dima\Рабочий стол\кур с цыпленком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357563"/>
            <a:ext cx="1092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8" descr="C:\Documents and Settings\dima\Рабочий стол\овечка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89138"/>
            <a:ext cx="9556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C:\Documents and Settings\dima\Рабочий стол\ру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32200"/>
            <a:ext cx="703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14300" y="115888"/>
            <a:ext cx="90297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  <a:p>
            <a:pPr algn="just" eaLnBrk="0" hangingPunct="0"/>
            <a:endParaRPr lang="ru-RU" sz="1600">
              <a:latin typeface="Arial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endParaRPr lang="ru-RU" sz="16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endParaRPr lang="ru-RU" sz="16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Уже со 2-й недели жизни можно начинать стимулировать тактильные ощущения кистей рук </a:t>
            </a:r>
            <a:r>
              <a:rPr lang="ru-RU" sz="1600">
                <a:solidFill>
                  <a:srgbClr val="664D80"/>
                </a:solidFill>
                <a:latin typeface="Arial" charset="0"/>
                <a:ea typeface="Times New Roman" pitchFamily="18" charset="0"/>
                <a:cs typeface="Arial" charset="0"/>
              </a:rPr>
              <a:t>(</a:t>
            </a:r>
            <a:r>
              <a:rPr lang="ru-RU" sz="1600" b="1">
                <a:solidFill>
                  <a:srgbClr val="664D80"/>
                </a:solidFill>
                <a:latin typeface="Arial" charset="0"/>
                <a:ea typeface="Times New Roman" pitchFamily="18" charset="0"/>
                <a:cs typeface="Arial" charset="0"/>
              </a:rPr>
              <a:t>пальчиковые игры</a:t>
            </a:r>
            <a:r>
              <a:rPr lang="ru-RU" sz="1600">
                <a:solidFill>
                  <a:srgbClr val="664D80"/>
                </a:solidFill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ru-RU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ru-RU" sz="1600">
              <a:latin typeface="Arial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*Самое простое упражнение - легкие круговые поглаживания ладони по часовой стрелке. Эта тактильная стимуляция необходима для развития речевого аппарата малыша. </a:t>
            </a:r>
            <a:endParaRPr lang="ru-RU" sz="1600">
              <a:latin typeface="Arial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*Помимо ладошки очень важно воздействовать на пальчики: каждый пальчик необходимо погладить со всех сторон. </a:t>
            </a:r>
          </a:p>
          <a:p>
            <a:pPr algn="just" eaLnBrk="0" hangingPunct="0"/>
            <a:r>
              <a:rPr lang="ru-RU" sz="1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*Кроме широко известной присказки «Сорока-ворона», можно использовать и другие, чтобы разнообразить ежедневные упражнения.</a:t>
            </a:r>
          </a:p>
          <a:p>
            <a:r>
              <a:rPr lang="ru-RU" sz="1600">
                <a:latin typeface="Arial" charset="0"/>
                <a:ea typeface="Times New Roman" pitchFamily="18" charset="0"/>
                <a:cs typeface="Arial" charset="0"/>
              </a:rPr>
              <a:t>По мере того, как детские пальчики будут становиться проворнее, его язык будет все понятнее не только маме, но и окружающим.</a:t>
            </a:r>
          </a:p>
          <a:p>
            <a:r>
              <a:rPr lang="ru-RU" sz="1600"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  <a:p>
            <a:pPr algn="just" eaLnBrk="0" hangingPunct="0"/>
            <a:endParaRPr lang="ru-RU" sz="16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endParaRPr lang="ru-RU" sz="16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sz="12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Этот пальчик-дедуша.  </a:t>
            </a:r>
            <a:r>
              <a:rPr lang="ru-RU" sz="12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Отгибается большой палец</a:t>
            </a:r>
            <a:r>
              <a:rPr lang="ru-RU" sz="10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                   Кто в домике живет</a:t>
            </a:r>
            <a:r>
              <a:rPr lang="ru-RU" sz="11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? </a:t>
            </a:r>
            <a:r>
              <a:rPr lang="ru-RU" sz="1100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Руки ставятся «домиком»</a:t>
            </a:r>
          </a:p>
          <a:p>
            <a:pPr algn="just" eaLnBrk="0" hangingPunct="0"/>
            <a:r>
              <a:rPr lang="ru-RU" sz="12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Этот пальчик-бабушка. </a:t>
            </a:r>
            <a:r>
              <a:rPr lang="ru-RU" sz="12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Отгибается указательный палец.    </a:t>
            </a:r>
            <a:r>
              <a:rPr lang="ru-RU" sz="11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Лежебока рыжий кот. </a:t>
            </a:r>
            <a:r>
              <a:rPr lang="ru-RU" sz="1100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Отгибается указательный палец. </a:t>
            </a:r>
          </a:p>
          <a:p>
            <a:pPr algn="just" eaLnBrk="0" hangingPunct="0"/>
            <a:r>
              <a:rPr lang="ru-RU" sz="12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Этот пальчик – папа.    </a:t>
            </a:r>
            <a:r>
              <a:rPr lang="ru-RU" sz="12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Отгибается средний палец.                </a:t>
            </a:r>
            <a:r>
              <a:rPr lang="ru-RU" sz="11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Желтеньки цыпленок. </a:t>
            </a:r>
            <a:r>
              <a:rPr lang="ru-RU" sz="1100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Отгибается средний палец. </a:t>
            </a:r>
          </a:p>
          <a:p>
            <a:pPr algn="just" eaLnBrk="0" hangingPunct="0"/>
            <a:r>
              <a:rPr lang="ru-RU" sz="12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Этот пальчик – мама.  </a:t>
            </a:r>
            <a:r>
              <a:rPr lang="ru-RU" sz="12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Отгибается безымянный палец.           </a:t>
            </a:r>
            <a:r>
              <a:rPr lang="ru-RU" sz="11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Маленький теленок. </a:t>
            </a:r>
            <a:r>
              <a:rPr lang="ru-RU" sz="1100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Отгибается безымянный палец. </a:t>
            </a:r>
          </a:p>
          <a:p>
            <a:pPr algn="just" eaLnBrk="0" hangingPunct="0"/>
            <a:r>
              <a:rPr lang="ru-RU" sz="11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Этот пальчик – Я.         </a:t>
            </a:r>
            <a:r>
              <a:rPr lang="ru-RU" sz="11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Отгибается мизинец.                                        Раз, два, три, четыре, пять.</a:t>
            </a:r>
          </a:p>
          <a:p>
            <a:pPr algn="just" eaLnBrk="0" hangingPunct="0"/>
            <a:r>
              <a:rPr lang="ru-RU" sz="12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Вот и вся моя семья.   </a:t>
            </a:r>
            <a:r>
              <a:rPr lang="ru-RU" sz="12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Сжимаем и разжимаем кулачок</a:t>
            </a:r>
            <a:r>
              <a:rPr lang="ru-RU" sz="1100" b="1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            Их не трудно сосчитать. </a:t>
            </a:r>
            <a:r>
              <a:rPr lang="ru-RU" sz="1100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Сжимаем, разжимаем кулачок.</a:t>
            </a:r>
          </a:p>
          <a:p>
            <a:pPr algn="just" eaLnBrk="0" hangingPunct="0"/>
            <a:endParaRPr lang="ru-RU" sz="120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endParaRPr lang="ru-RU" sz="1200">
              <a:ea typeface="Times New Roman" pitchFamily="18" charset="0"/>
              <a:cs typeface="Arial" charset="0"/>
            </a:endParaRPr>
          </a:p>
        </p:txBody>
      </p:sp>
      <p:pic>
        <p:nvPicPr>
          <p:cNvPr id="28677" name="Picture 5" descr="D:\буклеты\images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86181" y="115889"/>
            <a:ext cx="988261" cy="11498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" y="-4465"/>
            <a:ext cx="785724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Речь на кончиках пальцев </a:t>
            </a:r>
            <a:endParaRPr lang="ru-RU" sz="3200" b="1" dirty="0">
              <a:ln/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8438" name="Picture 10" descr="http://ds2483.msk.ru/pic/h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75" y="5837238"/>
            <a:ext cx="77787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C:\Documents and Settings\dima\Рабочий стол\руч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32200"/>
            <a:ext cx="7667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0875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832"/>
            <a:ext cx="618586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Игры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массажными мячиками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23850" y="1439863"/>
            <a:ext cx="43926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Ёжик, ёжик – чудачок -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Сшил колючий пиджачок.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Сто иголок позади, 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Сто иголок впереди.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Бегает по травке, собирает на булавки: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Яблоки, сливы, груши, листочки…</a:t>
            </a:r>
          </a:p>
        </p:txBody>
      </p:sp>
      <p:pic>
        <p:nvPicPr>
          <p:cNvPr id="21509" name="Picture 2" descr="D:\буклеты\ежик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02113"/>
            <a:ext cx="1409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3800" y="1916113"/>
            <a:ext cx="365283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Что ж ты, еж, такой колючий?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Это я на всякий случай!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Знаешь кто мои соседи?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Лисы, волки и медведи.</a:t>
            </a:r>
          </a:p>
        </p:txBody>
      </p:sp>
      <p:pic>
        <p:nvPicPr>
          <p:cNvPr id="21511" name="Picture 3" descr="C:\Documents and Settings\dima\Рабочий стол\еж с цветами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0275" y="3856038"/>
            <a:ext cx="13763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6"/>
          <p:cNvSpPr txBox="1">
            <a:spLocks noChangeArrowheads="1"/>
          </p:cNvSpPr>
          <p:nvPr/>
        </p:nvSpPr>
        <p:spPr bwMode="auto">
          <a:xfrm>
            <a:off x="2843213" y="4192588"/>
            <a:ext cx="31686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Гладь мои ладошки, ёж!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Ты колючий, ну и что ж!</a:t>
            </a:r>
          </a:p>
          <a:p>
            <a:pPr eaLnBrk="1" hangingPunct="1"/>
            <a:r>
              <a:rPr lang="ru-RU" sz="2000">
                <a:latin typeface="Arial" charset="0"/>
                <a:cs typeface="Arial" charset="0"/>
              </a:rPr>
              <a:t>Я хочу тебя погладить, я хочу с тобой поладить.</a:t>
            </a:r>
          </a:p>
        </p:txBody>
      </p:sp>
      <p:pic>
        <p:nvPicPr>
          <p:cNvPr id="21513" name="Picture 4" descr="C:\Documents and Settings\dima\Рабочий стол\еж почтальон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825" y="5445125"/>
            <a:ext cx="10699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D:\буклеты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-92075"/>
            <a:ext cx="538003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9893" y="2114541"/>
            <a:ext cx="5072098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rgbClr val="FF0000"/>
                </a:solidFill>
                <a:latin typeface="+mn-lt"/>
              </a:rPr>
              <a:t>Желаю успехов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rgbClr val="FF0000"/>
                </a:solidFill>
                <a:latin typeface="+mn-lt"/>
              </a:rPr>
              <a:t>Вам и Вашим детям!</a:t>
            </a:r>
          </a:p>
        </p:txBody>
      </p:sp>
      <p:pic>
        <p:nvPicPr>
          <p:cNvPr id="45060" name="Picture 2" descr="D:\буклеты\3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9595" y="2924944"/>
            <a:ext cx="1584176" cy="1298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5061" name="Picture 3" descr="D:\буклеты\рр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228184" y="4952820"/>
            <a:ext cx="2286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5062" name="Picture 4" descr="D:\буклеты\6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39600" y="558940"/>
            <a:ext cx="138417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5063" name="Picture 5" descr="D:\буклеты\12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 l="20000"/>
          <a:stretch>
            <a:fillRect/>
          </a:stretch>
        </p:blipFill>
        <p:spPr bwMode="auto">
          <a:xfrm>
            <a:off x="6740096" y="714366"/>
            <a:ext cx="17145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5064" name="Picture 6" descr="D:\буклеты\2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39552" y="5013176"/>
            <a:ext cx="2223184" cy="1487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D:\буклеты\i (3)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717209" y="4974992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буклеты\2717949.jpg"/>
          <p:cNvPicPr>
            <a:picLocks noChangeAspect="1" noChangeArrowheads="1"/>
          </p:cNvPicPr>
          <p:nvPr/>
        </p:nvPicPr>
        <p:blipFill rotWithShape="1">
          <a:blip r:embed="rId9" cstate="print">
            <a:extLst/>
          </a:blip>
          <a:srcRect l="9307" t="12706"/>
          <a:stretch/>
        </p:blipFill>
        <p:spPr bwMode="auto">
          <a:xfrm>
            <a:off x="7020272" y="2636912"/>
            <a:ext cx="1380652" cy="1993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буклеты\1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164288" y="4437112"/>
            <a:ext cx="1594074" cy="20829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Первый период – подготовительный: </a:t>
            </a:r>
          </a:p>
          <a:p>
            <a:pPr eaLnBrk="1" hangingPunct="1"/>
            <a:r>
              <a:rPr lang="ru-RU" sz="2000" u="sng" smtClean="0">
                <a:latin typeface="Arial" charset="0"/>
                <a:cs typeface="Arial" charset="0"/>
              </a:rPr>
              <a:t>1,5 мес – 3 мес </a:t>
            </a:r>
            <a:r>
              <a:rPr lang="ru-RU" sz="2000" smtClean="0">
                <a:latin typeface="Arial" charset="0"/>
                <a:cs typeface="Arial" charset="0"/>
              </a:rPr>
              <a:t>появление гуления</a:t>
            </a:r>
          </a:p>
          <a:p>
            <a:pPr eaLnBrk="1" hangingPunct="1"/>
            <a:r>
              <a:rPr lang="ru-RU" sz="2000" u="sng" smtClean="0">
                <a:latin typeface="Arial" charset="0"/>
                <a:cs typeface="Arial" charset="0"/>
              </a:rPr>
              <a:t>4-7 мес появляется  лепет.</a:t>
            </a:r>
          </a:p>
          <a:p>
            <a:pPr eaLnBrk="1" hangingPunct="1"/>
            <a:r>
              <a:rPr lang="ru-RU" sz="2000" u="sng" smtClean="0">
                <a:latin typeface="Arial" charset="0"/>
                <a:cs typeface="Arial" charset="0"/>
              </a:rPr>
              <a:t>8 мес. – 1год 3 мес. Появляются лепетные слова.</a:t>
            </a:r>
          </a:p>
          <a:p>
            <a:pPr eaLnBrk="1" hangingPunct="1"/>
            <a:r>
              <a:rPr lang="ru-RU" sz="2000" u="sng" smtClean="0">
                <a:latin typeface="Arial" charset="0"/>
                <a:cs typeface="Arial" charset="0"/>
              </a:rPr>
              <a:t>В 11 мес. 3 лепетных слова с соотнесением </a:t>
            </a:r>
          </a:p>
          <a:p>
            <a:pPr eaLnBrk="1" hangingPunct="1"/>
            <a:r>
              <a:rPr lang="ru-RU" sz="2000" u="sng" smtClean="0">
                <a:latin typeface="Arial" charset="0"/>
                <a:cs typeface="Arial" charset="0"/>
              </a:rPr>
              <a:t>В 1год. 3 мес  произносит 6 слов. </a:t>
            </a:r>
          </a:p>
          <a:p>
            <a:pPr eaLnBrk="1" hangingPunct="1"/>
            <a:r>
              <a:rPr lang="ru-RU" sz="2000" u="sng" smtClean="0">
                <a:latin typeface="Arial" charset="0"/>
                <a:cs typeface="Arial" charset="0"/>
              </a:rPr>
              <a:t>В год 6 мес. – словарный запас ребёнка 7 -20 слов.</a:t>
            </a:r>
            <a:endParaRPr lang="ru-RU" sz="2000" smtClean="0"/>
          </a:p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67602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Периоды развития детской речи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раннем возрасте:</a:t>
            </a:r>
            <a:endParaRPr lang="ru-RU" sz="4000" b="1" dirty="0">
              <a:ln/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буклеты\400_F_28388858_NwnYKzt5cdZX9oDa699QBgVxkrsPy0oB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804248" y="4502596"/>
            <a:ext cx="1950557" cy="20424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Arial" charset="0"/>
                <a:cs typeface="Arial" charset="0"/>
              </a:rPr>
              <a:t>Второй период - оформление самостоятельной речи: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latin typeface="Arial" charset="0"/>
                <a:cs typeface="Arial" charset="0"/>
              </a:rPr>
              <a:t>1 этап: появление однословных предложений – требований (1год 3месяцев- 1 год 8месяцев)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2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latin typeface="Arial" charset="0"/>
                <a:cs typeface="Arial" charset="0"/>
              </a:rPr>
              <a:t>2 этап: многословные предложения- требования (1год 8 месяцев – 1 год 10 месяцев). Ребенок начинает говорить предложениями, состоящим из двух слов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latin typeface="Arial" charset="0"/>
                <a:cs typeface="Arial" charset="0"/>
              </a:rPr>
              <a:t>(«Мама, дай!», «Баба, пать!»). Словарный запас увеличивается до 20 слов.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2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latin typeface="Arial" charset="0"/>
                <a:cs typeface="Arial" charset="0"/>
              </a:rPr>
              <a:t>3 этап: возникновение и развитие описательной речи (18 месяцев- 24 месяца). Словарный запас малыша составляет более 50 слов. В речи появляется определенный порядок слов. Ребенка теперь понимает не только мама, но и другие родственники.</a:t>
            </a:r>
          </a:p>
          <a:p>
            <a:pPr eaLnBrk="1" hangingPunct="1">
              <a:lnSpc>
                <a:spcPct val="80000"/>
              </a:lnSpc>
            </a:pPr>
            <a:endParaRPr lang="ru-RU" sz="19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31770" y="311128"/>
            <a:ext cx="8533362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Периоды развития детской речи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 раннем возрасте: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430814" y="142852"/>
            <a:ext cx="638668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rgbClr val="FF0000"/>
                </a:solidFill>
                <a:latin typeface="+mn-lt"/>
              </a:rPr>
              <a:t>Особенности возраста</a:t>
            </a:r>
            <a:endParaRPr lang="ru-RU" sz="4000" b="1" dirty="0">
              <a:ln/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50738"/>
            <a:ext cx="6768752" cy="1371600"/>
          </a:xfrm>
        </p:spPr>
        <p:txBody>
          <a:bodyPr/>
          <a:lstStyle/>
          <a:p>
            <a:r>
              <a:rPr lang="ru-RU" dirty="0" smtClean="0"/>
              <a:t>2-3 года            3-4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3291840" cy="4525963"/>
          </a:xfrm>
        </p:spPr>
        <p:txBody>
          <a:bodyPr/>
          <a:lstStyle/>
          <a:p>
            <a:r>
              <a:rPr lang="ru-RU" dirty="0"/>
              <a:t>Специалисты   рекомендуют совершить первый профилактический  визит к логопеду для ответа на вопрос «все ли хорошо с речью?»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932040" y="2132856"/>
            <a:ext cx="3291840" cy="4525963"/>
          </a:xfrm>
        </p:spPr>
        <p:txBody>
          <a:bodyPr/>
          <a:lstStyle/>
          <a:p>
            <a:r>
              <a:rPr lang="ru-RU" dirty="0" smtClean="0"/>
              <a:t>Это возраст «почемучек». Дети постоянно задают взрослым вопросы, которые нельзя оставлять без внимания.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8" y="2066925"/>
            <a:ext cx="8137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9220" name="Picture 4" descr="D:\буклеты\девочка 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71500"/>
            <a:ext cx="127317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027113"/>
            <a:ext cx="6952059" cy="673695"/>
          </a:xfrm>
        </p:spPr>
        <p:txBody>
          <a:bodyPr/>
          <a:lstStyle/>
          <a:p>
            <a:pPr algn="ctr"/>
            <a:r>
              <a:rPr lang="ru-RU" b="1" dirty="0" smtClean="0"/>
              <a:t>Понимание речи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99592" y="1666130"/>
            <a:ext cx="3057148" cy="639762"/>
          </a:xfrm>
        </p:spPr>
        <p:txBody>
          <a:bodyPr/>
          <a:lstStyle/>
          <a:p>
            <a:r>
              <a:rPr lang="ru-RU" dirty="0" smtClean="0"/>
              <a:t>2-3 года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55576" y="2484438"/>
            <a:ext cx="3706001" cy="3326053"/>
          </a:xfrm>
        </p:spPr>
        <p:txBody>
          <a:bodyPr/>
          <a:lstStyle/>
          <a:p>
            <a:r>
              <a:rPr lang="ru-RU" sz="2000" dirty="0"/>
              <a:t>Малыш с удовольствием слушает и воспринимает несложные сказки, рассказы, с легкостью выполняет простые словесные поручения.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60032" y="1747044"/>
            <a:ext cx="3055717" cy="639762"/>
          </a:xfrm>
        </p:spPr>
        <p:txBody>
          <a:bodyPr/>
          <a:lstStyle/>
          <a:p>
            <a:r>
              <a:rPr lang="ru-RU" dirty="0" smtClean="0"/>
              <a:t>3-4 года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152" y="2484438"/>
            <a:ext cx="3419856" cy="3326053"/>
          </a:xfrm>
        </p:spPr>
        <p:txBody>
          <a:bodyPr/>
          <a:lstStyle/>
          <a:p>
            <a:r>
              <a:rPr lang="ru-RU" sz="2000" dirty="0"/>
              <a:t>Ребенок хорошо понимает просьбы бытового характера, оттеночные определения.  Понимает просьбы, выраженные сложным предложением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501" y="120005"/>
            <a:ext cx="61462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</a:rPr>
              <a:t>Звукопроизношение:  </a:t>
            </a: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499176" cy="936104"/>
          </a:xfrm>
        </p:spPr>
        <p:txBody>
          <a:bodyPr/>
          <a:lstStyle/>
          <a:p>
            <a:r>
              <a:rPr lang="ru-RU" dirty="0" smtClean="0"/>
              <a:t>2-3 года              3-4 года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2332037"/>
            <a:ext cx="3291840" cy="4525963"/>
          </a:xfrm>
        </p:spPr>
        <p:txBody>
          <a:bodyPr/>
          <a:lstStyle/>
          <a:p>
            <a:r>
              <a:rPr lang="ru-RU" sz="2000" dirty="0"/>
              <a:t>В речи ребенка   должны появиться звуки [с’], [л’], [й’], а также, [г], [х], [к], [м], [п], [б], [н], [в], [ф], [д], [т] (и их мягкие пары), все гласные. Однако произношение многих звуков еще далеко от совершенства.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6056" y="2332037"/>
            <a:ext cx="3291840" cy="4525963"/>
          </a:xfrm>
        </p:spPr>
        <p:txBody>
          <a:bodyPr/>
          <a:lstStyle/>
          <a:p>
            <a:r>
              <a:rPr lang="ru-RU" sz="1800" dirty="0"/>
              <a:t>Ребенок  правильно произносит свистящие звуки [с], [з] и [ц]. В этом возрасте он еще не всегда может верно произнести шипящие звуки [ш], [ж], [ч’], [щ’] и часто заменяет их свистящими [с], [з], [ц]: «</a:t>
            </a:r>
            <a:r>
              <a:rPr lang="ru-RU" sz="1800" dirty="0" err="1"/>
              <a:t>каса</a:t>
            </a:r>
            <a:r>
              <a:rPr lang="ru-RU" sz="1800" dirty="0"/>
              <a:t>» (каша), «</a:t>
            </a:r>
            <a:r>
              <a:rPr lang="ru-RU" sz="1800" dirty="0" err="1"/>
              <a:t>нозык</a:t>
            </a:r>
            <a:r>
              <a:rPr lang="ru-RU" sz="1800" dirty="0"/>
              <a:t>» (ножик), «</a:t>
            </a:r>
            <a:r>
              <a:rPr lang="ru-RU" sz="1800" dirty="0" err="1"/>
              <a:t>клюц</a:t>
            </a:r>
            <a:r>
              <a:rPr lang="ru-RU" sz="1800" dirty="0"/>
              <a:t>» (ключ). Сонорные [р], [р’], [л] малыш может заменять звуком [л’], реже [й]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6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Слоговая структура слова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700808"/>
            <a:ext cx="3057148" cy="639762"/>
          </a:xfrm>
        </p:spPr>
        <p:txBody>
          <a:bodyPr/>
          <a:lstStyle/>
          <a:p>
            <a:r>
              <a:rPr lang="ru-RU" dirty="0" smtClean="0"/>
              <a:t>2-3 года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420888"/>
            <a:ext cx="3419856" cy="2835797"/>
          </a:xfrm>
        </p:spPr>
        <p:txBody>
          <a:bodyPr>
            <a:normAutofit fontScale="92500"/>
          </a:bodyPr>
          <a:lstStyle/>
          <a:p>
            <a:r>
              <a:rPr lang="ru-RU" dirty="0"/>
              <a:t>Слоги сокращаются, заменяются, страдает </a:t>
            </a:r>
            <a:r>
              <a:rPr lang="ru-RU" dirty="0" err="1"/>
              <a:t>звуконаполняемость</a:t>
            </a:r>
            <a:r>
              <a:rPr lang="ru-RU" dirty="0"/>
              <a:t> слов. Слова чаще не похожи на оригинал. Могут быть не слова, а </a:t>
            </a:r>
            <a:r>
              <a:rPr lang="ru-RU" dirty="0" err="1"/>
              <a:t>словосимволы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700808"/>
            <a:ext cx="3055717" cy="639762"/>
          </a:xfrm>
        </p:spPr>
        <p:txBody>
          <a:bodyPr/>
          <a:lstStyle/>
          <a:p>
            <a:r>
              <a:rPr lang="ru-RU" dirty="0" smtClean="0"/>
              <a:t>3-4 года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04048" y="2420888"/>
            <a:ext cx="3419856" cy="2835797"/>
          </a:xfrm>
        </p:spPr>
        <p:txBody>
          <a:bodyPr/>
          <a:lstStyle/>
          <a:p>
            <a:r>
              <a:rPr lang="ru-RU" dirty="0"/>
              <a:t>В сложных словах ребенок опускает или переставляет не только звуки, но и целые слоги, </a:t>
            </a:r>
            <a:r>
              <a:rPr lang="ru-RU" dirty="0" smtClean="0"/>
              <a:t>например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22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836613"/>
            <a:ext cx="88566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>
                <a:latin typeface="+mn-lt"/>
              </a:rPr>
              <a:t>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739" y="0"/>
            <a:ext cx="57118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</a:rPr>
              <a:t>Словарный запас: </a:t>
            </a: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  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695"/>
          </a:xfrm>
        </p:spPr>
        <p:txBody>
          <a:bodyPr/>
          <a:lstStyle/>
          <a:p>
            <a:r>
              <a:rPr lang="ru-RU" dirty="0" smtClean="0"/>
              <a:t>2-3 года            3-4 года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949798" y="1772816"/>
            <a:ext cx="3419856" cy="3493008"/>
          </a:xfrm>
        </p:spPr>
        <p:txBody>
          <a:bodyPr>
            <a:normAutofit fontScale="92500"/>
          </a:bodyPr>
          <a:lstStyle/>
          <a:p>
            <a:r>
              <a:rPr lang="ru-RU" sz="2000" dirty="0"/>
              <a:t>Активный словарь ребенка: от 300 слов до 1000 слов. Кроме существительных и глаголов ребенок все чаще употребляет прилагательные, наречия, предлоги, местоимения.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87051" y="1700808"/>
            <a:ext cx="3419856" cy="3493008"/>
          </a:xfrm>
        </p:spPr>
        <p:txBody>
          <a:bodyPr>
            <a:normAutofit fontScale="92500"/>
          </a:bodyPr>
          <a:lstStyle/>
          <a:p>
            <a:r>
              <a:rPr lang="ru-RU" sz="1800" dirty="0"/>
              <a:t>Активный словарь ребенка  составляет примерно 2000 слов. В его речи кроме существительных и глаголов все чаще встречаются </a:t>
            </a:r>
            <a:r>
              <a:rPr lang="ru-RU" sz="1800" dirty="0" smtClean="0"/>
              <a:t>местоимения, наречия, </a:t>
            </a:r>
            <a:r>
              <a:rPr lang="ru-RU" sz="1800" dirty="0"/>
              <a:t>появляются </a:t>
            </a:r>
            <a:r>
              <a:rPr lang="ru-RU" sz="1800" dirty="0" smtClean="0"/>
              <a:t>числительные. </a:t>
            </a:r>
            <a:r>
              <a:rPr lang="ru-RU" sz="1800" dirty="0"/>
              <a:t>Если раньше ребенок употреблял только качественные </a:t>
            </a:r>
            <a:r>
              <a:rPr lang="ru-RU" sz="1800" dirty="0" smtClean="0"/>
              <a:t>прилагательные, </a:t>
            </a:r>
            <a:r>
              <a:rPr lang="ru-RU" sz="1800" dirty="0"/>
              <a:t>то теперь использует и </a:t>
            </a:r>
            <a:r>
              <a:rPr lang="ru-RU" sz="1800" dirty="0" smtClean="0"/>
              <a:t>притяжательные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687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Грамматический строй речи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3057148" cy="639762"/>
          </a:xfrm>
        </p:spPr>
        <p:txBody>
          <a:bodyPr/>
          <a:lstStyle/>
          <a:p>
            <a:r>
              <a:rPr lang="ru-RU" dirty="0" smtClean="0"/>
              <a:t>2-3 года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060848"/>
            <a:ext cx="3419856" cy="2835797"/>
          </a:xfrm>
        </p:spPr>
        <p:txBody>
          <a:bodyPr/>
          <a:lstStyle/>
          <a:p>
            <a:r>
              <a:rPr lang="ru-RU" dirty="0"/>
              <a:t>В  речи еще много неверного употребления окончаний, нет предлогов, фразы самые простые с </a:t>
            </a:r>
            <a:r>
              <a:rPr lang="ru-RU" dirty="0" err="1"/>
              <a:t>аграмматизмами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196752"/>
            <a:ext cx="3055717" cy="639762"/>
          </a:xfrm>
        </p:spPr>
        <p:txBody>
          <a:bodyPr/>
          <a:lstStyle/>
          <a:p>
            <a:r>
              <a:rPr lang="ru-RU" dirty="0" smtClean="0"/>
              <a:t>3-4 года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060848"/>
            <a:ext cx="3851904" cy="2736303"/>
          </a:xfrm>
        </p:spPr>
        <p:txBody>
          <a:bodyPr>
            <a:normAutofit fontScale="92500"/>
          </a:bodyPr>
          <a:lstStyle/>
          <a:p>
            <a:r>
              <a:rPr lang="ru-RU" dirty="0"/>
              <a:t>Грамматический строй речи еще формируется, поэтому допустимы неверные употребления окончаний, суффиксов, приставок, согласований слов в предложении </a:t>
            </a:r>
          </a:p>
        </p:txBody>
      </p:sp>
    </p:spTree>
    <p:extLst>
      <p:ext uri="{BB962C8B-B14F-4D97-AF65-F5344CB8AC3E}">
        <p14:creationId xmlns:p14="http://schemas.microsoft.com/office/powerpoint/2010/main" xmlns="" val="38692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786</TotalTime>
  <Words>1162</Words>
  <Application>Microsoft Office PowerPoint</Application>
  <PresentationFormat>Экран (4:3)</PresentationFormat>
  <Paragraphs>136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Главная</vt:lpstr>
      <vt:lpstr>Слайд 1</vt:lpstr>
      <vt:lpstr>Слайд 2</vt:lpstr>
      <vt:lpstr>Слайд 3</vt:lpstr>
      <vt:lpstr>2-3 года            3-4 года</vt:lpstr>
      <vt:lpstr>Понимание речи</vt:lpstr>
      <vt:lpstr>2-3 года              3-4 года</vt:lpstr>
      <vt:lpstr>Слоговая структура слова</vt:lpstr>
      <vt:lpstr>2-3 года            3-4 года</vt:lpstr>
      <vt:lpstr>Грамматический строй речи</vt:lpstr>
      <vt:lpstr>Связная речь</vt:lpstr>
      <vt:lpstr>Причины речевых нарушений</vt:lpstr>
      <vt:lpstr>Слайд 12</vt:lpstr>
      <vt:lpstr>Профилактика речевых нарушений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речи детей 3-4 лет</dc:title>
  <dc:creator>DS 129-1</dc:creator>
  <cp:lastModifiedBy>Пользователь</cp:lastModifiedBy>
  <cp:revision>42</cp:revision>
  <dcterms:modified xsi:type="dcterms:W3CDTF">2019-10-30T04:08:32Z</dcterms:modified>
</cp:coreProperties>
</file>