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07" r:id="rId2"/>
    <p:sldMasterId id="2147483719" r:id="rId3"/>
  </p:sldMasterIdLst>
  <p:notesMasterIdLst>
    <p:notesMasterId r:id="rId24"/>
  </p:notesMasterIdLst>
  <p:sldIdLst>
    <p:sldId id="256" r:id="rId4"/>
    <p:sldId id="322" r:id="rId5"/>
    <p:sldId id="323" r:id="rId6"/>
    <p:sldId id="324" r:id="rId7"/>
    <p:sldId id="325" r:id="rId8"/>
    <p:sldId id="326" r:id="rId9"/>
    <p:sldId id="328" r:id="rId10"/>
    <p:sldId id="330" r:id="rId11"/>
    <p:sldId id="331" r:id="rId12"/>
    <p:sldId id="340" r:id="rId13"/>
    <p:sldId id="332" r:id="rId14"/>
    <p:sldId id="336" r:id="rId15"/>
    <p:sldId id="333" r:id="rId16"/>
    <p:sldId id="338" r:id="rId17"/>
    <p:sldId id="329" r:id="rId18"/>
    <p:sldId id="334" r:id="rId19"/>
    <p:sldId id="339" r:id="rId20"/>
    <p:sldId id="337" r:id="rId21"/>
    <p:sldId id="341" r:id="rId22"/>
    <p:sldId id="335" r:id="rId23"/>
  </p:sldIdLst>
  <p:sldSz cx="9906000" cy="6858000" type="A4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3643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07286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929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14573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682164" algn="l" defTabSz="1072866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3218597" algn="l" defTabSz="1072866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755029" algn="l" defTabSz="1072866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4291462" algn="l" defTabSz="1072866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1511"/>
    <a:srgbClr val="CCCCFF"/>
    <a:srgbClr val="612C00"/>
    <a:srgbClr val="C6E2F5"/>
    <a:srgbClr val="CC66FF"/>
    <a:srgbClr val="CA423D"/>
    <a:srgbClr val="F3670F"/>
    <a:srgbClr val="F9AB3D"/>
    <a:srgbClr val="000206"/>
    <a:srgbClr val="546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88832" autoAdjust="0"/>
  </p:normalViewPr>
  <p:slideViewPr>
    <p:cSldViewPr>
      <p:cViewPr>
        <p:scale>
          <a:sx n="46" d="100"/>
          <a:sy n="46" d="100"/>
        </p:scale>
        <p:origin x="-1968" y="-50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4E7195A-6ED6-4D8A-9F15-39FEDB18EE24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6B1E02F-AAE1-4AF3-B47D-B8509D112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00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B1E02F-AAE1-4AF3-B47D-B8509D11243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059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1075" y="1241425"/>
            <a:ext cx="48355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BB5EF2-2A27-4782-BCF3-F720C7820380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15979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1075" y="1241425"/>
            <a:ext cx="48355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BB5EF2-2A27-4782-BCF3-F720C7820380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37713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1075" y="1241425"/>
            <a:ext cx="48355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BB5EF2-2A27-4782-BCF3-F720C7820380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8986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1075" y="1241425"/>
            <a:ext cx="48355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BB5EF2-2A27-4782-BCF3-F720C7820380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96295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1075" y="1241425"/>
            <a:ext cx="48355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BB5EF2-2A27-4782-BCF3-F720C7820380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15979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1075" y="1241425"/>
            <a:ext cx="48355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BB5EF2-2A27-4782-BCF3-F720C7820380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05666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1075" y="1241425"/>
            <a:ext cx="48355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BB5EF2-2A27-4782-BCF3-F720C7820380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32932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1075" y="1241425"/>
            <a:ext cx="48355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BB5EF2-2A27-4782-BCF3-F720C7820380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15979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1075" y="1241425"/>
            <a:ext cx="48355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BB5EF2-2A27-4782-BCF3-F720C7820380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15979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1075" y="1241425"/>
            <a:ext cx="48355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BB5EF2-2A27-4782-BCF3-F720C7820380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15979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1075" y="1241425"/>
            <a:ext cx="48355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BB5EF2-2A27-4782-BCF3-F720C7820380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05625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1075" y="1241425"/>
            <a:ext cx="48355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BB5EF2-2A27-4782-BCF3-F720C7820380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6978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1075" y="1241425"/>
            <a:ext cx="48355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BB5EF2-2A27-4782-BCF3-F720C7820380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47684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1075" y="1241425"/>
            <a:ext cx="48355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BB5EF2-2A27-4782-BCF3-F720C7820380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91297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1075" y="1241425"/>
            <a:ext cx="48355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BB5EF2-2A27-4782-BCF3-F720C7820380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9239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1075" y="1241425"/>
            <a:ext cx="48355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BB5EF2-2A27-4782-BCF3-F720C7820380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50045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1075" y="1241425"/>
            <a:ext cx="48355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BB5EF2-2A27-4782-BCF3-F720C7820380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60864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1075" y="1241425"/>
            <a:ext cx="48355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BB5EF2-2A27-4782-BCF3-F720C7820380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79341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81075" y="1241425"/>
            <a:ext cx="48355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BB5EF2-2A27-4782-BCF3-F720C7820380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7650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6433" indent="0" algn="ctr">
              <a:buNone/>
              <a:defRPr/>
            </a:lvl2pPr>
            <a:lvl3pPr marL="1072866" indent="0" algn="ctr">
              <a:buNone/>
              <a:defRPr/>
            </a:lvl3pPr>
            <a:lvl4pPr marL="1609298" indent="0" algn="ctr">
              <a:buNone/>
              <a:defRPr/>
            </a:lvl4pPr>
            <a:lvl5pPr marL="2145731" indent="0" algn="ctr">
              <a:buNone/>
              <a:defRPr/>
            </a:lvl5pPr>
            <a:lvl6pPr marL="2682164" indent="0" algn="ctr">
              <a:buNone/>
              <a:defRPr/>
            </a:lvl6pPr>
            <a:lvl7pPr marL="3218597" indent="0" algn="ctr">
              <a:buNone/>
              <a:defRPr/>
            </a:lvl7pPr>
            <a:lvl8pPr marL="3755029" indent="0" algn="ctr">
              <a:buNone/>
              <a:defRPr/>
            </a:lvl8pPr>
            <a:lvl9pPr marL="429146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29D59-9C41-4D9C-981F-499719D1273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0970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38D51-A48A-431B-A199-56E18D8570E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2677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91412" y="274643"/>
            <a:ext cx="233203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2" y="274643"/>
            <a:ext cx="683101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58611-1037-4FBA-B357-FB4867631AD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057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5300"/>
            </a:lvl1pPr>
          </a:lstStyle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41"/>
            <a:ext cx="7429500" cy="1655763"/>
          </a:xfrm>
        </p:spPr>
        <p:txBody>
          <a:bodyPr/>
          <a:lstStyle>
            <a:lvl1pPr marL="0" indent="0" algn="ctr">
              <a:buNone/>
              <a:defRPr sz="2100"/>
            </a:lvl1pPr>
            <a:lvl2pPr marL="402325" indent="0" algn="ctr">
              <a:buNone/>
              <a:defRPr sz="1800"/>
            </a:lvl2pPr>
            <a:lvl3pPr marL="804649" indent="0" algn="ctr">
              <a:buNone/>
              <a:defRPr sz="1600"/>
            </a:lvl3pPr>
            <a:lvl4pPr marL="1206974" indent="0" algn="ctr">
              <a:buNone/>
              <a:defRPr sz="1400"/>
            </a:lvl4pPr>
            <a:lvl5pPr marL="1609298" indent="0" algn="ctr">
              <a:buNone/>
              <a:defRPr sz="1400"/>
            </a:lvl5pPr>
            <a:lvl6pPr marL="2011623" indent="0" algn="ctr">
              <a:buNone/>
              <a:defRPr sz="1400"/>
            </a:lvl6pPr>
            <a:lvl7pPr marL="2413947" indent="0" algn="ctr">
              <a:buNone/>
              <a:defRPr sz="1400"/>
            </a:lvl7pPr>
            <a:lvl8pPr marL="2816272" indent="0" algn="ctr">
              <a:buNone/>
              <a:defRPr sz="1400"/>
            </a:lvl8pPr>
            <a:lvl9pPr marL="3218597" indent="0" algn="ctr">
              <a:buNone/>
              <a:defRPr sz="1400"/>
            </a:lvl9pPr>
          </a:lstStyle>
          <a:p>
            <a:r>
              <a:rPr lang="ru-RU" noProof="0" smtClean="0"/>
              <a:t>Образец подзаголовка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" y="-17226"/>
            <a:ext cx="9929585" cy="7054380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7279285" y="2854095"/>
            <a:ext cx="546895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930237" y="2351632"/>
            <a:ext cx="546895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>
            <a:off x="6836450" y="2180994"/>
            <a:ext cx="546895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Parallelogram 16"/>
          <p:cNvSpPr/>
          <p:nvPr userDrawn="1"/>
        </p:nvSpPr>
        <p:spPr>
          <a:xfrm>
            <a:off x="6128500" y="2200696"/>
            <a:ext cx="546895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Heart 17"/>
          <p:cNvSpPr/>
          <p:nvPr userDrawn="1"/>
        </p:nvSpPr>
        <p:spPr>
          <a:xfrm>
            <a:off x="8581193" y="2133351"/>
            <a:ext cx="546895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0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4325473" y="1624998"/>
            <a:ext cx="5580528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2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41"/>
            <a:ext cx="7429500" cy="1655763"/>
          </a:xfrm>
        </p:spPr>
        <p:txBody>
          <a:bodyPr/>
          <a:lstStyle>
            <a:lvl1pPr marL="0" indent="0" algn="ctr">
              <a:buNone/>
              <a:defRPr sz="2100"/>
            </a:lvl1pPr>
            <a:lvl2pPr marL="402325" indent="0" algn="ctr">
              <a:buNone/>
              <a:defRPr sz="1800"/>
            </a:lvl2pPr>
            <a:lvl3pPr marL="804649" indent="0" algn="ctr">
              <a:buNone/>
              <a:defRPr sz="1600"/>
            </a:lvl3pPr>
            <a:lvl4pPr marL="1206974" indent="0" algn="ctr">
              <a:buNone/>
              <a:defRPr sz="1400"/>
            </a:lvl4pPr>
            <a:lvl5pPr marL="1609298" indent="0" algn="ctr">
              <a:buNone/>
              <a:defRPr sz="1400"/>
            </a:lvl5pPr>
            <a:lvl6pPr marL="2011623" indent="0" algn="ctr">
              <a:buNone/>
              <a:defRPr sz="1400"/>
            </a:lvl6pPr>
            <a:lvl7pPr marL="2413947" indent="0" algn="ctr">
              <a:buNone/>
              <a:defRPr sz="1400"/>
            </a:lvl7pPr>
            <a:lvl8pPr marL="2816272" indent="0" algn="ctr">
              <a:buNone/>
              <a:defRPr sz="1400"/>
            </a:lvl8pPr>
            <a:lvl9pPr marL="3218597" indent="0" algn="ctr">
              <a:buNone/>
              <a:defRPr sz="1400"/>
            </a:lvl9pPr>
          </a:lstStyle>
          <a:p>
            <a:r>
              <a:rPr lang="ru-RU" noProof="0" smtClean="0"/>
              <a:t>Образец подзаголовка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" y="4"/>
            <a:ext cx="9967913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7778681" y="2632848"/>
            <a:ext cx="546895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039136" y="1733838"/>
            <a:ext cx="546895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>
            <a:off x="7204146" y="1741464"/>
            <a:ext cx="546895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Parallelogram 13"/>
          <p:cNvSpPr/>
          <p:nvPr userDrawn="1"/>
        </p:nvSpPr>
        <p:spPr>
          <a:xfrm>
            <a:off x="7010555" y="2797948"/>
            <a:ext cx="546895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Heart 14"/>
          <p:cNvSpPr/>
          <p:nvPr userDrawn="1"/>
        </p:nvSpPr>
        <p:spPr>
          <a:xfrm>
            <a:off x="8710731" y="2283598"/>
            <a:ext cx="546895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="" xmlns:a16="http://schemas.microsoft.com/office/drawing/2014/main" id="{5217CD73-2733-4306-A846-BC3B4BCC1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074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5"/>
            <a:ext cx="8543925" cy="2852737"/>
          </a:xfrm>
        </p:spPr>
        <p:txBody>
          <a:bodyPr anchor="b"/>
          <a:lstStyle>
            <a:lvl1pPr>
              <a:defRPr sz="5300"/>
            </a:lvl1pPr>
          </a:lstStyle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9"/>
            <a:ext cx="8543925" cy="1500187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023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04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2069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092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11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13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16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18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0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9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9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325" indent="0">
              <a:buNone/>
              <a:defRPr sz="1800" b="1"/>
            </a:lvl2pPr>
            <a:lvl3pPr marL="804649" indent="0">
              <a:buNone/>
              <a:defRPr sz="1600" b="1"/>
            </a:lvl3pPr>
            <a:lvl4pPr marL="1206974" indent="0">
              <a:buNone/>
              <a:defRPr sz="1400" b="1"/>
            </a:lvl4pPr>
            <a:lvl5pPr marL="1609298" indent="0">
              <a:buNone/>
              <a:defRPr sz="1400" b="1"/>
            </a:lvl5pPr>
            <a:lvl6pPr marL="2011623" indent="0">
              <a:buNone/>
              <a:defRPr sz="1400" b="1"/>
            </a:lvl6pPr>
            <a:lvl7pPr marL="2413947" indent="0">
              <a:buNone/>
              <a:defRPr sz="1400" b="1"/>
            </a:lvl7pPr>
            <a:lvl8pPr marL="2816272" indent="0">
              <a:buNone/>
              <a:defRPr sz="1400" b="1"/>
            </a:lvl8pPr>
            <a:lvl9pPr marL="3218597" indent="0">
              <a:buNone/>
              <a:defRPr sz="14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2325" indent="0">
              <a:buNone/>
              <a:defRPr sz="1800" b="1"/>
            </a:lvl2pPr>
            <a:lvl3pPr marL="804649" indent="0">
              <a:buNone/>
              <a:defRPr sz="1600" b="1"/>
            </a:lvl3pPr>
            <a:lvl4pPr marL="1206974" indent="0">
              <a:buNone/>
              <a:defRPr sz="1400" b="1"/>
            </a:lvl4pPr>
            <a:lvl5pPr marL="1609298" indent="0">
              <a:buNone/>
              <a:defRPr sz="1400" b="1"/>
            </a:lvl5pPr>
            <a:lvl6pPr marL="2011623" indent="0">
              <a:buNone/>
              <a:defRPr sz="1400" b="1"/>
            </a:lvl6pPr>
            <a:lvl7pPr marL="2413947" indent="0">
              <a:buNone/>
              <a:defRPr sz="1400" b="1"/>
            </a:lvl7pPr>
            <a:lvl8pPr marL="2816272" indent="0">
              <a:buNone/>
              <a:defRPr sz="1400" b="1"/>
            </a:lvl8pPr>
            <a:lvl9pPr marL="3218597" indent="0">
              <a:buNone/>
              <a:defRPr sz="14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1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F0220-D3D3-46D8-95D1-E4471290E66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4930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9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2"/>
            <a:ext cx="5014913" cy="487362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1"/>
            <a:ext cx="3194943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02325" indent="0">
              <a:buNone/>
              <a:defRPr sz="1200"/>
            </a:lvl2pPr>
            <a:lvl3pPr marL="804649" indent="0">
              <a:buNone/>
              <a:defRPr sz="1100"/>
            </a:lvl3pPr>
            <a:lvl4pPr marL="1206974" indent="0">
              <a:buNone/>
              <a:defRPr sz="900"/>
            </a:lvl4pPr>
            <a:lvl5pPr marL="1609298" indent="0">
              <a:buNone/>
              <a:defRPr sz="900"/>
            </a:lvl5pPr>
            <a:lvl6pPr marL="2011623" indent="0">
              <a:buNone/>
              <a:defRPr sz="900"/>
            </a:lvl6pPr>
            <a:lvl7pPr marL="2413947" indent="0">
              <a:buNone/>
              <a:defRPr sz="900"/>
            </a:lvl7pPr>
            <a:lvl8pPr marL="2816272" indent="0">
              <a:buNone/>
              <a:defRPr sz="900"/>
            </a:lvl8pPr>
            <a:lvl9pPr marL="3218597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2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32"/>
            <a:ext cx="5014913" cy="4873625"/>
          </a:xfrm>
        </p:spPr>
        <p:txBody>
          <a:bodyPr/>
          <a:lstStyle>
            <a:lvl1pPr marL="0" indent="0">
              <a:buNone/>
              <a:defRPr sz="2800"/>
            </a:lvl1pPr>
            <a:lvl2pPr marL="402325" indent="0">
              <a:buNone/>
              <a:defRPr sz="2500"/>
            </a:lvl2pPr>
            <a:lvl3pPr marL="804649" indent="0">
              <a:buNone/>
              <a:defRPr sz="2100"/>
            </a:lvl3pPr>
            <a:lvl4pPr marL="1206974" indent="0">
              <a:buNone/>
              <a:defRPr sz="1800"/>
            </a:lvl4pPr>
            <a:lvl5pPr marL="1609298" indent="0">
              <a:buNone/>
              <a:defRPr sz="1800"/>
            </a:lvl5pPr>
            <a:lvl6pPr marL="2011623" indent="0">
              <a:buNone/>
              <a:defRPr sz="1800"/>
            </a:lvl6pPr>
            <a:lvl7pPr marL="2413947" indent="0">
              <a:buNone/>
              <a:defRPr sz="1800"/>
            </a:lvl7pPr>
            <a:lvl8pPr marL="2816272" indent="0">
              <a:buNone/>
              <a:defRPr sz="1800"/>
            </a:lvl8pPr>
            <a:lvl9pPr marL="3218597" indent="0">
              <a:buNone/>
              <a:defRPr sz="1800"/>
            </a:lvl9pPr>
          </a:lstStyle>
          <a:p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1"/>
            <a:ext cx="3194943" cy="3811588"/>
          </a:xfrm>
        </p:spPr>
        <p:txBody>
          <a:bodyPr/>
          <a:lstStyle>
            <a:lvl1pPr marL="0" indent="0">
              <a:buNone/>
              <a:defRPr sz="1400"/>
            </a:lvl1pPr>
            <a:lvl2pPr marL="402325" indent="0">
              <a:buNone/>
              <a:defRPr sz="1200"/>
            </a:lvl2pPr>
            <a:lvl3pPr marL="804649" indent="0">
              <a:buNone/>
              <a:defRPr sz="1100"/>
            </a:lvl3pPr>
            <a:lvl4pPr marL="1206974" indent="0">
              <a:buNone/>
              <a:defRPr sz="900"/>
            </a:lvl4pPr>
            <a:lvl5pPr marL="1609298" indent="0">
              <a:buNone/>
              <a:defRPr sz="900"/>
            </a:lvl5pPr>
            <a:lvl6pPr marL="2011623" indent="0">
              <a:buNone/>
              <a:defRPr sz="900"/>
            </a:lvl6pPr>
            <a:lvl7pPr marL="2413947" indent="0">
              <a:buNone/>
              <a:defRPr sz="900"/>
            </a:lvl7pPr>
            <a:lvl8pPr marL="2816272" indent="0">
              <a:buNone/>
              <a:defRPr sz="900"/>
            </a:lvl8pPr>
            <a:lvl9pPr marL="3218597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47650" y="228600"/>
            <a:ext cx="9420606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29304" y="5353963"/>
            <a:ext cx="9450324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600200"/>
            <a:ext cx="84201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556001"/>
            <a:ext cx="69342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3AA15E-C308-4275-A758-079C5797D15C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18F2BD-3406-4940-BE85-0B4636A42194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606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551394" y="4203592"/>
            <a:ext cx="3116131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837597" y="4075290"/>
            <a:ext cx="6006558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064455" y="4087562"/>
            <a:ext cx="5923645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6076946" y="4074179"/>
            <a:ext cx="3583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29304" y="4058555"/>
            <a:ext cx="9450324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35" y="2463560"/>
            <a:ext cx="84201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12" y="1437449"/>
            <a:ext cx="695254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54ED6-05D8-44E8-AC53-5A943C7A57F4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8DE13-4F8C-489B-8EF9-795DBA4D3C33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33043" y="2679192"/>
            <a:ext cx="4140708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2679192"/>
            <a:ext cx="4140708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044" y="2678114"/>
            <a:ext cx="4140708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779" y="3429005"/>
            <a:ext cx="4138393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50" y="2678113"/>
            <a:ext cx="4140708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3429005"/>
            <a:ext cx="4140708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9E2EEA-C8CD-4C7B-A17B-3E22EA19429C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F27BA-A190-428F-A9BD-964DB2BBE93E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D6DFA-0F85-4114-A6D2-9D7132B43652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/>
            </a:lvl1pPr>
            <a:lvl2pPr marL="536433" indent="0">
              <a:buNone/>
              <a:defRPr sz="2100"/>
            </a:lvl2pPr>
            <a:lvl3pPr marL="1072866" indent="0">
              <a:buNone/>
              <a:defRPr sz="1900"/>
            </a:lvl3pPr>
            <a:lvl4pPr marL="1609298" indent="0">
              <a:buNone/>
              <a:defRPr sz="1600"/>
            </a:lvl4pPr>
            <a:lvl5pPr marL="2145731" indent="0">
              <a:buNone/>
              <a:defRPr sz="1600"/>
            </a:lvl5pPr>
            <a:lvl6pPr marL="2682164" indent="0">
              <a:buNone/>
              <a:defRPr sz="1600"/>
            </a:lvl6pPr>
            <a:lvl7pPr marL="3218597" indent="0">
              <a:buNone/>
              <a:defRPr sz="1600"/>
            </a:lvl7pPr>
            <a:lvl8pPr marL="3755029" indent="0">
              <a:buNone/>
              <a:defRPr sz="1600"/>
            </a:lvl8pPr>
            <a:lvl9pPr marL="4291462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B9AC-E0A1-4AD2-9141-D5B666D14B5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5291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C7217-F1D5-41AB-A93A-16DA31E15C86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581405"/>
            <a:ext cx="36322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90600" y="2286000"/>
            <a:ext cx="36322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625" y="1828800"/>
            <a:ext cx="422941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7650" y="228600"/>
            <a:ext cx="9420606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29304" y="5353963"/>
            <a:ext cx="9450324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338" y="338667"/>
            <a:ext cx="413036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4030" y="2785533"/>
            <a:ext cx="4136673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F167F-BA9F-477D-93DF-BACEC48F29FA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371600"/>
            <a:ext cx="386334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1CD4F-8DD1-4CAD-B151-9FA920DA6E60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46DC9-30C6-464A-83E6-E01902E2BBE9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447803"/>
            <a:ext cx="222885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47800"/>
            <a:ext cx="652145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08050" y="1600205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5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481C6-FC96-406C-BB0D-73E77656276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55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7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45CD-0F75-4F98-ADA6-11809BC8C7B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0646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FF3F2-D0E5-4064-BC76-6C56D830043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635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359BA-3BCD-40F3-A6B1-ECE6B6352C6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563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4" y="273053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4" y="1435103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CBA3A-1587-4F0E-B641-04F33A6CCE0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3883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4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42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1CEBD-6924-4860-8898-C1CDED9D758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7195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050" y="1600205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9"/>
            <a:ext cx="2311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9"/>
            <a:ext cx="31369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9"/>
            <a:ext cx="23114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/>
            </a:lvl1pPr>
          </a:lstStyle>
          <a:p>
            <a:pPr>
              <a:defRPr/>
            </a:pPr>
            <a:fld id="{82C7ED39-C3E9-44F2-B1BC-298BA6461D8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5pPr>
      <a:lvl6pPr marL="536433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6pPr>
      <a:lvl7pPr marL="1072866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7pPr>
      <a:lvl8pPr marL="1609298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8pPr>
      <a:lvl9pPr marL="2145731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9pPr>
    </p:titleStyle>
    <p:bodyStyle>
      <a:lvl1pPr marL="402325" indent="-40232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41082" indent="-268216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77515" indent="-268216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413947" indent="-268216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950380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486813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4023246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559678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0" y="365129"/>
            <a:ext cx="8543925" cy="1325563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ru-RU" noProof="0" smtClean="0"/>
              <a:t>Образец заголовка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9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6"/>
            <a:ext cx="222885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6C69321-35DD-4BC7-953A-DC16A57A483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12/8/2021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5" y="6356356"/>
            <a:ext cx="3343275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6"/>
            <a:ext cx="222885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EDF5074B-1D8C-4FBF-B643-29DBF83DE07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5052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xStyles>
    <p:titleStyle>
      <a:lvl1pPr algn="l" defTabSz="804649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162" indent="-201162" algn="l" defTabSz="804649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03487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11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08136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461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785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110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434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759" indent="-201162" algn="l" defTabSz="804649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325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49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974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298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23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94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272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597" algn="l" defTabSz="80464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606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29304" y="1679429"/>
            <a:ext cx="9450324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338328"/>
            <a:ext cx="89154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3978" y="6250169"/>
            <a:ext cx="4102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777" y="6250169"/>
            <a:ext cx="4102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3681" y="6250168"/>
            <a:ext cx="12586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2C7ED39-C3E9-44F2-B1BC-298BA6461D8A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42" y="2675467"/>
            <a:ext cx="8025694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9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8744" y="5153108"/>
            <a:ext cx="7175058" cy="1724161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r>
              <a:rPr lang="ru-RU" sz="2400" b="1" spc="176" dirty="0" smtClean="0">
                <a:ln w="11430">
                  <a:solidFill>
                    <a:srgbClr val="121314"/>
                  </a:solidFill>
                </a:ln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Воспитатели МБДОУ </a:t>
            </a:r>
          </a:p>
          <a:p>
            <a:pPr algn="ctr">
              <a:defRPr/>
            </a:pPr>
            <a:r>
              <a:rPr lang="ru-RU" sz="2400" b="1" spc="176" dirty="0" smtClean="0">
                <a:ln w="11430">
                  <a:solidFill>
                    <a:srgbClr val="121314"/>
                  </a:solidFill>
                </a:ln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г. Иркутска детского сада № 84: </a:t>
            </a:r>
            <a:r>
              <a:rPr lang="ru-RU" sz="2400" b="1" spc="176" dirty="0" err="1" smtClean="0">
                <a:ln w="11430">
                  <a:solidFill>
                    <a:srgbClr val="121314"/>
                  </a:solidFill>
                </a:ln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Гостар</a:t>
            </a:r>
            <a:r>
              <a:rPr lang="ru-RU" sz="2400" b="1" spc="176" dirty="0" smtClean="0">
                <a:ln w="11430">
                  <a:solidFill>
                    <a:srgbClr val="121314"/>
                  </a:solidFill>
                </a:ln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anose="02040502050405020303" pitchFamily="18" charset="0"/>
              </a:rPr>
              <a:t> А.И., Полякова И.М.</a:t>
            </a:r>
          </a:p>
          <a:p>
            <a:pPr algn="ctr">
              <a:defRPr/>
            </a:pPr>
            <a:endParaRPr lang="ru-RU" sz="3300" b="1" spc="176" dirty="0">
              <a:ln w="11430">
                <a:solidFill>
                  <a:srgbClr val="121314"/>
                </a:solidFill>
              </a:ln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846" y="608293"/>
            <a:ext cx="8697938" cy="1170163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r>
              <a:rPr lang="ru-RU" sz="2300" dirty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bg1">
                      <a:lumMod val="20000"/>
                      <a:lumOff val="80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Фестиваль методических практик по духовно-нравственному образованию «Иркутская область - территория толерантности»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4517" y="2267925"/>
            <a:ext cx="9031187" cy="2970656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r>
              <a:rPr lang="ru-RU" sz="4000" b="1" spc="59" dirty="0" smtClean="0">
                <a:ln w="9525" cmpd="sng">
                  <a:solidFill>
                    <a:srgbClr val="121314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Тема выступления</a:t>
            </a:r>
          </a:p>
          <a:p>
            <a:pPr algn="ctr">
              <a:defRPr/>
            </a:pPr>
            <a:r>
              <a:rPr lang="ru-RU" sz="3600" b="1" smtClean="0"/>
              <a:t>«Взаимодействие </a:t>
            </a:r>
            <a:r>
              <a:rPr lang="ru-RU" sz="3600" b="1" dirty="0"/>
              <a:t>ДОУ и семьи в духовно-нравственном воспитании дошкольников»</a:t>
            </a:r>
          </a:p>
          <a:p>
            <a:pPr algn="ctr">
              <a:defRPr/>
            </a:pPr>
            <a:endParaRPr lang="ru-RU" sz="3800" b="1" spc="59" dirty="0">
              <a:ln w="9525" cmpd="sng">
                <a:solidFill>
                  <a:srgbClr val="121314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 descr="Клипарт Снежинка эмодзи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8173">
            <a:off x="8294714" y="1431394"/>
            <a:ext cx="1001080" cy="9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2" descr="Клипарт Снежинка эмодз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8173">
            <a:off x="9141383" y="909408"/>
            <a:ext cx="598168" cy="55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Клипарт Снежинка эмодз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8173">
            <a:off x="8617448" y="2575209"/>
            <a:ext cx="635434" cy="58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липарт Снежинка эмодзи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827" flipH="1">
            <a:off x="607942" y="4691071"/>
            <a:ext cx="1001080" cy="9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липарт Снежинка эмодз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827" flipH="1">
            <a:off x="285434" y="5673985"/>
            <a:ext cx="598168" cy="55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липарт Снежинка эмодз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827" flipH="1">
            <a:off x="930676" y="5834884"/>
            <a:ext cx="635434" cy="58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Прямоугольник 136"/>
          <p:cNvSpPr/>
          <p:nvPr/>
        </p:nvSpPr>
        <p:spPr>
          <a:xfrm>
            <a:off x="102851" y="476672"/>
            <a:ext cx="9264195" cy="1077830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r>
              <a:rPr lang="ru-RU" sz="6300" dirty="0">
                <a:ln w="17780" cmpd="sng">
                  <a:solidFill>
                    <a:srgbClr val="612C00"/>
                  </a:solidFill>
                  <a:prstDash val="solid"/>
                  <a:miter lim="800000"/>
                </a:ln>
                <a:solidFill>
                  <a:srgbClr val="612C00"/>
                </a:solidFill>
                <a:latin typeface="+mn-lt"/>
              </a:rPr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697" y="4692057"/>
            <a:ext cx="2496854" cy="2165947"/>
          </a:xfrm>
          <a:prstGeom prst="rect">
            <a:avLst/>
          </a:prstGeom>
        </p:spPr>
      </p:pic>
      <p:grpSp>
        <p:nvGrpSpPr>
          <p:cNvPr id="132" name="Группа 131"/>
          <p:cNvGrpSpPr/>
          <p:nvPr/>
        </p:nvGrpSpPr>
        <p:grpSpPr>
          <a:xfrm>
            <a:off x="8429124" y="5382216"/>
            <a:ext cx="312000" cy="785629"/>
            <a:chOff x="2437987" y="3369164"/>
            <a:chExt cx="602487" cy="1429080"/>
          </a:xfrm>
        </p:grpSpPr>
        <p:sp>
          <p:nvSpPr>
            <p:cNvPr id="133" name="hour hand"/>
            <p:cNvSpPr>
              <a:spLocks/>
            </p:cNvSpPr>
            <p:nvPr/>
          </p:nvSpPr>
          <p:spPr bwMode="auto">
            <a:xfrm>
              <a:off x="2438399" y="3369164"/>
              <a:ext cx="601663" cy="950912"/>
            </a:xfrm>
            <a:prstGeom prst="upArrow">
              <a:avLst>
                <a:gd name="adj1" fmla="val 42855"/>
                <a:gd name="adj2" fmla="val 42856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4" name="hour hand"/>
            <p:cNvSpPr>
              <a:spLocks/>
            </p:cNvSpPr>
            <p:nvPr/>
          </p:nvSpPr>
          <p:spPr bwMode="auto">
            <a:xfrm rot="10800000">
              <a:off x="2437987" y="4320076"/>
              <a:ext cx="602487" cy="478168"/>
            </a:xfrm>
            <a:prstGeom prst="upArrow">
              <a:avLst>
                <a:gd name="adj1" fmla="val 50000"/>
                <a:gd name="adj2" fmla="val 67687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0246" name="Picture 6" descr="https://avatars.mds.yandex.net/get-zen_doc/99893/pub_5cce9acf8b758300b4f80f48_5cce9b966f616900b212891e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585600"/>
            <a:ext cx="3645298" cy="2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www.maam.ru/upload/blogs/detsad-152857-15236400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44" y="3326165"/>
            <a:ext cx="3615445" cy="271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www.tatianinskaya-shkola.ru/wp-content/gallery/kolyadki-2015/kolyadki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13" y="603642"/>
            <a:ext cx="3789313" cy="25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detsad-348.ru/images/doc/zima2016/Kolada2017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611" y="3348796"/>
            <a:ext cx="3528514" cy="26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53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99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697" y="4692057"/>
            <a:ext cx="2496854" cy="2165947"/>
          </a:xfrm>
          <a:prstGeom prst="rect">
            <a:avLst/>
          </a:prstGeom>
        </p:spPr>
      </p:pic>
      <p:grpSp>
        <p:nvGrpSpPr>
          <p:cNvPr id="132" name="Группа 131"/>
          <p:cNvGrpSpPr/>
          <p:nvPr/>
        </p:nvGrpSpPr>
        <p:grpSpPr>
          <a:xfrm>
            <a:off x="8429124" y="5382216"/>
            <a:ext cx="312000" cy="785629"/>
            <a:chOff x="2437987" y="3369164"/>
            <a:chExt cx="602487" cy="1429080"/>
          </a:xfrm>
        </p:grpSpPr>
        <p:sp>
          <p:nvSpPr>
            <p:cNvPr id="133" name="hour hand"/>
            <p:cNvSpPr>
              <a:spLocks/>
            </p:cNvSpPr>
            <p:nvPr/>
          </p:nvSpPr>
          <p:spPr bwMode="auto">
            <a:xfrm>
              <a:off x="2438399" y="3369164"/>
              <a:ext cx="601663" cy="950912"/>
            </a:xfrm>
            <a:prstGeom prst="upArrow">
              <a:avLst>
                <a:gd name="adj1" fmla="val 42855"/>
                <a:gd name="adj2" fmla="val 42856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4" name="hour hand"/>
            <p:cNvSpPr>
              <a:spLocks/>
            </p:cNvSpPr>
            <p:nvPr/>
          </p:nvSpPr>
          <p:spPr bwMode="auto">
            <a:xfrm rot="10800000">
              <a:off x="2437987" y="4320076"/>
              <a:ext cx="602487" cy="478168"/>
            </a:xfrm>
            <a:prstGeom prst="upArrow">
              <a:avLst>
                <a:gd name="adj1" fmla="val 50000"/>
                <a:gd name="adj2" fmla="val 67687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02" y="843520"/>
            <a:ext cx="3583358" cy="26875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11" y="838615"/>
            <a:ext cx="3583357" cy="2687518"/>
          </a:xfrm>
          <a:prstGeom prst="rect">
            <a:avLst/>
          </a:prstGeom>
        </p:spPr>
      </p:pic>
      <p:pic>
        <p:nvPicPr>
          <p:cNvPr id="11266" name="Picture 2" descr="C:\Users\Пользователь\Desktop\IMG_20201112_1202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76" y="4057006"/>
            <a:ext cx="4370673" cy="211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Пользователь\Desktop\IMG_20201112_1154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2" y="4057006"/>
            <a:ext cx="4370672" cy="211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0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99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Прямоугольник 136"/>
          <p:cNvSpPr/>
          <p:nvPr/>
        </p:nvSpPr>
        <p:spPr>
          <a:xfrm>
            <a:off x="102851" y="476672"/>
            <a:ext cx="9264195" cy="1077830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r>
              <a:rPr lang="ru-RU" sz="6300" dirty="0" err="1" smtClean="0">
                <a:ln w="17780" cmpd="sng">
                  <a:solidFill>
                    <a:srgbClr val="612C00"/>
                  </a:solidFill>
                  <a:prstDash val="solid"/>
                  <a:miter lim="800000"/>
                </a:ln>
                <a:solidFill>
                  <a:srgbClr val="612C00"/>
                </a:solidFill>
                <a:latin typeface="+mn-lt"/>
              </a:rPr>
              <a:t>ок</a:t>
            </a:r>
            <a:endParaRPr lang="ru-RU" sz="6300" dirty="0">
              <a:ln w="17780" cmpd="sng">
                <a:solidFill>
                  <a:srgbClr val="612C00"/>
                </a:solidFill>
                <a:prstDash val="solid"/>
                <a:miter lim="800000"/>
              </a:ln>
              <a:solidFill>
                <a:srgbClr val="612C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697" y="4692057"/>
            <a:ext cx="2496854" cy="2165947"/>
          </a:xfrm>
          <a:prstGeom prst="rect">
            <a:avLst/>
          </a:prstGeom>
        </p:spPr>
      </p:pic>
      <p:grpSp>
        <p:nvGrpSpPr>
          <p:cNvPr id="132" name="Группа 131"/>
          <p:cNvGrpSpPr/>
          <p:nvPr/>
        </p:nvGrpSpPr>
        <p:grpSpPr>
          <a:xfrm>
            <a:off x="8429124" y="5382216"/>
            <a:ext cx="312000" cy="785629"/>
            <a:chOff x="2437987" y="3369164"/>
            <a:chExt cx="602487" cy="1429080"/>
          </a:xfrm>
        </p:grpSpPr>
        <p:sp>
          <p:nvSpPr>
            <p:cNvPr id="133" name="hour hand"/>
            <p:cNvSpPr>
              <a:spLocks/>
            </p:cNvSpPr>
            <p:nvPr/>
          </p:nvSpPr>
          <p:spPr bwMode="auto">
            <a:xfrm>
              <a:off x="2438399" y="3369164"/>
              <a:ext cx="601663" cy="950912"/>
            </a:xfrm>
            <a:prstGeom prst="upArrow">
              <a:avLst>
                <a:gd name="adj1" fmla="val 42855"/>
                <a:gd name="adj2" fmla="val 42856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4" name="hour hand"/>
            <p:cNvSpPr>
              <a:spLocks/>
            </p:cNvSpPr>
            <p:nvPr/>
          </p:nvSpPr>
          <p:spPr bwMode="auto">
            <a:xfrm rot="10800000">
              <a:off x="2437987" y="4320076"/>
              <a:ext cx="602487" cy="478168"/>
            </a:xfrm>
            <a:prstGeom prst="upArrow">
              <a:avLst>
                <a:gd name="adj1" fmla="val 50000"/>
                <a:gd name="adj2" fmla="val 67687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2290" name="Picture 2" descr="C:\Users\Пользователь\Desktop\IMG-20201112-WA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10" y="671313"/>
            <a:ext cx="2493245" cy="540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Пользователь\Desktop\IMG-20201112-WA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710" y="671313"/>
            <a:ext cx="4484789" cy="206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:\фото 2 группы\IMG_20190227_11275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9" y="2966927"/>
            <a:ext cx="4090562" cy="306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77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99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Прямоугольник 136"/>
          <p:cNvSpPr/>
          <p:nvPr/>
        </p:nvSpPr>
        <p:spPr>
          <a:xfrm>
            <a:off x="102851" y="476676"/>
            <a:ext cx="9264195" cy="723887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r>
              <a:rPr lang="ru-RU" sz="4000" dirty="0" smtClean="0">
                <a:ln w="17780" cmpd="sng">
                  <a:solidFill>
                    <a:srgbClr val="612C00"/>
                  </a:solidFill>
                  <a:prstDash val="solid"/>
                  <a:miter lim="800000"/>
                </a:ln>
                <a:solidFill>
                  <a:srgbClr val="612C00"/>
                </a:solidFill>
                <a:latin typeface="+mn-lt"/>
              </a:rPr>
              <a:t>Встречи с интересными людьми</a:t>
            </a:r>
            <a:endParaRPr lang="ru-RU" sz="4000" dirty="0">
              <a:ln w="17780" cmpd="sng">
                <a:solidFill>
                  <a:srgbClr val="612C00"/>
                </a:solidFill>
                <a:prstDash val="solid"/>
                <a:miter lim="800000"/>
              </a:ln>
              <a:solidFill>
                <a:srgbClr val="612C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697" y="4692057"/>
            <a:ext cx="2496854" cy="2165947"/>
          </a:xfrm>
          <a:prstGeom prst="rect">
            <a:avLst/>
          </a:prstGeom>
        </p:spPr>
      </p:pic>
      <p:grpSp>
        <p:nvGrpSpPr>
          <p:cNvPr id="132" name="Группа 131"/>
          <p:cNvGrpSpPr/>
          <p:nvPr/>
        </p:nvGrpSpPr>
        <p:grpSpPr>
          <a:xfrm>
            <a:off x="8429124" y="5382216"/>
            <a:ext cx="312000" cy="785629"/>
            <a:chOff x="2437987" y="3369164"/>
            <a:chExt cx="602487" cy="1429080"/>
          </a:xfrm>
        </p:grpSpPr>
        <p:sp>
          <p:nvSpPr>
            <p:cNvPr id="133" name="hour hand"/>
            <p:cNvSpPr>
              <a:spLocks/>
            </p:cNvSpPr>
            <p:nvPr/>
          </p:nvSpPr>
          <p:spPr bwMode="auto">
            <a:xfrm>
              <a:off x="2438399" y="3369164"/>
              <a:ext cx="601663" cy="950912"/>
            </a:xfrm>
            <a:prstGeom prst="upArrow">
              <a:avLst>
                <a:gd name="adj1" fmla="val 42855"/>
                <a:gd name="adj2" fmla="val 42856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4" name="hour hand"/>
            <p:cNvSpPr>
              <a:spLocks/>
            </p:cNvSpPr>
            <p:nvPr/>
          </p:nvSpPr>
          <p:spPr bwMode="auto">
            <a:xfrm rot="10800000">
              <a:off x="2437987" y="4320076"/>
              <a:ext cx="602487" cy="478168"/>
            </a:xfrm>
            <a:prstGeom prst="upArrow">
              <a:avLst>
                <a:gd name="adj1" fmla="val 50000"/>
                <a:gd name="adj2" fmla="val 67687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3074" name="Picture 2" descr="C:\Users\Пользователь\Desktop\IMG_20190326_1145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59" y="1200559"/>
            <a:ext cx="3238330" cy="242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IMG_20190527_0933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59" y="3861048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IMG_20190425_1102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12" y="1514062"/>
            <a:ext cx="2926712" cy="390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10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99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697" y="4692057"/>
            <a:ext cx="2496854" cy="2165947"/>
          </a:xfrm>
          <a:prstGeom prst="rect">
            <a:avLst/>
          </a:prstGeom>
        </p:spPr>
      </p:pic>
      <p:grpSp>
        <p:nvGrpSpPr>
          <p:cNvPr id="132" name="Группа 131"/>
          <p:cNvGrpSpPr/>
          <p:nvPr/>
        </p:nvGrpSpPr>
        <p:grpSpPr>
          <a:xfrm>
            <a:off x="8429124" y="5382216"/>
            <a:ext cx="312000" cy="785629"/>
            <a:chOff x="2437987" y="3369164"/>
            <a:chExt cx="602487" cy="1429080"/>
          </a:xfrm>
        </p:grpSpPr>
        <p:sp>
          <p:nvSpPr>
            <p:cNvPr id="133" name="hour hand"/>
            <p:cNvSpPr>
              <a:spLocks/>
            </p:cNvSpPr>
            <p:nvPr/>
          </p:nvSpPr>
          <p:spPr bwMode="auto">
            <a:xfrm>
              <a:off x="2438399" y="3369164"/>
              <a:ext cx="601663" cy="950912"/>
            </a:xfrm>
            <a:prstGeom prst="upArrow">
              <a:avLst>
                <a:gd name="adj1" fmla="val 42855"/>
                <a:gd name="adj2" fmla="val 42856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4" name="hour hand"/>
            <p:cNvSpPr>
              <a:spLocks/>
            </p:cNvSpPr>
            <p:nvPr/>
          </p:nvSpPr>
          <p:spPr bwMode="auto">
            <a:xfrm rot="10800000">
              <a:off x="2437987" y="4320076"/>
              <a:ext cx="602487" cy="478168"/>
            </a:xfrm>
            <a:prstGeom prst="upArrow">
              <a:avLst>
                <a:gd name="adj1" fmla="val 50000"/>
                <a:gd name="adj2" fmla="val 67687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2052" name="Picture 4" descr="C:\Users\Пользователь\Desktop\DSC017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49" y="3504586"/>
            <a:ext cx="3166161" cy="237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esktop\20170504_1020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16" y="891257"/>
            <a:ext cx="3888431" cy="233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Пользователь\Desktop\фото мероприятий к дню победы\моё!\картотека опытов\20180326_153531-300x1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56" y="3489859"/>
            <a:ext cx="3808768" cy="22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Пользователь\Desktop\IMG-20201112-WA00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88" y="1017247"/>
            <a:ext cx="4511900" cy="207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53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99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Прямоугольник 136"/>
          <p:cNvSpPr/>
          <p:nvPr/>
        </p:nvSpPr>
        <p:spPr>
          <a:xfrm>
            <a:off x="3584848" y="408790"/>
            <a:ext cx="2558856" cy="723887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r>
              <a:rPr lang="ru-RU" sz="4000" dirty="0" smtClean="0">
                <a:ln w="17780" cmpd="sng">
                  <a:solidFill>
                    <a:srgbClr val="612C00"/>
                  </a:solidFill>
                  <a:prstDash val="solid"/>
                  <a:miter lim="800000"/>
                </a:ln>
                <a:solidFill>
                  <a:srgbClr val="612C00"/>
                </a:solidFill>
                <a:latin typeface="+mn-lt"/>
              </a:rPr>
              <a:t>Труд</a:t>
            </a:r>
            <a:endParaRPr lang="ru-RU" sz="4000" dirty="0">
              <a:ln w="17780" cmpd="sng">
                <a:solidFill>
                  <a:srgbClr val="612C00"/>
                </a:solidFill>
                <a:prstDash val="solid"/>
                <a:miter lim="800000"/>
              </a:ln>
              <a:solidFill>
                <a:srgbClr val="612C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697" y="4692057"/>
            <a:ext cx="2496854" cy="2165947"/>
          </a:xfrm>
          <a:prstGeom prst="rect">
            <a:avLst/>
          </a:prstGeom>
        </p:spPr>
      </p:pic>
      <p:grpSp>
        <p:nvGrpSpPr>
          <p:cNvPr id="132" name="Группа 131"/>
          <p:cNvGrpSpPr/>
          <p:nvPr/>
        </p:nvGrpSpPr>
        <p:grpSpPr>
          <a:xfrm>
            <a:off x="8429124" y="5382216"/>
            <a:ext cx="312000" cy="785629"/>
            <a:chOff x="2437987" y="3369164"/>
            <a:chExt cx="602487" cy="1429080"/>
          </a:xfrm>
        </p:grpSpPr>
        <p:sp>
          <p:nvSpPr>
            <p:cNvPr id="133" name="hour hand"/>
            <p:cNvSpPr>
              <a:spLocks/>
            </p:cNvSpPr>
            <p:nvPr/>
          </p:nvSpPr>
          <p:spPr bwMode="auto">
            <a:xfrm>
              <a:off x="2438399" y="3369164"/>
              <a:ext cx="601663" cy="950912"/>
            </a:xfrm>
            <a:prstGeom prst="upArrow">
              <a:avLst>
                <a:gd name="adj1" fmla="val 42855"/>
                <a:gd name="adj2" fmla="val 42856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4" name="hour hand"/>
            <p:cNvSpPr>
              <a:spLocks/>
            </p:cNvSpPr>
            <p:nvPr/>
          </p:nvSpPr>
          <p:spPr bwMode="auto">
            <a:xfrm rot="10800000">
              <a:off x="2437987" y="4320076"/>
              <a:ext cx="602487" cy="478168"/>
            </a:xfrm>
            <a:prstGeom prst="upArrow">
              <a:avLst>
                <a:gd name="adj1" fmla="val 50000"/>
                <a:gd name="adj2" fmla="val 67687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8194" name="Picture 2" descr="G:\Viber Images\IMG-5efd87f22c3d05ad86e78424eeaf59c6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3" y="942109"/>
            <a:ext cx="3431704" cy="257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Viber Images\IMG-6364e78b34da31e2c4e46d570a632734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149" y="3188746"/>
            <a:ext cx="2260924" cy="301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28" y="3760773"/>
            <a:ext cx="3005995" cy="2472063"/>
          </a:xfrm>
          <a:prstGeom prst="rect">
            <a:avLst/>
          </a:prstGeom>
        </p:spPr>
      </p:pic>
      <p:pic>
        <p:nvPicPr>
          <p:cNvPr id="8196" name="Picture 4" descr="C:\Users\Пользователь\Desktop\DSCN269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057" y="972742"/>
            <a:ext cx="2723457" cy="20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Пользователь\Desktop\IMG_20190311_15582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81" y="3188746"/>
            <a:ext cx="2283064" cy="304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50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99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Прямоугольник 136"/>
          <p:cNvSpPr/>
          <p:nvPr/>
        </p:nvSpPr>
        <p:spPr>
          <a:xfrm>
            <a:off x="102851" y="476676"/>
            <a:ext cx="9264195" cy="723887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r>
              <a:rPr lang="ru-RU" sz="4000" dirty="0" smtClean="0">
                <a:ln w="17780" cmpd="sng">
                  <a:solidFill>
                    <a:srgbClr val="612C00"/>
                  </a:solidFill>
                  <a:prstDash val="solid"/>
                  <a:miter lim="800000"/>
                </a:ln>
                <a:solidFill>
                  <a:srgbClr val="612C00"/>
                </a:solidFill>
                <a:latin typeface="+mn-lt"/>
              </a:rPr>
              <a:t>Совместные праздники</a:t>
            </a:r>
            <a:endParaRPr lang="ru-RU" sz="4000" dirty="0">
              <a:ln w="17780" cmpd="sng">
                <a:solidFill>
                  <a:srgbClr val="612C00"/>
                </a:solidFill>
                <a:prstDash val="solid"/>
                <a:miter lim="800000"/>
              </a:ln>
              <a:solidFill>
                <a:srgbClr val="612C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697" y="4692057"/>
            <a:ext cx="2496854" cy="2165947"/>
          </a:xfrm>
          <a:prstGeom prst="rect">
            <a:avLst/>
          </a:prstGeom>
        </p:spPr>
      </p:pic>
      <p:grpSp>
        <p:nvGrpSpPr>
          <p:cNvPr id="132" name="Группа 131"/>
          <p:cNvGrpSpPr/>
          <p:nvPr/>
        </p:nvGrpSpPr>
        <p:grpSpPr>
          <a:xfrm>
            <a:off x="8429124" y="5382216"/>
            <a:ext cx="312000" cy="785629"/>
            <a:chOff x="2437987" y="3369164"/>
            <a:chExt cx="602487" cy="1429080"/>
          </a:xfrm>
        </p:grpSpPr>
        <p:sp>
          <p:nvSpPr>
            <p:cNvPr id="133" name="hour hand"/>
            <p:cNvSpPr>
              <a:spLocks/>
            </p:cNvSpPr>
            <p:nvPr/>
          </p:nvSpPr>
          <p:spPr bwMode="auto">
            <a:xfrm>
              <a:off x="2438399" y="3369164"/>
              <a:ext cx="601663" cy="950912"/>
            </a:xfrm>
            <a:prstGeom prst="upArrow">
              <a:avLst>
                <a:gd name="adj1" fmla="val 42855"/>
                <a:gd name="adj2" fmla="val 42856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4" name="hour hand"/>
            <p:cNvSpPr>
              <a:spLocks/>
            </p:cNvSpPr>
            <p:nvPr/>
          </p:nvSpPr>
          <p:spPr bwMode="auto">
            <a:xfrm rot="10800000">
              <a:off x="2437987" y="4320076"/>
              <a:ext cx="602487" cy="478168"/>
            </a:xfrm>
            <a:prstGeom prst="upArrow">
              <a:avLst>
                <a:gd name="adj1" fmla="val 50000"/>
                <a:gd name="adj2" fmla="val 67687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027" name="Picture 3" descr="C:\Users\Пользователь\Desktop\8 марта\P10505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748" y="1463746"/>
            <a:ext cx="2965198" cy="22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esktop\8 марта\P10506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748" y="3943943"/>
            <a:ext cx="2965198" cy="222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мама папа я\P10504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18" y="3899736"/>
            <a:ext cx="3087444" cy="231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Пользователь\Desktop\фото мероприятий к дню победы\моё!\картотека опытов\для през\P103068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95" y="1455540"/>
            <a:ext cx="2985375" cy="223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41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99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697" y="4692057"/>
            <a:ext cx="2496854" cy="2165947"/>
          </a:xfrm>
          <a:prstGeom prst="rect">
            <a:avLst/>
          </a:prstGeom>
        </p:spPr>
      </p:pic>
      <p:grpSp>
        <p:nvGrpSpPr>
          <p:cNvPr id="132" name="Группа 131"/>
          <p:cNvGrpSpPr/>
          <p:nvPr/>
        </p:nvGrpSpPr>
        <p:grpSpPr>
          <a:xfrm>
            <a:off x="8429124" y="5382216"/>
            <a:ext cx="312000" cy="785629"/>
            <a:chOff x="2437987" y="3369164"/>
            <a:chExt cx="602487" cy="1429080"/>
          </a:xfrm>
        </p:grpSpPr>
        <p:sp>
          <p:nvSpPr>
            <p:cNvPr id="133" name="hour hand"/>
            <p:cNvSpPr>
              <a:spLocks/>
            </p:cNvSpPr>
            <p:nvPr/>
          </p:nvSpPr>
          <p:spPr bwMode="auto">
            <a:xfrm>
              <a:off x="2438399" y="3369164"/>
              <a:ext cx="601663" cy="950912"/>
            </a:xfrm>
            <a:prstGeom prst="upArrow">
              <a:avLst>
                <a:gd name="adj1" fmla="val 42855"/>
                <a:gd name="adj2" fmla="val 42856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4" name="hour hand"/>
            <p:cNvSpPr>
              <a:spLocks/>
            </p:cNvSpPr>
            <p:nvPr/>
          </p:nvSpPr>
          <p:spPr bwMode="auto">
            <a:xfrm rot="10800000">
              <a:off x="2437987" y="4320076"/>
              <a:ext cx="602487" cy="478168"/>
            </a:xfrm>
            <a:prstGeom prst="upArrow">
              <a:avLst>
                <a:gd name="adj1" fmla="val 50000"/>
                <a:gd name="adj2" fmla="val 67687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5122" name="Picture 2" descr="C:\Users\Пользователь\Desktop\8 марта\P10506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156" y="604919"/>
            <a:ext cx="24384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esktop\Новая папка\детский сад 84\P10404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165" y="692696"/>
            <a:ext cx="3793067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ьзователь\Desktop\фото мероприятий к дню победы\моё!\картотека опытов\Camera\20190124_1736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85" y="3740453"/>
            <a:ext cx="4176465" cy="250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Пользователь\Desktop\значки со стола\телефон фото\IMG-5739ebce1a6e254c649f1a71666cd9b7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6" y="3913298"/>
            <a:ext cx="4147621" cy="233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53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99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Прямоугольник 136"/>
          <p:cNvSpPr/>
          <p:nvPr/>
        </p:nvSpPr>
        <p:spPr>
          <a:xfrm>
            <a:off x="102851" y="476676"/>
            <a:ext cx="9264195" cy="723887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r>
              <a:rPr lang="ru-RU" sz="4000" dirty="0" smtClean="0">
                <a:ln w="17780" cmpd="sng">
                  <a:solidFill>
                    <a:srgbClr val="612C00"/>
                  </a:solidFill>
                  <a:prstDash val="solid"/>
                  <a:miter lim="800000"/>
                </a:ln>
                <a:solidFill>
                  <a:srgbClr val="612C00"/>
                </a:solidFill>
                <a:latin typeface="+mn-lt"/>
              </a:rPr>
              <a:t>Совместное творчество</a:t>
            </a:r>
            <a:endParaRPr lang="ru-RU" sz="4000" dirty="0">
              <a:ln w="17780" cmpd="sng">
                <a:solidFill>
                  <a:srgbClr val="612C00"/>
                </a:solidFill>
                <a:prstDash val="solid"/>
                <a:miter lim="800000"/>
              </a:ln>
              <a:solidFill>
                <a:srgbClr val="612C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697" y="4692057"/>
            <a:ext cx="2496854" cy="2165947"/>
          </a:xfrm>
          <a:prstGeom prst="rect">
            <a:avLst/>
          </a:prstGeom>
        </p:spPr>
      </p:pic>
      <p:grpSp>
        <p:nvGrpSpPr>
          <p:cNvPr id="132" name="Группа 131"/>
          <p:cNvGrpSpPr/>
          <p:nvPr/>
        </p:nvGrpSpPr>
        <p:grpSpPr>
          <a:xfrm>
            <a:off x="8429124" y="5382216"/>
            <a:ext cx="312000" cy="785629"/>
            <a:chOff x="2437987" y="3369164"/>
            <a:chExt cx="602487" cy="1429080"/>
          </a:xfrm>
        </p:grpSpPr>
        <p:sp>
          <p:nvSpPr>
            <p:cNvPr id="133" name="hour hand"/>
            <p:cNvSpPr>
              <a:spLocks/>
            </p:cNvSpPr>
            <p:nvPr/>
          </p:nvSpPr>
          <p:spPr bwMode="auto">
            <a:xfrm>
              <a:off x="2438399" y="3369164"/>
              <a:ext cx="601663" cy="950912"/>
            </a:xfrm>
            <a:prstGeom prst="upArrow">
              <a:avLst>
                <a:gd name="adj1" fmla="val 42855"/>
                <a:gd name="adj2" fmla="val 42856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4" name="hour hand"/>
            <p:cNvSpPr>
              <a:spLocks/>
            </p:cNvSpPr>
            <p:nvPr/>
          </p:nvSpPr>
          <p:spPr bwMode="auto">
            <a:xfrm rot="10800000">
              <a:off x="2437987" y="4320076"/>
              <a:ext cx="602487" cy="478168"/>
            </a:xfrm>
            <a:prstGeom prst="upArrow">
              <a:avLst>
                <a:gd name="adj1" fmla="val 50000"/>
                <a:gd name="adj2" fmla="val 67687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6147" name="Picture 3" descr="C:\Users\Пользователь\Desktop\фото мероприятий к дню победы\моё!\картотека опытов\для през\P10508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52" y="1340772"/>
            <a:ext cx="3162494" cy="237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ользователь\Desktop\фото мероприятий к дню победы\моё!\картотека опытов\для през\P10404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324" y="1274239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96" y="3859761"/>
            <a:ext cx="3541714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C:\Users\Пользователь\Desktop\фото мероприятий к дню победы\моё!\картотека опытов\Для СК\для театра\фото открытых занятий, день здоровья\20151209_1821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137" y="3941801"/>
            <a:ext cx="3399830" cy="204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6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99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Прямоугольник 136"/>
          <p:cNvSpPr/>
          <p:nvPr/>
        </p:nvSpPr>
        <p:spPr>
          <a:xfrm>
            <a:off x="102851" y="476676"/>
            <a:ext cx="9264195" cy="723887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r>
              <a:rPr lang="ru-RU" sz="4000" dirty="0" smtClean="0">
                <a:ln w="17780" cmpd="sng">
                  <a:solidFill>
                    <a:srgbClr val="612C00"/>
                  </a:solidFill>
                  <a:prstDash val="solid"/>
                  <a:miter lim="800000"/>
                </a:ln>
                <a:solidFill>
                  <a:srgbClr val="612C00"/>
                </a:solidFill>
                <a:latin typeface="+mn-lt"/>
              </a:rPr>
              <a:t>Совместное творчество</a:t>
            </a:r>
            <a:endParaRPr lang="ru-RU" sz="4000" dirty="0">
              <a:ln w="17780" cmpd="sng">
                <a:solidFill>
                  <a:srgbClr val="612C00"/>
                </a:solidFill>
                <a:prstDash val="solid"/>
                <a:miter lim="800000"/>
              </a:ln>
              <a:solidFill>
                <a:srgbClr val="612C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697" y="4692057"/>
            <a:ext cx="2496854" cy="2165947"/>
          </a:xfrm>
          <a:prstGeom prst="rect">
            <a:avLst/>
          </a:prstGeom>
        </p:spPr>
      </p:pic>
      <p:grpSp>
        <p:nvGrpSpPr>
          <p:cNvPr id="132" name="Группа 131"/>
          <p:cNvGrpSpPr/>
          <p:nvPr/>
        </p:nvGrpSpPr>
        <p:grpSpPr>
          <a:xfrm>
            <a:off x="8429124" y="5382216"/>
            <a:ext cx="312000" cy="785629"/>
            <a:chOff x="2437987" y="3369164"/>
            <a:chExt cx="602487" cy="1429080"/>
          </a:xfrm>
        </p:grpSpPr>
        <p:sp>
          <p:nvSpPr>
            <p:cNvPr id="133" name="hour hand"/>
            <p:cNvSpPr>
              <a:spLocks/>
            </p:cNvSpPr>
            <p:nvPr/>
          </p:nvSpPr>
          <p:spPr bwMode="auto">
            <a:xfrm>
              <a:off x="2438399" y="3369164"/>
              <a:ext cx="601663" cy="950912"/>
            </a:xfrm>
            <a:prstGeom prst="upArrow">
              <a:avLst>
                <a:gd name="adj1" fmla="val 42855"/>
                <a:gd name="adj2" fmla="val 42856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4" name="hour hand"/>
            <p:cNvSpPr>
              <a:spLocks/>
            </p:cNvSpPr>
            <p:nvPr/>
          </p:nvSpPr>
          <p:spPr bwMode="auto">
            <a:xfrm rot="10800000">
              <a:off x="2437987" y="4320076"/>
              <a:ext cx="602487" cy="478168"/>
            </a:xfrm>
            <a:prstGeom prst="upArrow">
              <a:avLst>
                <a:gd name="adj1" fmla="val 50000"/>
                <a:gd name="adj2" fmla="val 67687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96" y="3859761"/>
            <a:ext cx="3541714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C:\Users\Пользователь\Desktop\фото мероприятий к дню победы\моё!\картотека опытов\Для СК\для театра\фото открытых занятий, день здоровья\20151209_1821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137" y="3941801"/>
            <a:ext cx="3399830" cy="204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Пользователь\Desktop\фото мероприятий к дню победы\моё!\картотека опытов\Для СК\для театра\фото открытых занятий, день здоровья\20151209_16204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91" y="1200559"/>
            <a:ext cx="3985418" cy="239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ользователь\Desktop\фото мероприятий к дню победы\моё!\картотека опытов\Для СК\для театра\фото открытых занятий, день здоровья\20151209_1610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344" y="1200559"/>
            <a:ext cx="3985419" cy="239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14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99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Прямоугольник 136"/>
          <p:cNvSpPr/>
          <p:nvPr/>
        </p:nvSpPr>
        <p:spPr>
          <a:xfrm>
            <a:off x="102851" y="476672"/>
            <a:ext cx="9264195" cy="1077830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endParaRPr lang="ru-RU" sz="6300" dirty="0">
              <a:ln w="17780" cmpd="sng">
                <a:solidFill>
                  <a:srgbClr val="612C00"/>
                </a:solidFill>
                <a:prstDash val="solid"/>
                <a:miter lim="800000"/>
              </a:ln>
              <a:solidFill>
                <a:srgbClr val="612C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697" y="4692057"/>
            <a:ext cx="2496854" cy="2165947"/>
          </a:xfrm>
          <a:prstGeom prst="rect">
            <a:avLst/>
          </a:prstGeom>
        </p:spPr>
      </p:pic>
      <p:grpSp>
        <p:nvGrpSpPr>
          <p:cNvPr id="132" name="Группа 131"/>
          <p:cNvGrpSpPr/>
          <p:nvPr/>
        </p:nvGrpSpPr>
        <p:grpSpPr>
          <a:xfrm>
            <a:off x="8429124" y="5382216"/>
            <a:ext cx="312000" cy="785629"/>
            <a:chOff x="2437987" y="3369164"/>
            <a:chExt cx="602487" cy="1429080"/>
          </a:xfrm>
        </p:grpSpPr>
        <p:sp>
          <p:nvSpPr>
            <p:cNvPr id="133" name="hour hand"/>
            <p:cNvSpPr>
              <a:spLocks/>
            </p:cNvSpPr>
            <p:nvPr/>
          </p:nvSpPr>
          <p:spPr bwMode="auto">
            <a:xfrm>
              <a:off x="2438399" y="3369164"/>
              <a:ext cx="601663" cy="950912"/>
            </a:xfrm>
            <a:prstGeom prst="upArrow">
              <a:avLst>
                <a:gd name="adj1" fmla="val 42855"/>
                <a:gd name="adj2" fmla="val 42856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4" name="hour hand"/>
            <p:cNvSpPr>
              <a:spLocks/>
            </p:cNvSpPr>
            <p:nvPr/>
          </p:nvSpPr>
          <p:spPr bwMode="auto">
            <a:xfrm rot="10800000">
              <a:off x="2437987" y="4320076"/>
              <a:ext cx="602487" cy="478168"/>
            </a:xfrm>
            <a:prstGeom prst="upArrow">
              <a:avLst>
                <a:gd name="adj1" fmla="val 50000"/>
                <a:gd name="adj2" fmla="val 67687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211722" y="1028345"/>
            <a:ext cx="81086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3200" b="1" dirty="0"/>
              <a:t>«Подлинная школа воспитания сердечности, душевности и отзывчивости – это семья; отношение к матери, отцу, дедушке, бабушке, братьям, сестрам является испытанием человечности»</a:t>
            </a:r>
          </a:p>
          <a:p>
            <a:pPr marL="0" indent="0" algn="r" eaLnBrk="1" hangingPunct="1">
              <a:buFont typeface="Wingdings" pitchFamily="2" charset="2"/>
              <a:buNone/>
              <a:defRPr/>
            </a:pPr>
            <a:r>
              <a:rPr lang="ru-RU" sz="3200" b="1" dirty="0" err="1"/>
              <a:t>В.А.Сухомлинский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3246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99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Прямоугольник 136"/>
          <p:cNvSpPr/>
          <p:nvPr/>
        </p:nvSpPr>
        <p:spPr>
          <a:xfrm>
            <a:off x="102851" y="476676"/>
            <a:ext cx="9264195" cy="539221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r>
              <a:rPr lang="ru-RU" sz="2800" dirty="0" smtClean="0">
                <a:ln w="17780" cmpd="sng">
                  <a:solidFill>
                    <a:srgbClr val="612C00"/>
                  </a:solidFill>
                  <a:prstDash val="solid"/>
                  <a:miter lim="800000"/>
                </a:ln>
                <a:solidFill>
                  <a:srgbClr val="612C00"/>
                </a:solidFill>
                <a:latin typeface="+mn-lt"/>
              </a:rPr>
              <a:t>Выступления детей на фестивалях, праздниках</a:t>
            </a:r>
            <a:endParaRPr lang="ru-RU" sz="2800" dirty="0">
              <a:ln w="17780" cmpd="sng">
                <a:solidFill>
                  <a:srgbClr val="612C00"/>
                </a:solidFill>
                <a:prstDash val="solid"/>
                <a:miter lim="800000"/>
              </a:ln>
              <a:solidFill>
                <a:srgbClr val="612C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697" y="4692057"/>
            <a:ext cx="2496854" cy="2165947"/>
          </a:xfrm>
          <a:prstGeom prst="rect">
            <a:avLst/>
          </a:prstGeom>
        </p:spPr>
      </p:pic>
      <p:grpSp>
        <p:nvGrpSpPr>
          <p:cNvPr id="132" name="Группа 131"/>
          <p:cNvGrpSpPr/>
          <p:nvPr/>
        </p:nvGrpSpPr>
        <p:grpSpPr>
          <a:xfrm>
            <a:off x="8429124" y="5382216"/>
            <a:ext cx="312000" cy="785629"/>
            <a:chOff x="2437987" y="3369164"/>
            <a:chExt cx="602487" cy="1429080"/>
          </a:xfrm>
        </p:grpSpPr>
        <p:sp>
          <p:nvSpPr>
            <p:cNvPr id="133" name="hour hand"/>
            <p:cNvSpPr>
              <a:spLocks/>
            </p:cNvSpPr>
            <p:nvPr/>
          </p:nvSpPr>
          <p:spPr bwMode="auto">
            <a:xfrm>
              <a:off x="2438399" y="3369164"/>
              <a:ext cx="601663" cy="950912"/>
            </a:xfrm>
            <a:prstGeom prst="upArrow">
              <a:avLst>
                <a:gd name="adj1" fmla="val 42855"/>
                <a:gd name="adj2" fmla="val 42856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4" name="hour hand"/>
            <p:cNvSpPr>
              <a:spLocks/>
            </p:cNvSpPr>
            <p:nvPr/>
          </p:nvSpPr>
          <p:spPr bwMode="auto">
            <a:xfrm rot="10800000">
              <a:off x="2437987" y="4320076"/>
              <a:ext cx="602487" cy="478168"/>
            </a:xfrm>
            <a:prstGeom prst="upArrow">
              <a:avLst>
                <a:gd name="adj1" fmla="val 50000"/>
                <a:gd name="adj2" fmla="val 67687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3" y="1200559"/>
            <a:ext cx="3312368" cy="2484276"/>
          </a:xfrm>
          <a:prstGeom prst="rect">
            <a:avLst/>
          </a:prstGeom>
        </p:spPr>
      </p:pic>
      <p:pic>
        <p:nvPicPr>
          <p:cNvPr id="4098" name="Picture 2" descr="C:\Users\Пользователь\Desktop\вадим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81" y="1260013"/>
            <a:ext cx="4048125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20170504_1609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339" y="4000599"/>
            <a:ext cx="3614202" cy="216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DSC0179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27" y="3916213"/>
            <a:ext cx="2983019" cy="223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32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99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Прямоугольник 136"/>
          <p:cNvSpPr/>
          <p:nvPr/>
        </p:nvSpPr>
        <p:spPr>
          <a:xfrm>
            <a:off x="102851" y="476672"/>
            <a:ext cx="9264195" cy="1077830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endParaRPr lang="ru-RU" sz="6300" dirty="0">
              <a:ln w="17780" cmpd="sng">
                <a:solidFill>
                  <a:srgbClr val="612C00"/>
                </a:solidFill>
                <a:prstDash val="solid"/>
                <a:miter lim="800000"/>
              </a:ln>
              <a:solidFill>
                <a:srgbClr val="612C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697" y="4692057"/>
            <a:ext cx="2496854" cy="2165947"/>
          </a:xfrm>
          <a:prstGeom prst="rect">
            <a:avLst/>
          </a:prstGeom>
        </p:spPr>
      </p:pic>
      <p:grpSp>
        <p:nvGrpSpPr>
          <p:cNvPr id="132" name="Группа 131"/>
          <p:cNvGrpSpPr/>
          <p:nvPr/>
        </p:nvGrpSpPr>
        <p:grpSpPr>
          <a:xfrm>
            <a:off x="8429124" y="5382216"/>
            <a:ext cx="312000" cy="785629"/>
            <a:chOff x="2437987" y="3369164"/>
            <a:chExt cx="602487" cy="1429080"/>
          </a:xfrm>
        </p:grpSpPr>
        <p:sp>
          <p:nvSpPr>
            <p:cNvPr id="133" name="hour hand"/>
            <p:cNvSpPr>
              <a:spLocks/>
            </p:cNvSpPr>
            <p:nvPr/>
          </p:nvSpPr>
          <p:spPr bwMode="auto">
            <a:xfrm>
              <a:off x="2438399" y="3369164"/>
              <a:ext cx="601663" cy="950912"/>
            </a:xfrm>
            <a:prstGeom prst="upArrow">
              <a:avLst>
                <a:gd name="adj1" fmla="val 42855"/>
                <a:gd name="adj2" fmla="val 42856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4" name="hour hand"/>
            <p:cNvSpPr>
              <a:spLocks/>
            </p:cNvSpPr>
            <p:nvPr/>
          </p:nvSpPr>
          <p:spPr bwMode="auto">
            <a:xfrm rot="10800000">
              <a:off x="2437987" y="4320076"/>
              <a:ext cx="602487" cy="478168"/>
            </a:xfrm>
            <a:prstGeom prst="upArrow">
              <a:avLst>
                <a:gd name="adj1" fmla="val 50000"/>
                <a:gd name="adj2" fmla="val 67687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940280" y="723203"/>
            <a:ext cx="41047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7780" cmpd="sng">
                  <a:solidFill>
                    <a:srgbClr val="612C00"/>
                  </a:solidFill>
                  <a:prstDash val="solid"/>
                  <a:miter lim="800000"/>
                </a:ln>
                <a:solidFill>
                  <a:srgbClr val="612C00"/>
                </a:solidFill>
              </a:rPr>
              <a:t>Актуальность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2520" y="1445609"/>
            <a:ext cx="895054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</a:t>
            </a:r>
            <a:r>
              <a:rPr lang="ru-RU" sz="2800" b="1" dirty="0" smtClean="0"/>
              <a:t>Современное  </a:t>
            </a:r>
            <a:r>
              <a:rPr lang="ru-RU" sz="2800" b="1" dirty="0"/>
              <a:t>общество  переживает один из непростых  периодов своего развития.  </a:t>
            </a:r>
            <a:r>
              <a:rPr lang="ru-RU" sz="2800" b="1" dirty="0" smtClean="0"/>
              <a:t>  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  «</a:t>
            </a:r>
            <a:r>
              <a:rPr lang="ru-RU" sz="2800" b="1" dirty="0"/>
              <a:t>Это связано, с одной стороны, с «культурным взрывом» последних десятилетий, крушением идеалов, нравственных ориентиров, а с другой – с кризисом семьи, потерей традиционного авторитета родителей, педагогов</a:t>
            </a:r>
            <a:r>
              <a:rPr lang="ru-RU" sz="2800" b="1" dirty="0" smtClean="0"/>
              <a:t>, старшего поколения»</a:t>
            </a:r>
            <a:endParaRPr lang="ru-RU" sz="2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19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99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Прямоугольник 136"/>
          <p:cNvSpPr/>
          <p:nvPr/>
        </p:nvSpPr>
        <p:spPr>
          <a:xfrm>
            <a:off x="102851" y="476672"/>
            <a:ext cx="9264195" cy="939330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r>
              <a:rPr lang="ru-RU" sz="5400" dirty="0">
                <a:ln w="17780" cmpd="sng">
                  <a:solidFill>
                    <a:srgbClr val="612C00"/>
                  </a:solidFill>
                  <a:prstDash val="solid"/>
                  <a:miter lim="800000"/>
                </a:ln>
                <a:solidFill>
                  <a:srgbClr val="612C00"/>
                </a:solidFill>
                <a:latin typeface="+mn-lt"/>
              </a:rPr>
              <a:t>А</a:t>
            </a:r>
            <a:r>
              <a:rPr lang="ru-RU" sz="5400" dirty="0" smtClean="0">
                <a:ln w="17780" cmpd="sng">
                  <a:solidFill>
                    <a:srgbClr val="612C00"/>
                  </a:solidFill>
                  <a:prstDash val="solid"/>
                  <a:miter lim="800000"/>
                </a:ln>
                <a:solidFill>
                  <a:srgbClr val="612C00"/>
                </a:solidFill>
                <a:latin typeface="+mn-lt"/>
              </a:rPr>
              <a:t>ктуальность</a:t>
            </a:r>
            <a:endParaRPr lang="ru-RU" sz="5400" dirty="0">
              <a:ln w="17780" cmpd="sng">
                <a:solidFill>
                  <a:srgbClr val="612C00"/>
                </a:solidFill>
                <a:prstDash val="solid"/>
                <a:miter lim="800000"/>
              </a:ln>
              <a:solidFill>
                <a:srgbClr val="612C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697" y="4692057"/>
            <a:ext cx="2496854" cy="2165947"/>
          </a:xfrm>
          <a:prstGeom prst="rect">
            <a:avLst/>
          </a:prstGeom>
        </p:spPr>
      </p:pic>
      <p:grpSp>
        <p:nvGrpSpPr>
          <p:cNvPr id="132" name="Группа 131"/>
          <p:cNvGrpSpPr/>
          <p:nvPr/>
        </p:nvGrpSpPr>
        <p:grpSpPr>
          <a:xfrm>
            <a:off x="8429124" y="5382216"/>
            <a:ext cx="312000" cy="785629"/>
            <a:chOff x="2437987" y="3369164"/>
            <a:chExt cx="602487" cy="1429080"/>
          </a:xfrm>
        </p:grpSpPr>
        <p:sp>
          <p:nvSpPr>
            <p:cNvPr id="133" name="hour hand"/>
            <p:cNvSpPr>
              <a:spLocks/>
            </p:cNvSpPr>
            <p:nvPr/>
          </p:nvSpPr>
          <p:spPr bwMode="auto">
            <a:xfrm>
              <a:off x="2438399" y="3369164"/>
              <a:ext cx="601663" cy="950912"/>
            </a:xfrm>
            <a:prstGeom prst="upArrow">
              <a:avLst>
                <a:gd name="adj1" fmla="val 42855"/>
                <a:gd name="adj2" fmla="val 42856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4" name="hour hand"/>
            <p:cNvSpPr>
              <a:spLocks/>
            </p:cNvSpPr>
            <p:nvPr/>
          </p:nvSpPr>
          <p:spPr bwMode="auto">
            <a:xfrm rot="10800000">
              <a:off x="2437987" y="4320076"/>
              <a:ext cx="602487" cy="478168"/>
            </a:xfrm>
            <a:prstGeom prst="upArrow">
              <a:avLst>
                <a:gd name="adj1" fmla="val 50000"/>
                <a:gd name="adj2" fmla="val 67687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776536" y="1426733"/>
            <a:ext cx="85905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 Дошкольный </a:t>
            </a:r>
            <a:r>
              <a:rPr lang="ru-RU" sz="2000" b="1" dirty="0"/>
              <a:t>возраст является благоприятным периодом для духовно-нравственного развития, перед детьми открывается мир духовных ценностей, нравственных принципов, человеческих взаимоотношений.</a:t>
            </a:r>
          </a:p>
          <a:p>
            <a:r>
              <a:rPr lang="ru-RU" sz="2000" b="1" dirty="0" smtClean="0"/>
              <a:t>     Термин </a:t>
            </a:r>
            <a:r>
              <a:rPr lang="ru-RU" sz="2000" b="1" dirty="0"/>
              <a:t>духовно-нравственное воспитание означает процесс формирования у детей системы ценностей: представлений о добре и зле, правде и лжи, времени и пространстве, дружбе и т. д. В ходе  развития происходит усвоение социального опыта, знаний, умений и навыков, социальных норм, опыта взаимодействия с другими людьми.</a:t>
            </a:r>
          </a:p>
          <a:p>
            <a:r>
              <a:rPr lang="ru-RU" sz="2000" b="1" dirty="0" smtClean="0"/>
              <a:t>     Духовно-нравственными </a:t>
            </a:r>
            <a:r>
              <a:rPr lang="ru-RU" sz="2000" b="1" dirty="0"/>
              <a:t>ценностями являются: уважение к историческому прошлому своего народа, уважение к традициям семьи и своего народа, отношение к себе и к другим людям, взаимоотношения с другими людьми.</a:t>
            </a:r>
          </a:p>
        </p:txBody>
      </p:sp>
    </p:spTree>
    <p:extLst>
      <p:ext uri="{BB962C8B-B14F-4D97-AF65-F5344CB8AC3E}">
        <p14:creationId xmlns:p14="http://schemas.microsoft.com/office/powerpoint/2010/main" val="156133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99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Прямоугольник 136"/>
          <p:cNvSpPr/>
          <p:nvPr/>
        </p:nvSpPr>
        <p:spPr>
          <a:xfrm>
            <a:off x="102851" y="476672"/>
            <a:ext cx="9264195" cy="785442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r>
              <a:rPr lang="ru-RU" sz="4400" dirty="0" smtClean="0">
                <a:ln w="17780" cmpd="sng">
                  <a:solidFill>
                    <a:srgbClr val="612C00"/>
                  </a:solidFill>
                  <a:prstDash val="solid"/>
                  <a:miter lim="800000"/>
                </a:ln>
                <a:solidFill>
                  <a:srgbClr val="612C00"/>
                </a:solidFill>
                <a:latin typeface="+mn-lt"/>
              </a:rPr>
              <a:t>Цель работы:</a:t>
            </a:r>
            <a:endParaRPr lang="ru-RU" sz="4400" dirty="0">
              <a:ln w="17780" cmpd="sng">
                <a:solidFill>
                  <a:srgbClr val="612C00"/>
                </a:solidFill>
                <a:prstDash val="solid"/>
                <a:miter lim="800000"/>
              </a:ln>
              <a:solidFill>
                <a:srgbClr val="612C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697" y="4692057"/>
            <a:ext cx="2496854" cy="2165947"/>
          </a:xfrm>
          <a:prstGeom prst="rect">
            <a:avLst/>
          </a:prstGeom>
        </p:spPr>
      </p:pic>
      <p:grpSp>
        <p:nvGrpSpPr>
          <p:cNvPr id="132" name="Группа 131"/>
          <p:cNvGrpSpPr/>
          <p:nvPr/>
        </p:nvGrpSpPr>
        <p:grpSpPr>
          <a:xfrm>
            <a:off x="8429124" y="5382216"/>
            <a:ext cx="312000" cy="785629"/>
            <a:chOff x="2437987" y="3369164"/>
            <a:chExt cx="602487" cy="1429080"/>
          </a:xfrm>
        </p:grpSpPr>
        <p:sp>
          <p:nvSpPr>
            <p:cNvPr id="133" name="hour hand"/>
            <p:cNvSpPr>
              <a:spLocks/>
            </p:cNvSpPr>
            <p:nvPr/>
          </p:nvSpPr>
          <p:spPr bwMode="auto">
            <a:xfrm>
              <a:off x="2438399" y="3369164"/>
              <a:ext cx="601663" cy="950912"/>
            </a:xfrm>
            <a:prstGeom prst="upArrow">
              <a:avLst>
                <a:gd name="adj1" fmla="val 42855"/>
                <a:gd name="adj2" fmla="val 42856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4" name="hour hand"/>
            <p:cNvSpPr>
              <a:spLocks/>
            </p:cNvSpPr>
            <p:nvPr/>
          </p:nvSpPr>
          <p:spPr bwMode="auto">
            <a:xfrm rot="10800000">
              <a:off x="2437987" y="4320076"/>
              <a:ext cx="602487" cy="478168"/>
            </a:xfrm>
            <a:prstGeom prst="upArrow">
              <a:avLst>
                <a:gd name="adj1" fmla="val 50000"/>
                <a:gd name="adj2" fmla="val 67687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776536" y="1262118"/>
            <a:ext cx="87849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indent="1344613">
              <a:spcBef>
                <a:spcPts val="0"/>
              </a:spcBef>
              <a:buNone/>
            </a:pPr>
            <a:r>
              <a:rPr lang="ru-RU" sz="2400" b="1" dirty="0" smtClean="0">
                <a:ea typeface="Times New Roman"/>
                <a:cs typeface="Arial" panose="020B0604020202020204" pitchFamily="34" charset="0"/>
              </a:rPr>
              <a:t>Создание </a:t>
            </a:r>
            <a:r>
              <a:rPr lang="ru-RU" sz="2400" b="1" dirty="0">
                <a:ea typeface="Times New Roman"/>
                <a:cs typeface="Arial" panose="020B0604020202020204" pitchFamily="34" charset="0"/>
              </a:rPr>
              <a:t>условий для формирования у детей нравственных </a:t>
            </a:r>
            <a:r>
              <a:rPr lang="ru-RU" sz="2400" b="1" dirty="0" smtClean="0">
                <a:ea typeface="Times New Roman"/>
                <a:cs typeface="Arial" panose="020B0604020202020204" pitchFamily="34" charset="0"/>
              </a:rPr>
              <a:t>качеств </a:t>
            </a:r>
            <a:r>
              <a:rPr lang="ru-RU" sz="2400" b="1" dirty="0">
                <a:ea typeface="Times New Roman"/>
                <a:cs typeface="Arial" panose="020B0604020202020204" pitchFamily="34" charset="0"/>
              </a:rPr>
              <a:t>через целенаправленное и систематическое воздействие на сознание, чувства и поведение.</a:t>
            </a:r>
          </a:p>
          <a:p>
            <a:pPr marL="1588" lvl="0" indent="1344613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dirty="0"/>
              <a:t>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15209" y="2816389"/>
            <a:ext cx="4364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dirty="0">
                <a:ln w="17780" cmpd="sng">
                  <a:solidFill>
                    <a:srgbClr val="612C00"/>
                  </a:solidFill>
                  <a:prstDash val="solid"/>
                  <a:miter lim="800000"/>
                </a:ln>
                <a:solidFill>
                  <a:srgbClr val="612C00"/>
                </a:solidFill>
              </a:rPr>
              <a:t>Направление работы: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69476" y="3692599"/>
            <a:ext cx="73645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/>
              <a:t>1. Духовно-образовательное </a:t>
            </a:r>
            <a:br>
              <a:rPr lang="ru-RU" sz="2400" b="1" dirty="0"/>
            </a:br>
            <a:r>
              <a:rPr lang="ru-RU" sz="2400" b="1" dirty="0"/>
              <a:t>2. Воспитательно-оздоровительное .</a:t>
            </a:r>
            <a:br>
              <a:rPr lang="ru-RU" sz="2400" b="1" dirty="0"/>
            </a:br>
            <a:r>
              <a:rPr lang="ru-RU" sz="2400" b="1" dirty="0"/>
              <a:t>3. Культурно-познавательное </a:t>
            </a:r>
            <a:br>
              <a:rPr lang="ru-RU" sz="2400" b="1" dirty="0"/>
            </a:br>
            <a:r>
              <a:rPr lang="ru-RU" sz="2400" b="1" dirty="0"/>
              <a:t>4. Нравственно-трудовое 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687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99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Прямоугольник 136"/>
          <p:cNvSpPr/>
          <p:nvPr/>
        </p:nvSpPr>
        <p:spPr>
          <a:xfrm>
            <a:off x="102851" y="476672"/>
            <a:ext cx="9264195" cy="1077830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r>
              <a:rPr lang="ru-RU" sz="6300" dirty="0" smtClean="0">
                <a:ln w="17780" cmpd="sng">
                  <a:solidFill>
                    <a:srgbClr val="612C00"/>
                  </a:solidFill>
                  <a:prstDash val="solid"/>
                  <a:miter lim="800000"/>
                </a:ln>
                <a:solidFill>
                  <a:srgbClr val="612C00"/>
                </a:solidFill>
                <a:latin typeface="+mn-lt"/>
              </a:rPr>
              <a:t>Задачи:</a:t>
            </a:r>
            <a:endParaRPr lang="ru-RU" sz="6300" dirty="0">
              <a:ln w="17780" cmpd="sng">
                <a:solidFill>
                  <a:srgbClr val="612C00"/>
                </a:solidFill>
                <a:prstDash val="solid"/>
                <a:miter lim="800000"/>
              </a:ln>
              <a:solidFill>
                <a:srgbClr val="612C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697" y="4692057"/>
            <a:ext cx="2496854" cy="2165947"/>
          </a:xfrm>
          <a:prstGeom prst="rect">
            <a:avLst/>
          </a:prstGeom>
        </p:spPr>
      </p:pic>
      <p:grpSp>
        <p:nvGrpSpPr>
          <p:cNvPr id="132" name="Группа 131"/>
          <p:cNvGrpSpPr/>
          <p:nvPr/>
        </p:nvGrpSpPr>
        <p:grpSpPr>
          <a:xfrm>
            <a:off x="8429124" y="5382216"/>
            <a:ext cx="312000" cy="785629"/>
            <a:chOff x="2437987" y="3369164"/>
            <a:chExt cx="602487" cy="1429080"/>
          </a:xfrm>
        </p:grpSpPr>
        <p:sp>
          <p:nvSpPr>
            <p:cNvPr id="133" name="hour hand"/>
            <p:cNvSpPr>
              <a:spLocks/>
            </p:cNvSpPr>
            <p:nvPr/>
          </p:nvSpPr>
          <p:spPr bwMode="auto">
            <a:xfrm>
              <a:off x="2438399" y="3369164"/>
              <a:ext cx="601663" cy="950912"/>
            </a:xfrm>
            <a:prstGeom prst="upArrow">
              <a:avLst>
                <a:gd name="adj1" fmla="val 42855"/>
                <a:gd name="adj2" fmla="val 42856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4" name="hour hand"/>
            <p:cNvSpPr>
              <a:spLocks/>
            </p:cNvSpPr>
            <p:nvPr/>
          </p:nvSpPr>
          <p:spPr bwMode="auto">
            <a:xfrm rot="10800000">
              <a:off x="2437987" y="4320076"/>
              <a:ext cx="602487" cy="478168"/>
            </a:xfrm>
            <a:prstGeom prst="upArrow">
              <a:avLst>
                <a:gd name="adj1" fmla="val 50000"/>
                <a:gd name="adj2" fmla="val 67687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97201" y="1554504"/>
            <a:ext cx="873452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dirty="0" smtClean="0">
                <a:ea typeface="Times New Roman"/>
                <a:cs typeface="Arial" panose="020B0604020202020204" pitchFamily="34" charset="0"/>
              </a:rPr>
              <a:t>    Развитие </a:t>
            </a:r>
            <a:r>
              <a:rPr lang="ru-RU" sz="2000" b="1" dirty="0">
                <a:ea typeface="Times New Roman"/>
                <a:cs typeface="Arial" panose="020B0604020202020204" pitchFamily="34" charset="0"/>
              </a:rPr>
              <a:t>умения совершать нравственно-ценностные поступки и сдерживаться от отрицательных проявлений на основе возникающих моральных чувств: сочувствия, сопереживания, отзывчивости, взаимопомощи, дружбы, справедливости и т. д.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dirty="0" smtClean="0">
                <a:ea typeface="Calibri"/>
                <a:cs typeface="Arial" panose="020B0604020202020204" pitchFamily="34" charset="0"/>
              </a:rPr>
              <a:t>   Воспитание у дошкольников любви,  привязанности, ответственности, бережного отношения к своей семье, родному городу.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dirty="0" smtClean="0">
                <a:ea typeface="Calibri"/>
                <a:cs typeface="Arial" panose="020B0604020202020204" pitchFamily="34" charset="0"/>
              </a:rPr>
              <a:t>   Формирование </a:t>
            </a:r>
            <a:r>
              <a:rPr lang="ru-RU" sz="2000" b="1" dirty="0">
                <a:ea typeface="Calibri"/>
                <a:cs typeface="Arial" panose="020B0604020202020204" pitchFamily="34" charset="0"/>
              </a:rPr>
              <a:t>толерантности, чувства уважения к представителям других национальностей, к ровесникам, родителям, соседям, другим людям.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dirty="0" smtClean="0">
                <a:ea typeface="Calibri"/>
                <a:cs typeface="Arial" panose="020B0604020202020204" pitchFamily="34" charset="0"/>
              </a:rPr>
              <a:t>   Воспитание </a:t>
            </a:r>
            <a:r>
              <a:rPr lang="ru-RU" sz="2000" b="1" dirty="0">
                <a:ea typeface="Calibri"/>
                <a:cs typeface="Arial" panose="020B0604020202020204" pitchFamily="34" charset="0"/>
              </a:rPr>
              <a:t>уважения к труду, привычки заниматься делом, работать    старательно и аккуратно, доводить начатое до конца, с уважением относиться к результатам   чужого и своего труда.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dirty="0">
                <a:ea typeface="Calibri"/>
                <a:cs typeface="Arial" panose="020B0604020202020204" pitchFamily="34" charset="0"/>
              </a:rPr>
              <a:t>Научить правилам поведения и необходимости их соблюдать, проявлять к ним интерес. </a:t>
            </a:r>
          </a:p>
        </p:txBody>
      </p:sp>
    </p:spTree>
    <p:extLst>
      <p:ext uri="{BB962C8B-B14F-4D97-AF65-F5344CB8AC3E}">
        <p14:creationId xmlns:p14="http://schemas.microsoft.com/office/powerpoint/2010/main" val="30567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99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Прямоугольник 136"/>
          <p:cNvSpPr/>
          <p:nvPr/>
        </p:nvSpPr>
        <p:spPr>
          <a:xfrm>
            <a:off x="344490" y="476672"/>
            <a:ext cx="9264195" cy="662332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r>
              <a:rPr lang="ru-RU" sz="3600" dirty="0" smtClean="0">
                <a:ln w="17780" cmpd="sng">
                  <a:solidFill>
                    <a:srgbClr val="612C00"/>
                  </a:solidFill>
                  <a:prstDash val="solid"/>
                  <a:miter lim="800000"/>
                </a:ln>
                <a:solidFill>
                  <a:srgbClr val="612C00"/>
                </a:solidFill>
                <a:latin typeface="+mn-lt"/>
              </a:rPr>
              <a:t>Формы работы с детьми и родителями:</a:t>
            </a:r>
            <a:endParaRPr lang="ru-RU" sz="3600" dirty="0">
              <a:ln w="17780" cmpd="sng">
                <a:solidFill>
                  <a:srgbClr val="612C00"/>
                </a:solidFill>
                <a:prstDash val="solid"/>
                <a:miter lim="800000"/>
              </a:ln>
              <a:solidFill>
                <a:srgbClr val="612C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697" y="4692057"/>
            <a:ext cx="2496854" cy="2165947"/>
          </a:xfrm>
          <a:prstGeom prst="rect">
            <a:avLst/>
          </a:prstGeom>
        </p:spPr>
      </p:pic>
      <p:grpSp>
        <p:nvGrpSpPr>
          <p:cNvPr id="132" name="Группа 131"/>
          <p:cNvGrpSpPr/>
          <p:nvPr/>
        </p:nvGrpSpPr>
        <p:grpSpPr>
          <a:xfrm>
            <a:off x="8429124" y="5382216"/>
            <a:ext cx="312000" cy="785629"/>
            <a:chOff x="2437987" y="3369164"/>
            <a:chExt cx="602487" cy="1429080"/>
          </a:xfrm>
        </p:grpSpPr>
        <p:sp>
          <p:nvSpPr>
            <p:cNvPr id="133" name="hour hand"/>
            <p:cNvSpPr>
              <a:spLocks/>
            </p:cNvSpPr>
            <p:nvPr/>
          </p:nvSpPr>
          <p:spPr bwMode="auto">
            <a:xfrm>
              <a:off x="2438399" y="3369164"/>
              <a:ext cx="601663" cy="950912"/>
            </a:xfrm>
            <a:prstGeom prst="upArrow">
              <a:avLst>
                <a:gd name="adj1" fmla="val 42855"/>
                <a:gd name="adj2" fmla="val 42856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4" name="hour hand"/>
            <p:cNvSpPr>
              <a:spLocks/>
            </p:cNvSpPr>
            <p:nvPr/>
          </p:nvSpPr>
          <p:spPr bwMode="auto">
            <a:xfrm rot="10800000">
              <a:off x="2437987" y="4320076"/>
              <a:ext cx="602487" cy="478168"/>
            </a:xfrm>
            <a:prstGeom prst="upArrow">
              <a:avLst>
                <a:gd name="adj1" fmla="val 50000"/>
                <a:gd name="adj2" fmla="val 67687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84145" y="1340768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Организация </a:t>
            </a:r>
            <a:r>
              <a:rPr lang="ru-RU" sz="2400" b="1" dirty="0"/>
              <a:t>православных праздников;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Утренники;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Чтение художественных произведений 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Беседы;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Продуктивная деятельность;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Организация выставок </a:t>
            </a:r>
            <a:r>
              <a:rPr lang="ru-RU" sz="2400" b="1" dirty="0" smtClean="0"/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Встречи с интересными людьми 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Рассматривание  иллюстраций, картин к праздникам;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Выставки рисунков, открыток, поделок, выполненными детьми и детьми вместе со взрослыми;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Посиделки-чаепития.</a:t>
            </a:r>
          </a:p>
          <a:p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30123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99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Прямоугольник 136"/>
          <p:cNvSpPr/>
          <p:nvPr/>
        </p:nvSpPr>
        <p:spPr>
          <a:xfrm>
            <a:off x="307727" y="114731"/>
            <a:ext cx="9264195" cy="723887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r>
              <a:rPr lang="ru-RU" sz="4000" dirty="0" smtClean="0">
                <a:ln w="17780" cmpd="sng">
                  <a:solidFill>
                    <a:srgbClr val="612C00"/>
                  </a:solidFill>
                  <a:prstDash val="solid"/>
                  <a:miter lim="800000"/>
                </a:ln>
                <a:solidFill>
                  <a:srgbClr val="612C00"/>
                </a:solidFill>
                <a:latin typeface="+mn-lt"/>
              </a:rPr>
              <a:t>Предполагаемые результаты:</a:t>
            </a:r>
            <a:endParaRPr lang="ru-RU" sz="4000" dirty="0">
              <a:ln w="17780" cmpd="sng">
                <a:solidFill>
                  <a:srgbClr val="612C00"/>
                </a:solidFill>
                <a:prstDash val="solid"/>
                <a:miter lim="800000"/>
              </a:ln>
              <a:solidFill>
                <a:srgbClr val="612C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697" y="4692057"/>
            <a:ext cx="2496854" cy="2165947"/>
          </a:xfrm>
          <a:prstGeom prst="rect">
            <a:avLst/>
          </a:prstGeom>
        </p:spPr>
      </p:pic>
      <p:grpSp>
        <p:nvGrpSpPr>
          <p:cNvPr id="132" name="Группа 131"/>
          <p:cNvGrpSpPr/>
          <p:nvPr/>
        </p:nvGrpSpPr>
        <p:grpSpPr>
          <a:xfrm>
            <a:off x="8429124" y="5382216"/>
            <a:ext cx="312000" cy="785629"/>
            <a:chOff x="2437987" y="3369164"/>
            <a:chExt cx="602487" cy="1429080"/>
          </a:xfrm>
        </p:grpSpPr>
        <p:sp>
          <p:nvSpPr>
            <p:cNvPr id="133" name="hour hand"/>
            <p:cNvSpPr>
              <a:spLocks/>
            </p:cNvSpPr>
            <p:nvPr/>
          </p:nvSpPr>
          <p:spPr bwMode="auto">
            <a:xfrm>
              <a:off x="2438399" y="3369164"/>
              <a:ext cx="601663" cy="950912"/>
            </a:xfrm>
            <a:prstGeom prst="upArrow">
              <a:avLst>
                <a:gd name="adj1" fmla="val 42855"/>
                <a:gd name="adj2" fmla="val 42856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4" name="hour hand"/>
            <p:cNvSpPr>
              <a:spLocks/>
            </p:cNvSpPr>
            <p:nvPr/>
          </p:nvSpPr>
          <p:spPr bwMode="auto">
            <a:xfrm rot="10800000">
              <a:off x="2437987" y="4320076"/>
              <a:ext cx="602487" cy="478168"/>
            </a:xfrm>
            <a:prstGeom prst="upArrow">
              <a:avLst>
                <a:gd name="adj1" fmla="val 50000"/>
                <a:gd name="adj2" fmla="val 67687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11332" y="839686"/>
            <a:ext cx="88569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Усвоение ребенком добродетели, направленность и открытость его к добру,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Формирование позитивного отношения ребенка к окружающему миру, другим людям и самому себе, со  взрослыми и сверстниками, создание оптимистической детской картины мира.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Потребность и готовность проявлять сострадание и </a:t>
            </a:r>
            <a:r>
              <a:rPr lang="ru-RU" sz="2400" b="1" dirty="0" err="1"/>
              <a:t>сорадование</a:t>
            </a:r>
            <a:r>
              <a:rPr lang="ru-RU" sz="2400" b="1" dirty="0"/>
              <a:t>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Субъективное  психо-эмоциональное  благополучие.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Приобщение к опыту православной культуры, знакомство с формами традиционного семейного уклада, понимание своего места в семье и посильное участие в домашних делах.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Деятельное отношение к труду.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/>
              <a:t>Ответственность за свои дела и поступки.</a:t>
            </a:r>
          </a:p>
        </p:txBody>
      </p:sp>
    </p:spTree>
    <p:extLst>
      <p:ext uri="{BB962C8B-B14F-4D97-AF65-F5344CB8AC3E}">
        <p14:creationId xmlns:p14="http://schemas.microsoft.com/office/powerpoint/2010/main" val="379709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99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Прямоугольник 136"/>
          <p:cNvSpPr/>
          <p:nvPr/>
        </p:nvSpPr>
        <p:spPr>
          <a:xfrm>
            <a:off x="102851" y="476674"/>
            <a:ext cx="9264195" cy="1093219"/>
          </a:xfrm>
          <a:prstGeom prst="rect">
            <a:avLst/>
          </a:prstGeom>
          <a:noFill/>
        </p:spPr>
        <p:txBody>
          <a:bodyPr wrap="square" lIns="107287" tIns="53643" rIns="107287" bIns="53643">
            <a:spAutoFit/>
          </a:bodyPr>
          <a:lstStyle/>
          <a:p>
            <a:pPr algn="ctr">
              <a:defRPr/>
            </a:pPr>
            <a:r>
              <a:rPr lang="ru-RU" sz="3200" dirty="0" smtClean="0">
                <a:ln w="17780" cmpd="sng">
                  <a:solidFill>
                    <a:srgbClr val="612C00"/>
                  </a:solidFill>
                  <a:prstDash val="solid"/>
                  <a:miter lim="800000"/>
                </a:ln>
                <a:solidFill>
                  <a:srgbClr val="612C00"/>
                </a:solidFill>
                <a:latin typeface="+mn-lt"/>
              </a:rPr>
              <a:t>Русские народные игры на православные праздники</a:t>
            </a:r>
            <a:endParaRPr lang="ru-RU" sz="3200" dirty="0">
              <a:ln w="17780" cmpd="sng">
                <a:solidFill>
                  <a:srgbClr val="612C00"/>
                </a:solidFill>
                <a:prstDash val="solid"/>
                <a:miter lim="800000"/>
              </a:ln>
              <a:solidFill>
                <a:srgbClr val="612C00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697" y="4692057"/>
            <a:ext cx="2496854" cy="2165947"/>
          </a:xfrm>
          <a:prstGeom prst="rect">
            <a:avLst/>
          </a:prstGeom>
        </p:spPr>
      </p:pic>
      <p:grpSp>
        <p:nvGrpSpPr>
          <p:cNvPr id="132" name="Группа 131"/>
          <p:cNvGrpSpPr/>
          <p:nvPr/>
        </p:nvGrpSpPr>
        <p:grpSpPr>
          <a:xfrm>
            <a:off x="8429124" y="5382216"/>
            <a:ext cx="312000" cy="785629"/>
            <a:chOff x="2437987" y="3369164"/>
            <a:chExt cx="602487" cy="1429080"/>
          </a:xfrm>
        </p:grpSpPr>
        <p:sp>
          <p:nvSpPr>
            <p:cNvPr id="133" name="hour hand"/>
            <p:cNvSpPr>
              <a:spLocks/>
            </p:cNvSpPr>
            <p:nvPr/>
          </p:nvSpPr>
          <p:spPr bwMode="auto">
            <a:xfrm>
              <a:off x="2438399" y="3369164"/>
              <a:ext cx="601663" cy="950912"/>
            </a:xfrm>
            <a:prstGeom prst="upArrow">
              <a:avLst>
                <a:gd name="adj1" fmla="val 42855"/>
                <a:gd name="adj2" fmla="val 42856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34" name="hour hand"/>
            <p:cNvSpPr>
              <a:spLocks/>
            </p:cNvSpPr>
            <p:nvPr/>
          </p:nvSpPr>
          <p:spPr bwMode="auto">
            <a:xfrm rot="10800000">
              <a:off x="2437987" y="4320076"/>
              <a:ext cx="602487" cy="478168"/>
            </a:xfrm>
            <a:prstGeom prst="upArrow">
              <a:avLst>
                <a:gd name="adj1" fmla="val 50000"/>
                <a:gd name="adj2" fmla="val 67687"/>
              </a:avLst>
            </a:prstGeom>
            <a:solidFill>
              <a:srgbClr val="CCCCFF"/>
            </a:solidFill>
            <a:ln w="38100">
              <a:solidFill>
                <a:srgbClr val="7030A0"/>
              </a:solidFill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44" y="1594205"/>
            <a:ext cx="2905880" cy="2179410"/>
          </a:xfrm>
          <a:prstGeom prst="rect">
            <a:avLst/>
          </a:prstGeom>
        </p:spPr>
      </p:pic>
      <p:pic>
        <p:nvPicPr>
          <p:cNvPr id="7172" name="Picture 4" descr="http://rused.ru/irk-mdou84/wp-content/uploads/sites/108/2018/02/IMG-6c78e55db94f20645d638e2a07f007ee-V-225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2" y="1532627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pbs.twimg.com/media/D0ZJYi6XcAAksX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684" y="1614065"/>
            <a:ext cx="3152360" cy="236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pir22.ru/gallery/holiday/maslenitsa_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040" y="4166284"/>
            <a:ext cx="3558324" cy="200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1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99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6401594_Classroom Timers (Clock)_RVA_v4.potx" id="{3980BB8C-D753-416D-8EB6-9A7E3701D432}" vid="{7ABCD681-5C22-46F6-8372-151786C4FC8A}"/>
    </a:ext>
  </a:extLst>
</a:theme>
</file>

<file path=ppt/theme/theme3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зной</Template>
  <TotalTime>2011</TotalTime>
  <Words>572</Words>
  <Application>Microsoft Office PowerPoint</Application>
  <PresentationFormat>Лист A4 (210x297 мм)</PresentationFormat>
  <Paragraphs>73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1_colormaster</vt:lpstr>
      <vt:lpstr>2_Тема Office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ДЕРЖАВА НИКОЛАЯ РЕРИХА</dc:title>
  <dc:creator>SamLab.ws</dc:creator>
  <cp:lastModifiedBy>HP</cp:lastModifiedBy>
  <cp:revision>133</cp:revision>
  <cp:lastPrinted>2020-11-12T06:30:50Z</cp:lastPrinted>
  <dcterms:created xsi:type="dcterms:W3CDTF">2011-02-05T12:24:26Z</dcterms:created>
  <dcterms:modified xsi:type="dcterms:W3CDTF">2021-12-08T13:31:06Z</dcterms:modified>
</cp:coreProperties>
</file>