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4" r:id="rId3"/>
    <p:sldId id="285" r:id="rId4"/>
    <p:sldId id="286" r:id="rId5"/>
    <p:sldId id="275" r:id="rId6"/>
    <p:sldId id="287" r:id="rId7"/>
    <p:sldId id="289" r:id="rId8"/>
    <p:sldId id="291" r:id="rId9"/>
    <p:sldId id="262" r:id="rId10"/>
    <p:sldId id="278" r:id="rId11"/>
    <p:sldId id="280" r:id="rId12"/>
    <p:sldId id="281" r:id="rId13"/>
    <p:sldId id="282" r:id="rId14"/>
    <p:sldId id="283" r:id="rId15"/>
    <p:sldId id="272" r:id="rId16"/>
    <p:sldId id="266" r:id="rId17"/>
    <p:sldId id="267" r:id="rId18"/>
    <p:sldId id="268" r:id="rId19"/>
    <p:sldId id="265" r:id="rId20"/>
    <p:sldId id="276" r:id="rId21"/>
    <p:sldId id="271" r:id="rId22"/>
    <p:sldId id="277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F66404-4B4A-4B30-9814-17C97280C63E}" type="datetimeFigureOut">
              <a:rPr lang="ru-RU" smtClean="0"/>
              <a:pPr/>
              <a:t>08.12.2021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E21FDD4-C088-4C7E-8663-B169D03B2A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/>
    <p:sndAc>
      <p:stSnd>
        <p:snd r:embed="rId13" name="camera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08912" cy="79208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дидактического пособия «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работе по развитию связной речи детей старшего дошкольного возраста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4392488" cy="1224136"/>
          </a:xfrm>
        </p:spPr>
        <p:txBody>
          <a:bodyPr>
            <a:noAutofit/>
          </a:bodyPr>
          <a:lstStyle/>
          <a:p>
            <a:pPr lvl="0">
              <a:buClr>
                <a:srgbClr val="31B6FD"/>
              </a:buClr>
            </a:pPr>
            <a:r>
              <a:rPr lang="ru-RU" sz="18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pPr lvl="0">
              <a:buClr>
                <a:srgbClr val="31B6FD"/>
              </a:buClr>
            </a:pPr>
            <a:r>
              <a:rPr lang="ru-RU" sz="18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МБДОУ г. </a:t>
            </a:r>
            <a:r>
              <a:rPr lang="ru-RU" sz="1800" b="1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Иркутска</a:t>
            </a:r>
            <a:r>
              <a:rPr lang="ru-RU" sz="18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детский </a:t>
            </a:r>
            <a:r>
              <a:rPr lang="ru-RU" sz="18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1800" b="1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b="1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129</a:t>
            </a:r>
            <a:endParaRPr lang="ru-RU" sz="1800" b="1" dirty="0">
              <a:solidFill>
                <a:srgbClr val="073E8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1B6FD"/>
              </a:buClr>
            </a:pPr>
            <a:r>
              <a:rPr lang="ru-RU" sz="1800" b="1" dirty="0" err="1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Гостар</a:t>
            </a:r>
            <a:r>
              <a:rPr lang="ru-RU" sz="18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Анна Иннокентьевна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на\Pictures\я\hello_html_68ad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4644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42931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лэпбук\DSCN19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2" y="620688"/>
            <a:ext cx="81369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7112" y="3501008"/>
            <a:ext cx="8136904" cy="333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800" b="1" dirty="0" smtClean="0">
              <a:solidFill>
                <a:srgbClr val="073E87">
                  <a:lumMod val="75000"/>
                </a:srgb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800" b="1" dirty="0">
              <a:solidFill>
                <a:srgbClr val="073E87">
                  <a:lumMod val="75000"/>
                </a:srgb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800" b="1" dirty="0" smtClean="0">
              <a:solidFill>
                <a:srgbClr val="073E87">
                  <a:lumMod val="75000"/>
                </a:srgb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800" b="1" dirty="0">
              <a:solidFill>
                <a:srgbClr val="073E87">
                  <a:lumMod val="75000"/>
                </a:srgb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 err="1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состоит из папки формата А3.</a:t>
            </a:r>
            <a:endParaRPr lang="ru-RU" sz="2400" b="1" dirty="0">
              <a:solidFill>
                <a:srgbClr val="073E8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Берем картонную коробку и вырезаем части папки: основная и две боковые части.</a:t>
            </a:r>
          </a:p>
        </p:txBody>
      </p:sp>
    </p:spTree>
    <p:extLst>
      <p:ext uri="{BB962C8B-B14F-4D97-AF65-F5344CB8AC3E}">
        <p14:creationId xmlns:p14="http://schemas.microsoft.com/office/powerpoint/2010/main" val="20606065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лэпбук\DSCN19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4" y="764704"/>
            <a:ext cx="741682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376991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Соединяем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части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лэпбука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обклеиваем его бумажными обоями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07845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877272"/>
            <a:ext cx="8229600" cy="648072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Делаем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эскиз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лэпбука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на листе А4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5292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136" y="4653136"/>
            <a:ext cx="2592288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09193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DSCN2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648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3775" y="5661248"/>
            <a:ext cx="806489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Делаем кармашки для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лэпбука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из цветной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бумаги 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приклеиваем их на основу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73530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548680"/>
            <a:ext cx="799288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663456"/>
            <a:ext cx="817290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Обозначаем каждый кармашек названием, вкладываем картинки, заготовки, распечатанные заранее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54594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093296"/>
            <a:ext cx="7408333" cy="576064"/>
          </a:xfrm>
        </p:spPr>
        <p:txBody>
          <a:bodyPr>
            <a:normAutofit fontScale="77500" lnSpcReduction="20000"/>
          </a:bodyPr>
          <a:lstStyle/>
          <a:p>
            <a:pPr lvl="0" algn="ctr">
              <a:buClr>
                <a:srgbClr val="31B6FD"/>
              </a:buClr>
            </a:pPr>
            <a:r>
              <a:rPr lang="ru-RU" sz="3600" b="1" dirty="0" err="1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6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«Русский народный фольклор»</a:t>
            </a:r>
            <a:endParaRPr lang="ru-RU" sz="3600" b="1" dirty="0">
              <a:solidFill>
                <a:srgbClr val="073E8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Анна\Desktop\лэпбук\DSCN19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12768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733256"/>
            <a:ext cx="7408333" cy="392906"/>
          </a:xfrm>
        </p:spPr>
        <p:txBody>
          <a:bodyPr>
            <a:noAutofit/>
          </a:bodyPr>
          <a:lstStyle/>
          <a:p>
            <a:pPr lvl="0" algn="ctr">
              <a:buClr>
                <a:srgbClr val="31B6FD"/>
              </a:buClr>
            </a:pPr>
            <a:r>
              <a:rPr lang="ru-RU" sz="28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Кармашек «Расскажи </a:t>
            </a:r>
            <a:r>
              <a:rPr lang="ru-RU" sz="2800" b="1" dirty="0" err="1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073E8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на\Desktop\фото лэпбук\DSCN23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68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78379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805264"/>
            <a:ext cx="7408333" cy="720080"/>
          </a:xfrm>
        </p:spPr>
        <p:txBody>
          <a:bodyPr>
            <a:normAutofit/>
          </a:bodyPr>
          <a:lstStyle/>
          <a:p>
            <a:pPr lvl="0" algn="ctr">
              <a:buClr>
                <a:srgbClr val="31B6FD"/>
              </a:buClr>
            </a:pPr>
            <a:r>
              <a:rPr lang="ru-RU" sz="28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Кармашек </a:t>
            </a:r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«Загадки»</a:t>
            </a:r>
            <a:endParaRPr lang="ru-RU" sz="2800" b="1" dirty="0">
              <a:solidFill>
                <a:srgbClr val="073E8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на\Desktop\фото лэпбук\DSCN2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61926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на\Desktop\проекты\лэпбук\DSCN19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516760" cy="328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451504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805264"/>
            <a:ext cx="7408333" cy="720080"/>
          </a:xfrm>
        </p:spPr>
        <p:txBody>
          <a:bodyPr>
            <a:noAutofit/>
          </a:bodyPr>
          <a:lstStyle/>
          <a:p>
            <a:pPr lvl="0" algn="ctr">
              <a:buClr>
                <a:srgbClr val="31B6FD"/>
              </a:buClr>
            </a:pPr>
            <a:r>
              <a:rPr lang="ru-RU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Кармашек </a:t>
            </a:r>
            <a:r>
              <a:rPr lang="ru-RU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«Собери картинку, расскажи </a:t>
            </a:r>
            <a:r>
              <a:rPr lang="ru-RU" b="1" dirty="0" err="1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на\Desktop\фото лэпбук\DSCN23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640871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нна\Desktop\проекты\лэпбук\DSCN1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960440" cy="42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117699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5761757"/>
            <a:ext cx="8352927" cy="15567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Кармашек «Расскажи сказку»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64807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30932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рассказывают сказку, используя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нна\Desktop\проекты\лэпбук\DSCN19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4044441" cy="350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29005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Развитие связной речи играет большую роль в жизни человека. Каждый человек должен в совершенстве владеть словом.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С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человеком, владеющим навыками красивой, правильной, приметной простой речи, всегда интересно и приятно общаться.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65658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на\Desktop\фото лэпбук\DSCN2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92696"/>
            <a:ext cx="5043674" cy="484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749457"/>
            <a:ext cx="8280920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800" b="1" dirty="0" smtClean="0">
              <a:solidFill>
                <a:srgbClr val="073E8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800" b="1" dirty="0">
              <a:solidFill>
                <a:srgbClr val="073E8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800" b="1" dirty="0" smtClean="0">
              <a:solidFill>
                <a:srgbClr val="073E8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800" b="1" dirty="0">
              <a:solidFill>
                <a:srgbClr val="073E8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Кармашек </a:t>
            </a:r>
            <a:r>
              <a:rPr lang="ru-RU" sz="28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«Собери пословицу»</a:t>
            </a:r>
          </a:p>
        </p:txBody>
      </p:sp>
      <p:pic>
        <p:nvPicPr>
          <p:cNvPr id="6146" name="Picture 2" descr="C:\Users\Анна\Desktop\проекты\лэпбук\DSCN19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536504" cy="35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62373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877272"/>
            <a:ext cx="8280919" cy="792088"/>
          </a:xfrm>
        </p:spPr>
        <p:txBody>
          <a:bodyPr>
            <a:normAutofit fontScale="92500" lnSpcReduction="20000"/>
          </a:bodyPr>
          <a:lstStyle/>
          <a:p>
            <a:pPr lvl="0" algn="ctr">
              <a:buClr>
                <a:srgbClr val="31B6FD"/>
              </a:buClr>
            </a:pPr>
            <a:r>
              <a:rPr lang="ru-RU" sz="28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Кармашек «</a:t>
            </a:r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Раскрась раскраску </a:t>
            </a:r>
            <a:r>
              <a:rPr lang="ru-RU" sz="2800" b="1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 расскажи </a:t>
            </a:r>
            <a:r>
              <a:rPr lang="ru-RU" sz="28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сказку»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нна\Desktop\фото лэпбук\DSCN2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741682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нна\Desktop\проекты\лэпбук\DSCN19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6059"/>
            <a:ext cx="4405480" cy="288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на\Desktop\проекты\лэпбук\DSCN19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16059"/>
            <a:ext cx="3806552" cy="28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37638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020" y="908720"/>
            <a:ext cx="7920880" cy="5153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Таким образом, исходя из опыта работы по использованию </a:t>
            </a:r>
            <a:r>
              <a:rPr lang="ru-RU" sz="32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лэпбука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для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развития речи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детей дошкольного возраста, можно сделать вывод что эта новая форма работы не только дает возможность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диагностировать знания, узнать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интересы детей и развить их, но и играя, способствовать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развитию связной речи детей.</a:t>
            </a:r>
            <a:endParaRPr lang="ru-RU" sz="32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7939628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517231"/>
            <a:ext cx="7408333" cy="608931"/>
          </a:xfrm>
        </p:spPr>
        <p:txBody>
          <a:bodyPr/>
          <a:lstStyle/>
          <a:p>
            <a:pPr lvl="0" algn="ctr">
              <a:buClr>
                <a:srgbClr val="31B6FD"/>
              </a:buClr>
            </a:pPr>
            <a:r>
              <a:rPr lang="ru-RU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Кармашек «Расскажи сказку»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нна\Desktop\фото лэпбук\DSCN2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1640" y="-27384"/>
            <a:ext cx="6408712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48115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640960" cy="4392488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235650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7344816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В современном дошкольном образовании речь рассматривается как одна из основ воспитания и обучения детей, так как от уровня овладения связной речью зависит успешность обучения детей в школе, умение общаться с друзьями, со сверстниками и общее интеллектуальное развитие.</a:t>
            </a:r>
            <a:endParaRPr lang="ru-RU" sz="24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6393491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Учитывая особенности возраста воспитанников, вовлечь их в активную речевую деятельность возможно только через «разжигание» интереса к предмету этой деятельности. В психологии и дидактике описано много приёмов позволяющих заинтересовать и увлечь ребенка, основываясь на ведущей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деятельности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– игре.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Одной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из инновационных форм работы по речевому развитию дошкольников является создание «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лэпбуков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» различной тематики.</a:t>
            </a:r>
          </a:p>
          <a:p>
            <a:pPr lvl="0">
              <a:lnSpc>
                <a:spcPct val="150000"/>
              </a:lnSpc>
            </a:pP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         </a:t>
            </a:r>
            <a:endParaRPr lang="ru-RU" sz="20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0123731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099" y="548680"/>
            <a:ext cx="8208912" cy="328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Лэпбук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– сравнительно новое средство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обучении. Впервые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лэпбук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пришел к нам из Америки. В дословном переводе с английского «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Лэпбук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значит 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наколенная книга».    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endParaRPr lang="ru-RU" sz="2400" b="1" dirty="0">
              <a:solidFill>
                <a:schemeClr val="tx2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 descr="https://www.maam.ru/upload/blogs/detsad-243633-14848477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6192688" cy="368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17537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4" y="980728"/>
            <a:ext cx="85574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Лэпбук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обычно выглядит как интерактивная папка, информация в которой представлена в виде открывающихся окошек, с вынимающимися и разворачивающимися листочками, с кармашками, дверками, подвижными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деталями.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 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Ребенок (или группа детей), взяв в руки такую папку, выполняет задания, рассматривает картинки, разбирает схемы, тем самым в лёгкой и непринужденной форме закрепляет и расширяет свои знания по определенной теме. </a:t>
            </a:r>
          </a:p>
        </p:txBody>
      </p:sp>
    </p:spTree>
    <p:extLst>
      <p:ext uri="{BB962C8B-B14F-4D97-AF65-F5344CB8AC3E}">
        <p14:creationId xmlns:p14="http://schemas.microsoft.com/office/powerpoint/2010/main" val="1325054378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3104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/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Лэпбук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отвечает всем требованиям ФГОС ДО к предметно-развивающей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среде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-информативен;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-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полифункционален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: способствует развитию творчества, воображения.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-пригоден к использованию одновременно группой детей (в том числе с участием взрослого как играющего партнера);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-обладает дидактическими свойствами. Несет в себе способы ознакомления с цветом, формой и т. д. ;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-вариативен (есть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несколько вариантов использования каждой его части);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-его структура и содержание доступно детям дошкольного возраста;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-обеспечивает игровую, познавательную, исследовательскую и творческую активность всех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воспитанников.</a:t>
            </a:r>
            <a:endParaRPr lang="ru-RU" sz="24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680429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2879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1" y="692696"/>
            <a:ext cx="7848871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Представляю вашему вниманию </a:t>
            </a:r>
            <a:r>
              <a:rPr lang="ru-RU" sz="2800" b="1" dirty="0" err="1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800" b="1" dirty="0" smtClean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Русский народный фольклор»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41676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908720"/>
            <a:ext cx="76328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создания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нам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потребуются материалы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артонная коробка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канцелярский нож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цветная бумага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бумажные обои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ножницы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клей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скотч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карандаши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могут понадобиться готовые картинки, заготовки, распечатанные заранее на принтере, фотографии, – все, на что способна ваша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фантазия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76125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528</TotalTime>
  <Words>451</Words>
  <Application>Microsoft Office PowerPoint</Application>
  <PresentationFormat>Экран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            Использование дидактического пособия «Лэпбук» при работе по развитию связной речи детей старшего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Делаем эскиз лэпбука на листе А4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HP</cp:lastModifiedBy>
  <cp:revision>91</cp:revision>
  <dcterms:created xsi:type="dcterms:W3CDTF">2014-05-23T17:42:55Z</dcterms:created>
  <dcterms:modified xsi:type="dcterms:W3CDTF">2021-12-08T13:24:26Z</dcterms:modified>
</cp:coreProperties>
</file>