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6" r:id="rId3"/>
    <p:sldId id="259" r:id="rId4"/>
    <p:sldId id="257" r:id="rId5"/>
    <p:sldId id="258" r:id="rId6"/>
    <p:sldId id="261" r:id="rId7"/>
    <p:sldId id="262" r:id="rId8"/>
    <p:sldId id="260" r:id="rId9"/>
    <p:sldId id="263" r:id="rId10"/>
    <p:sldId id="264" r:id="rId11"/>
    <p:sldId id="266" r:id="rId12"/>
    <p:sldId id="282" r:id="rId13"/>
    <p:sldId id="283" r:id="rId14"/>
    <p:sldId id="278" r:id="rId15"/>
    <p:sldId id="284" r:id="rId16"/>
    <p:sldId id="285" r:id="rId17"/>
    <p:sldId id="280" r:id="rId18"/>
    <p:sldId id="281" r:id="rId19"/>
    <p:sldId id="273" r:id="rId20"/>
    <p:sldId id="277" r:id="rId21"/>
    <p:sldId id="271" r:id="rId22"/>
    <p:sldId id="270" r:id="rId23"/>
    <p:sldId id="291" r:id="rId24"/>
    <p:sldId id="287" r:id="rId25"/>
    <p:sldId id="294" r:id="rId26"/>
    <p:sldId id="295" r:id="rId27"/>
    <p:sldId id="279" r:id="rId28"/>
    <p:sldId id="292" r:id="rId29"/>
    <p:sldId id="293" r:id="rId30"/>
    <p:sldId id="296" r:id="rId31"/>
    <p:sldId id="289" r:id="rId32"/>
    <p:sldId id="297" r:id="rId33"/>
    <p:sldId id="269" r:id="rId34"/>
    <p:sldId id="268" r:id="rId35"/>
    <p:sldId id="288"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523C7E5-FE15-4952-B809-67C81D1AC05A}" type="datetimeFigureOut">
              <a:rPr lang="ru-RU" smtClean="0"/>
              <a:t>15.02.2022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35092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23C7E5-FE15-4952-B809-67C81D1AC05A}" type="datetimeFigureOut">
              <a:rPr lang="ru-RU" smtClean="0"/>
              <a:t>15.02.2022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312184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23C7E5-FE15-4952-B809-67C81D1AC05A}" type="datetimeFigureOut">
              <a:rPr lang="ru-RU" smtClean="0"/>
              <a:t>15.02.2022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417899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23C7E5-FE15-4952-B809-67C81D1AC05A}" type="datetimeFigureOut">
              <a:rPr lang="ru-RU" smtClean="0"/>
              <a:t>15.02.2022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84714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523C7E5-FE15-4952-B809-67C81D1AC05A}" type="datetimeFigureOut">
              <a:rPr lang="ru-RU" smtClean="0"/>
              <a:t>15.02.2022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99396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523C7E5-FE15-4952-B809-67C81D1AC05A}" type="datetimeFigureOut">
              <a:rPr lang="ru-RU" smtClean="0"/>
              <a:t>15.02.2022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42619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523C7E5-FE15-4952-B809-67C81D1AC05A}" type="datetimeFigureOut">
              <a:rPr lang="ru-RU" smtClean="0"/>
              <a:t>15.02.2022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407793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523C7E5-FE15-4952-B809-67C81D1AC05A}" type="datetimeFigureOut">
              <a:rPr lang="ru-RU" smtClean="0"/>
              <a:t>15.02.2022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66736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523C7E5-FE15-4952-B809-67C81D1AC05A}" type="datetimeFigureOut">
              <a:rPr lang="ru-RU" smtClean="0"/>
              <a:t>15.02.2022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6800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523C7E5-FE15-4952-B809-67C81D1AC05A}" type="datetimeFigureOut">
              <a:rPr lang="ru-RU" smtClean="0"/>
              <a:t>15.02.2022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218068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523C7E5-FE15-4952-B809-67C81D1AC05A}" type="datetimeFigureOut">
              <a:rPr lang="ru-RU" smtClean="0"/>
              <a:t>15.02.2022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2906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3C7E5-FE15-4952-B809-67C81D1AC05A}" type="datetimeFigureOut">
              <a:rPr lang="ru-RU" smtClean="0"/>
              <a:t>15.02.2022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A6A00-2874-40A0-8948-FBA3380E3B5E}" type="slidenum">
              <a:rPr lang="ru-RU" smtClean="0"/>
              <a:t>‹#›</a:t>
            </a:fld>
            <a:endParaRPr lang="ru-RU"/>
          </a:p>
        </p:txBody>
      </p:sp>
    </p:spTree>
    <p:extLst>
      <p:ext uri="{BB962C8B-B14F-4D97-AF65-F5344CB8AC3E}">
        <p14:creationId xmlns:p14="http://schemas.microsoft.com/office/powerpoint/2010/main" val="1472679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9552" y="332656"/>
            <a:ext cx="8280920" cy="3539430"/>
          </a:xfrm>
          <a:prstGeom prst="rect">
            <a:avLst/>
          </a:prstGeom>
        </p:spPr>
        <p:txBody>
          <a:bodyPr wrap="square">
            <a:spAutoFit/>
          </a:bodyPr>
          <a:lstStyle/>
          <a:p>
            <a:pPr lvl="0" algn="ctr" eaLnBrk="0" fontAlgn="base" hangingPunct="0">
              <a:spcBef>
                <a:spcPct val="0"/>
              </a:spcBef>
              <a:spcAft>
                <a:spcPct val="0"/>
              </a:spcAft>
              <a:defRPr/>
            </a:pPr>
            <a:r>
              <a:rPr lang="ru-RU" sz="3200" b="1" dirty="0" smtClean="0">
                <a:solidFill>
                  <a:srgbClr val="002060"/>
                </a:solidFill>
                <a:latin typeface="Times New Roman" pitchFamily="18" charset="0"/>
                <a:cs typeface="Times New Roman" pitchFamily="18" charset="0"/>
              </a:rPr>
              <a:t>проект</a:t>
            </a:r>
          </a:p>
          <a:p>
            <a:pPr lvl="0" algn="ctr" eaLnBrk="0" fontAlgn="base" hangingPunct="0">
              <a:spcBef>
                <a:spcPct val="0"/>
              </a:spcBef>
              <a:spcAft>
                <a:spcPct val="0"/>
              </a:spcAft>
              <a:defRPr/>
            </a:pPr>
            <a:r>
              <a:rPr lang="ru-RU" sz="4800" b="1" dirty="0" smtClean="0">
                <a:solidFill>
                  <a:srgbClr val="FF0000"/>
                </a:solidFill>
                <a:latin typeface="Times New Roman" pitchFamily="18" charset="0"/>
                <a:cs typeface="Times New Roman" pitchFamily="18" charset="0"/>
              </a:rPr>
              <a:t>«Семейные традиции </a:t>
            </a:r>
          </a:p>
          <a:p>
            <a:pPr lvl="0" algn="ctr" eaLnBrk="0" fontAlgn="base" hangingPunct="0">
              <a:spcBef>
                <a:spcPct val="0"/>
              </a:spcBef>
              <a:spcAft>
                <a:spcPct val="0"/>
              </a:spcAft>
              <a:defRPr/>
            </a:pPr>
            <a:r>
              <a:rPr lang="ru-RU" sz="4800" b="1" dirty="0" smtClean="0">
                <a:solidFill>
                  <a:srgbClr val="FF0000"/>
                </a:solidFill>
                <a:latin typeface="Times New Roman" pitchFamily="18" charset="0"/>
                <a:cs typeface="Times New Roman" pitchFamily="18" charset="0"/>
              </a:rPr>
              <a:t>как основа духовно - нравственного воспитания ребенка»  </a:t>
            </a:r>
            <a:endParaRPr lang="ru-RU" sz="4800" b="1" dirty="0">
              <a:solidFill>
                <a:srgbClr val="FF0000"/>
              </a:solidFill>
              <a:latin typeface="Times New Roman" pitchFamily="18" charset="0"/>
              <a:cs typeface="Times New Roman" pitchFamily="18" charset="0"/>
            </a:endParaRPr>
          </a:p>
        </p:txBody>
      </p:sp>
      <p:sp>
        <p:nvSpPr>
          <p:cNvPr id="4" name="Прямоугольник 3"/>
          <p:cNvSpPr/>
          <p:nvPr/>
        </p:nvSpPr>
        <p:spPr>
          <a:xfrm>
            <a:off x="4067944" y="4854644"/>
            <a:ext cx="4896544" cy="1384995"/>
          </a:xfrm>
          <a:prstGeom prst="rect">
            <a:avLst/>
          </a:prstGeom>
        </p:spPr>
        <p:txBody>
          <a:bodyPr wrap="square">
            <a:spAutoFit/>
          </a:bodyPr>
          <a:lstStyle/>
          <a:p>
            <a:pPr lvl="0" algn="ctr" eaLnBrk="0" fontAlgn="base" hangingPunct="0">
              <a:spcBef>
                <a:spcPct val="0"/>
              </a:spcBef>
              <a:spcAft>
                <a:spcPct val="0"/>
              </a:spcAft>
              <a:defRPr/>
            </a:pPr>
            <a:r>
              <a:rPr lang="ru-RU" sz="2000" b="1" spc="176" dirty="0" smtClean="0">
                <a:ln w="11430">
                  <a:solidFill>
                    <a:srgbClr val="121314"/>
                  </a:solidFill>
                </a:ln>
                <a:solidFill>
                  <a:srgbClr val="0070C0"/>
                </a:solidFill>
                <a:latin typeface="Times New Roman" pitchFamily="18" charset="0"/>
                <a:cs typeface="Times New Roman" pitchFamily="18" charset="0"/>
              </a:rPr>
              <a:t>Разработали  воспитатели</a:t>
            </a:r>
          </a:p>
          <a:p>
            <a:pPr lvl="0" algn="ctr" eaLnBrk="0" fontAlgn="base" hangingPunct="0">
              <a:spcBef>
                <a:spcPct val="0"/>
              </a:spcBef>
              <a:spcAft>
                <a:spcPct val="0"/>
              </a:spcAft>
              <a:defRPr/>
            </a:pPr>
            <a:r>
              <a:rPr lang="ru-RU" sz="2000" b="1" spc="176" dirty="0" smtClean="0">
                <a:ln w="11430">
                  <a:solidFill>
                    <a:srgbClr val="121314"/>
                  </a:solidFill>
                </a:ln>
                <a:solidFill>
                  <a:srgbClr val="0070C0"/>
                </a:solidFill>
                <a:latin typeface="Times New Roman" pitchFamily="18" charset="0"/>
                <a:cs typeface="Times New Roman" pitchFamily="18" charset="0"/>
              </a:rPr>
              <a:t>МБДОУ г</a:t>
            </a:r>
            <a:r>
              <a:rPr lang="ru-RU" sz="2000" b="1" spc="176" dirty="0">
                <a:ln w="11430">
                  <a:solidFill>
                    <a:srgbClr val="121314"/>
                  </a:solidFill>
                </a:ln>
                <a:solidFill>
                  <a:srgbClr val="0070C0"/>
                </a:solidFill>
                <a:latin typeface="Times New Roman" pitchFamily="18" charset="0"/>
                <a:cs typeface="Times New Roman" pitchFamily="18" charset="0"/>
              </a:rPr>
              <a:t>. Иркутска </a:t>
            </a:r>
            <a:endParaRPr lang="ru-RU" sz="2000" b="1" spc="176" dirty="0" smtClean="0">
              <a:ln w="11430">
                <a:solidFill>
                  <a:srgbClr val="121314"/>
                </a:solidFill>
              </a:ln>
              <a:solidFill>
                <a:srgbClr val="0070C0"/>
              </a:solidFill>
              <a:latin typeface="Times New Roman" pitchFamily="18" charset="0"/>
              <a:cs typeface="Times New Roman" pitchFamily="18" charset="0"/>
            </a:endParaRPr>
          </a:p>
          <a:p>
            <a:pPr lvl="0" algn="ctr" eaLnBrk="0" fontAlgn="base" hangingPunct="0">
              <a:spcBef>
                <a:spcPct val="0"/>
              </a:spcBef>
              <a:spcAft>
                <a:spcPct val="0"/>
              </a:spcAft>
              <a:defRPr/>
            </a:pPr>
            <a:r>
              <a:rPr lang="ru-RU" sz="2000" b="1" spc="176" dirty="0" smtClean="0">
                <a:ln w="11430">
                  <a:solidFill>
                    <a:srgbClr val="121314"/>
                  </a:solidFill>
                </a:ln>
                <a:solidFill>
                  <a:srgbClr val="0070C0"/>
                </a:solidFill>
                <a:latin typeface="Times New Roman" pitchFamily="18" charset="0"/>
                <a:cs typeface="Times New Roman" pitchFamily="18" charset="0"/>
              </a:rPr>
              <a:t>детского </a:t>
            </a:r>
            <a:r>
              <a:rPr lang="ru-RU" sz="2000" b="1" spc="176" dirty="0">
                <a:ln w="11430">
                  <a:solidFill>
                    <a:srgbClr val="121314"/>
                  </a:solidFill>
                </a:ln>
                <a:solidFill>
                  <a:srgbClr val="0070C0"/>
                </a:solidFill>
                <a:latin typeface="Times New Roman" pitchFamily="18" charset="0"/>
                <a:cs typeface="Times New Roman" pitchFamily="18" charset="0"/>
              </a:rPr>
              <a:t>сада № </a:t>
            </a:r>
            <a:r>
              <a:rPr lang="ru-RU" sz="2000" b="1" spc="176" dirty="0" smtClean="0">
                <a:ln w="11430">
                  <a:solidFill>
                    <a:srgbClr val="121314"/>
                  </a:solidFill>
                </a:ln>
                <a:solidFill>
                  <a:srgbClr val="0070C0"/>
                </a:solidFill>
                <a:latin typeface="Times New Roman" pitchFamily="18" charset="0"/>
                <a:cs typeface="Times New Roman" pitchFamily="18" charset="0"/>
              </a:rPr>
              <a:t>129:</a:t>
            </a:r>
          </a:p>
          <a:p>
            <a:pPr lvl="0" algn="ctr" eaLnBrk="0" fontAlgn="base" hangingPunct="0">
              <a:spcBef>
                <a:spcPct val="0"/>
              </a:spcBef>
              <a:spcAft>
                <a:spcPct val="0"/>
              </a:spcAft>
              <a:defRPr/>
            </a:pPr>
            <a:r>
              <a:rPr lang="ru-RU" sz="2400" b="1" spc="176" dirty="0" smtClean="0">
                <a:ln w="11430">
                  <a:solidFill>
                    <a:srgbClr val="121314"/>
                  </a:solidFill>
                </a:ln>
                <a:solidFill>
                  <a:srgbClr val="0070C0"/>
                </a:solidFill>
                <a:latin typeface="Times New Roman" pitchFamily="18" charset="0"/>
                <a:cs typeface="Times New Roman" pitchFamily="18" charset="0"/>
              </a:rPr>
              <a:t> </a:t>
            </a:r>
            <a:r>
              <a:rPr lang="ru-RU" sz="2400" b="1" spc="176" dirty="0" err="1">
                <a:ln w="11430">
                  <a:solidFill>
                    <a:srgbClr val="121314"/>
                  </a:solidFill>
                </a:ln>
                <a:solidFill>
                  <a:srgbClr val="0070C0"/>
                </a:solidFill>
                <a:latin typeface="Times New Roman" pitchFamily="18" charset="0"/>
                <a:cs typeface="Times New Roman" pitchFamily="18" charset="0"/>
              </a:rPr>
              <a:t>Гостар</a:t>
            </a:r>
            <a:r>
              <a:rPr lang="ru-RU" sz="2400" b="1" spc="176" dirty="0">
                <a:ln w="11430">
                  <a:solidFill>
                    <a:srgbClr val="121314"/>
                  </a:solidFill>
                </a:ln>
                <a:solidFill>
                  <a:srgbClr val="0070C0"/>
                </a:solidFill>
                <a:latin typeface="Times New Roman" pitchFamily="18" charset="0"/>
                <a:cs typeface="Times New Roman" pitchFamily="18" charset="0"/>
              </a:rPr>
              <a:t> А.И., </a:t>
            </a:r>
            <a:r>
              <a:rPr lang="ru-RU" sz="2400" b="1" spc="176" dirty="0" err="1" smtClean="0">
                <a:ln w="11430">
                  <a:solidFill>
                    <a:srgbClr val="121314"/>
                  </a:solidFill>
                </a:ln>
                <a:solidFill>
                  <a:srgbClr val="0070C0"/>
                </a:solidFill>
                <a:latin typeface="Times New Roman" pitchFamily="18" charset="0"/>
                <a:cs typeface="Times New Roman" pitchFamily="18" charset="0"/>
              </a:rPr>
              <a:t>Зурбанова</a:t>
            </a:r>
            <a:r>
              <a:rPr lang="ru-RU" sz="2400" b="1" spc="176" dirty="0" smtClean="0">
                <a:ln w="11430">
                  <a:solidFill>
                    <a:srgbClr val="121314"/>
                  </a:solidFill>
                </a:ln>
                <a:solidFill>
                  <a:srgbClr val="0070C0"/>
                </a:solidFill>
                <a:latin typeface="Times New Roman" pitchFamily="18" charset="0"/>
                <a:cs typeface="Times New Roman" pitchFamily="18" charset="0"/>
              </a:rPr>
              <a:t> </a:t>
            </a:r>
            <a:r>
              <a:rPr lang="ru-RU" sz="2400" b="1" spc="176" dirty="0">
                <a:ln w="11430">
                  <a:solidFill>
                    <a:srgbClr val="121314"/>
                  </a:solidFill>
                </a:ln>
                <a:solidFill>
                  <a:srgbClr val="0070C0"/>
                </a:solidFill>
                <a:latin typeface="Times New Roman" pitchFamily="18" charset="0"/>
                <a:cs typeface="Times New Roman" pitchFamily="18" charset="0"/>
              </a:rPr>
              <a:t>Е</a:t>
            </a:r>
            <a:r>
              <a:rPr lang="ru-RU" sz="2400" b="1" spc="176" dirty="0" smtClean="0">
                <a:ln w="11430">
                  <a:solidFill>
                    <a:srgbClr val="121314"/>
                  </a:solidFill>
                </a:ln>
                <a:solidFill>
                  <a:srgbClr val="0070C0"/>
                </a:solidFill>
                <a:latin typeface="Times New Roman" pitchFamily="18" charset="0"/>
                <a:cs typeface="Times New Roman" pitchFamily="18" charset="0"/>
              </a:rPr>
              <a:t>.В.</a:t>
            </a:r>
            <a:endParaRPr lang="ru-RU" sz="2400" b="1" spc="176" dirty="0">
              <a:ln w="11430">
                <a:solidFill>
                  <a:srgbClr val="121314"/>
                </a:solidFill>
              </a:ln>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752486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на\Desktop\детские рисунки\1613441822_19-p-fon-dlya-prezentatsii-pro-semyu-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404665"/>
            <a:ext cx="8352928" cy="5693866"/>
          </a:xfrm>
          <a:prstGeom prst="rect">
            <a:avLst/>
          </a:prstGeom>
        </p:spPr>
        <p:txBody>
          <a:bodyPr wrap="square">
            <a:spAutoFit/>
          </a:bodyPr>
          <a:lstStyle/>
          <a:p>
            <a:pPr>
              <a:spcAft>
                <a:spcPts val="0"/>
              </a:spcAft>
            </a:pPr>
            <a:r>
              <a:rPr lang="ru-RU" sz="2800" b="1" dirty="0">
                <a:solidFill>
                  <a:srgbClr val="002060"/>
                </a:solidFill>
                <a:latin typeface="Times New Roman"/>
                <a:ea typeface="Times New Roman"/>
                <a:cs typeface="Courier New CYR"/>
              </a:rPr>
              <a:t>Именно о таких мелочах, которые принято называть </a:t>
            </a:r>
            <a:r>
              <a:rPr lang="ru-RU" sz="2800" b="1" u="sng" dirty="0">
                <a:solidFill>
                  <a:srgbClr val="002060"/>
                </a:solidFill>
                <a:latin typeface="Times New Roman"/>
                <a:ea typeface="Times New Roman"/>
                <a:cs typeface="Courier New CYR"/>
              </a:rPr>
              <a:t>семейными традициями</a:t>
            </a:r>
            <a:r>
              <a:rPr lang="ru-RU" sz="2800" b="1" dirty="0">
                <a:solidFill>
                  <a:srgbClr val="002060"/>
                </a:solidFill>
                <a:latin typeface="Times New Roman"/>
                <a:ea typeface="Times New Roman"/>
                <a:cs typeface="Courier New CYR"/>
              </a:rPr>
              <a:t>, мы почему-то забываем. Традиции представляются нам чем-то глобальным, чем-то далеким, происходящим то ли на государственном, то ли на национальном уровне. Может, поэтому на  </a:t>
            </a:r>
            <a:r>
              <a:rPr lang="ru-RU" sz="2800" b="1" dirty="0" smtClean="0">
                <a:solidFill>
                  <a:srgbClr val="002060"/>
                </a:solidFill>
                <a:latin typeface="Times New Roman"/>
                <a:ea typeface="Times New Roman"/>
                <a:cs typeface="Courier New CYR"/>
              </a:rPr>
              <a:t>вопрос в анкете : </a:t>
            </a:r>
            <a:r>
              <a:rPr lang="ru-RU" sz="2800" b="1" dirty="0">
                <a:solidFill>
                  <a:srgbClr val="002060"/>
                </a:solidFill>
                <a:latin typeface="Times New Roman"/>
                <a:ea typeface="Times New Roman"/>
                <a:cs typeface="Courier New CYR"/>
              </a:rPr>
              <a:t>«Какие семейные традиции есть в вашей семье?» </a:t>
            </a:r>
            <a:r>
              <a:rPr lang="ru-RU" sz="2800" b="1" dirty="0" smtClean="0">
                <a:solidFill>
                  <a:srgbClr val="002060"/>
                </a:solidFill>
                <a:latin typeface="Times New Roman"/>
                <a:ea typeface="Times New Roman"/>
                <a:cs typeface="Courier New CYR"/>
              </a:rPr>
              <a:t>некоторые родители ответили, </a:t>
            </a:r>
            <a:r>
              <a:rPr lang="ru-RU" sz="2800" b="1" dirty="0">
                <a:solidFill>
                  <a:srgbClr val="002060"/>
                </a:solidFill>
                <a:latin typeface="Times New Roman"/>
                <a:ea typeface="Times New Roman"/>
                <a:cs typeface="Courier New CYR"/>
              </a:rPr>
              <a:t>что таковых просто нет. </a:t>
            </a:r>
            <a:endParaRPr lang="ru-RU" sz="2400" b="1" dirty="0">
              <a:solidFill>
                <a:srgbClr val="002060"/>
              </a:solidFill>
              <a:latin typeface="Times New Roman"/>
              <a:ea typeface="Times New Roman"/>
            </a:endParaRPr>
          </a:p>
          <a:p>
            <a:r>
              <a:rPr lang="ru-RU" sz="2800" b="1" dirty="0">
                <a:solidFill>
                  <a:srgbClr val="002060"/>
                </a:solidFill>
                <a:latin typeface="Times New Roman"/>
                <a:ea typeface="Times New Roman"/>
                <a:cs typeface="Courier New CYR"/>
              </a:rPr>
              <a:t>Семейные традиции в каждой семье есть. Таких традиций множество – нужно </a:t>
            </a:r>
            <a:r>
              <a:rPr lang="ru-RU" sz="2800" b="1" dirty="0" smtClean="0">
                <a:solidFill>
                  <a:srgbClr val="002060"/>
                </a:solidFill>
                <a:latin typeface="Times New Roman"/>
                <a:ea typeface="Times New Roman"/>
                <a:cs typeface="Courier New CYR"/>
              </a:rPr>
              <a:t>просто</a:t>
            </a:r>
            <a:r>
              <a:rPr lang="ru-RU" sz="2800" b="1" dirty="0">
                <a:solidFill>
                  <a:srgbClr val="002060"/>
                </a:solidFill>
                <a:latin typeface="Times New Roman"/>
                <a:ea typeface="Times New Roman"/>
                <a:cs typeface="Courier New CYR"/>
              </a:rPr>
              <a:t> внимательней взглянуть</a:t>
            </a:r>
            <a:r>
              <a:rPr lang="ru-RU" sz="2800" b="1" dirty="0" smtClean="0">
                <a:solidFill>
                  <a:srgbClr val="002060"/>
                </a:solidFill>
                <a:latin typeface="Times New Roman"/>
                <a:ea typeface="Times New Roman"/>
                <a:cs typeface="Courier New CYR"/>
              </a:rPr>
              <a:t> </a:t>
            </a:r>
            <a:r>
              <a:rPr lang="ru-RU" sz="2800" b="1" dirty="0">
                <a:solidFill>
                  <a:srgbClr val="002060"/>
                </a:solidFill>
                <a:latin typeface="Times New Roman"/>
                <a:ea typeface="Times New Roman"/>
                <a:cs typeface="Courier New CYR"/>
              </a:rPr>
              <a:t>на жизнь семьи </a:t>
            </a:r>
            <a:r>
              <a:rPr lang="ru-RU" sz="2800" b="1" dirty="0" smtClean="0">
                <a:solidFill>
                  <a:srgbClr val="002060"/>
                </a:solidFill>
                <a:latin typeface="Times New Roman"/>
                <a:ea typeface="Times New Roman"/>
                <a:cs typeface="Courier New CYR"/>
              </a:rPr>
              <a:t>и </a:t>
            </a:r>
            <a:r>
              <a:rPr lang="ru-RU" sz="2800" b="1" dirty="0">
                <a:solidFill>
                  <a:srgbClr val="002060"/>
                </a:solidFill>
                <a:latin typeface="Times New Roman"/>
                <a:ea typeface="Times New Roman"/>
                <a:cs typeface="Courier New CYR"/>
              </a:rPr>
              <a:t>привычные дела назвать громкими словами. </a:t>
            </a:r>
            <a:endParaRPr lang="ru-RU" b="1" dirty="0">
              <a:solidFill>
                <a:srgbClr val="002060"/>
              </a:solidFill>
            </a:endParaRPr>
          </a:p>
        </p:txBody>
      </p:sp>
    </p:spTree>
    <p:extLst>
      <p:ext uri="{BB962C8B-B14F-4D97-AF65-F5344CB8AC3E}">
        <p14:creationId xmlns:p14="http://schemas.microsoft.com/office/powerpoint/2010/main" val="2267484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9552" y="332656"/>
            <a:ext cx="8136904" cy="707886"/>
          </a:xfrm>
          <a:prstGeom prst="rect">
            <a:avLst/>
          </a:prstGeom>
        </p:spPr>
        <p:txBody>
          <a:bodyPr wrap="square">
            <a:spAutoFit/>
          </a:bodyPr>
          <a:lstStyle/>
          <a:p>
            <a:pPr algn="ctr"/>
            <a:r>
              <a:rPr lang="ru-RU" sz="4000" b="1" dirty="0">
                <a:solidFill>
                  <a:srgbClr val="C00000"/>
                </a:solidFill>
                <a:latin typeface="Times New Roman" pitchFamily="18" charset="0"/>
                <a:ea typeface="+mj-ea"/>
                <a:cs typeface="Times New Roman" pitchFamily="18" charset="0"/>
              </a:rPr>
              <a:t>Семейные традиции</a:t>
            </a:r>
            <a:endParaRPr lang="ru-RU" sz="1600" dirty="0">
              <a:solidFill>
                <a:srgbClr val="C00000"/>
              </a:solidFill>
              <a:latin typeface="Times New Roman" pitchFamily="18" charset="0"/>
              <a:cs typeface="Times New Roman" pitchFamily="18" charset="0"/>
            </a:endParaRPr>
          </a:p>
        </p:txBody>
      </p:sp>
      <p:sp>
        <p:nvSpPr>
          <p:cNvPr id="4" name="Прямоугольник 3"/>
          <p:cNvSpPr/>
          <p:nvPr/>
        </p:nvSpPr>
        <p:spPr>
          <a:xfrm>
            <a:off x="179512" y="1268761"/>
            <a:ext cx="8712968" cy="5349157"/>
          </a:xfrm>
          <a:prstGeom prst="rect">
            <a:avLst/>
          </a:prstGeom>
        </p:spPr>
        <p:txBody>
          <a:bodyPr wrap="square">
            <a:spAutoFit/>
          </a:bodyPr>
          <a:lstStyle/>
          <a:p>
            <a:pPr marL="609600" lvl="0" indent="-609600" fontAlgn="base">
              <a:lnSpc>
                <a:spcPct val="80000"/>
              </a:lnSpc>
              <a:spcBef>
                <a:spcPct val="20000"/>
              </a:spcBef>
              <a:spcAft>
                <a:spcPct val="0"/>
              </a:spcAft>
              <a:buFontTx/>
              <a:buAutoNum type="arabicPeriod"/>
              <a:defRPr/>
            </a:pPr>
            <a:r>
              <a:rPr lang="ru-RU" sz="2800" b="1" dirty="0">
                <a:solidFill>
                  <a:srgbClr val="C00000"/>
                </a:solidFill>
                <a:latin typeface="Times New Roman" pitchFamily="18" charset="0"/>
                <a:cs typeface="Times New Roman" pitchFamily="18" charset="0"/>
              </a:rPr>
              <a:t>Традиции семейного досуга:</a:t>
            </a:r>
            <a:r>
              <a:rPr lang="ru-RU" sz="2800" dirty="0">
                <a:solidFill>
                  <a:srgbClr val="C00000"/>
                </a:solidFill>
                <a:latin typeface="Times New Roman" pitchFamily="18" charset="0"/>
                <a:cs typeface="Times New Roman" pitchFamily="18" charset="0"/>
              </a:rPr>
              <a:t> </a:t>
            </a:r>
            <a:r>
              <a:rPr lang="ru-RU" sz="2800" dirty="0">
                <a:solidFill>
                  <a:prstClr val="black"/>
                </a:solidFill>
                <a:latin typeface="Times New Roman" pitchFamily="18" charset="0"/>
                <a:cs typeface="Times New Roman" pitchFamily="18" charset="0"/>
              </a:rPr>
              <a:t>путешествия, отдых всей семьёй, праздники, чаепития, игры, прогулки.</a:t>
            </a:r>
          </a:p>
          <a:p>
            <a:pPr marL="609600" lvl="0" indent="-609600" fontAlgn="base">
              <a:lnSpc>
                <a:spcPct val="80000"/>
              </a:lnSpc>
              <a:spcBef>
                <a:spcPct val="20000"/>
              </a:spcBef>
              <a:spcAft>
                <a:spcPct val="0"/>
              </a:spcAft>
              <a:buFontTx/>
              <a:buAutoNum type="arabicPeriod"/>
              <a:defRPr/>
            </a:pPr>
            <a:r>
              <a:rPr lang="ru-RU" sz="2800" b="1" dirty="0">
                <a:solidFill>
                  <a:srgbClr val="FF0000"/>
                </a:solidFill>
                <a:latin typeface="Times New Roman" pitchFamily="18" charset="0"/>
                <a:cs typeface="Times New Roman" pitchFamily="18" charset="0"/>
              </a:rPr>
              <a:t>Традиции трудового воспитания:</a:t>
            </a:r>
            <a:r>
              <a:rPr lang="ru-RU" sz="2800" dirty="0">
                <a:solidFill>
                  <a:srgbClr val="FF0000"/>
                </a:solidFill>
                <a:latin typeface="Times New Roman" pitchFamily="18" charset="0"/>
                <a:cs typeface="Times New Roman" pitchFamily="18" charset="0"/>
              </a:rPr>
              <a:t> </a:t>
            </a:r>
            <a:r>
              <a:rPr lang="ru-RU" sz="2800" dirty="0" smtClean="0">
                <a:solidFill>
                  <a:prstClr val="black"/>
                </a:solidFill>
                <a:latin typeface="Times New Roman" pitchFamily="18" charset="0"/>
                <a:cs typeface="Times New Roman" pitchFamily="18" charset="0"/>
              </a:rPr>
              <a:t>помощь </a:t>
            </a:r>
            <a:r>
              <a:rPr lang="ru-RU" sz="2800" dirty="0">
                <a:solidFill>
                  <a:prstClr val="black"/>
                </a:solidFill>
                <a:latin typeface="Times New Roman" pitchFamily="18" charset="0"/>
                <a:cs typeface="Times New Roman" pitchFamily="18" charset="0"/>
              </a:rPr>
              <a:t>по дому, совместное приготовление блюд, трудовые </a:t>
            </a:r>
            <a:r>
              <a:rPr lang="ru-RU" sz="2800" dirty="0" smtClean="0">
                <a:solidFill>
                  <a:prstClr val="black"/>
                </a:solidFill>
                <a:latin typeface="Times New Roman" pitchFamily="18" charset="0"/>
                <a:cs typeface="Times New Roman" pitchFamily="18" charset="0"/>
              </a:rPr>
              <a:t>династии.</a:t>
            </a:r>
            <a:endParaRPr lang="ru-RU" sz="2800" dirty="0">
              <a:solidFill>
                <a:prstClr val="black"/>
              </a:solidFill>
              <a:latin typeface="Times New Roman" pitchFamily="18" charset="0"/>
              <a:cs typeface="Times New Roman" pitchFamily="18" charset="0"/>
            </a:endParaRPr>
          </a:p>
          <a:p>
            <a:pPr marL="609600" lvl="0" indent="-609600" fontAlgn="base">
              <a:lnSpc>
                <a:spcPct val="80000"/>
              </a:lnSpc>
              <a:spcBef>
                <a:spcPct val="20000"/>
              </a:spcBef>
              <a:spcAft>
                <a:spcPct val="0"/>
              </a:spcAft>
              <a:buFontTx/>
              <a:buAutoNum type="arabicPeriod"/>
              <a:defRPr/>
            </a:pPr>
            <a:r>
              <a:rPr lang="ru-RU" sz="2800" b="1" dirty="0">
                <a:solidFill>
                  <a:srgbClr val="FF0000"/>
                </a:solidFill>
                <a:latin typeface="Times New Roman" pitchFamily="18" charset="0"/>
                <a:cs typeface="Times New Roman" pitchFamily="18" charset="0"/>
              </a:rPr>
              <a:t>Поддержание ценностей своего рода:</a:t>
            </a:r>
            <a:r>
              <a:rPr lang="ru-RU" sz="2800" dirty="0">
                <a:solidFill>
                  <a:srgbClr val="FF0000"/>
                </a:solidFill>
                <a:latin typeface="Times New Roman" pitchFamily="18" charset="0"/>
                <a:cs typeface="Times New Roman" pitchFamily="18" charset="0"/>
              </a:rPr>
              <a:t> </a:t>
            </a:r>
            <a:r>
              <a:rPr lang="ru-RU" sz="2800" dirty="0" smtClean="0">
                <a:solidFill>
                  <a:prstClr val="black"/>
                </a:solidFill>
                <a:latin typeface="Times New Roman" pitchFamily="18" charset="0"/>
                <a:cs typeface="Times New Roman" pitchFamily="18" charset="0"/>
              </a:rPr>
              <a:t>составление </a:t>
            </a:r>
            <a:r>
              <a:rPr lang="ru-RU" sz="2800" dirty="0">
                <a:solidFill>
                  <a:prstClr val="black"/>
                </a:solidFill>
                <a:latin typeface="Times New Roman" pitchFamily="18" charset="0"/>
                <a:cs typeface="Times New Roman" pitchFamily="18" charset="0"/>
              </a:rPr>
              <a:t>своей родословной, посещение родственников, забота о близких, </a:t>
            </a:r>
            <a:r>
              <a:rPr lang="ru-RU" sz="2800" dirty="0" smtClean="0">
                <a:solidFill>
                  <a:prstClr val="black"/>
                </a:solidFill>
                <a:latin typeface="Times New Roman" pitchFamily="18" charset="0"/>
                <a:cs typeface="Times New Roman" pitchFamily="18" charset="0"/>
              </a:rPr>
              <a:t>создание семейных фотоальбомов.</a:t>
            </a:r>
            <a:endParaRPr lang="ru-RU" sz="2800" dirty="0">
              <a:solidFill>
                <a:prstClr val="black"/>
              </a:solidFill>
              <a:latin typeface="Times New Roman" pitchFamily="18" charset="0"/>
              <a:cs typeface="Times New Roman" pitchFamily="18" charset="0"/>
            </a:endParaRPr>
          </a:p>
          <a:p>
            <a:pPr marL="609600" lvl="0" indent="-609600" fontAlgn="base">
              <a:lnSpc>
                <a:spcPct val="80000"/>
              </a:lnSpc>
              <a:spcBef>
                <a:spcPct val="20000"/>
              </a:spcBef>
              <a:spcAft>
                <a:spcPct val="0"/>
              </a:spcAft>
              <a:buFontTx/>
              <a:buAutoNum type="arabicPeriod"/>
              <a:defRPr/>
            </a:pPr>
            <a:r>
              <a:rPr lang="ru-RU" sz="2800" b="1" dirty="0">
                <a:solidFill>
                  <a:srgbClr val="FF0000"/>
                </a:solidFill>
                <a:latin typeface="Times New Roman" pitchFamily="18" charset="0"/>
                <a:cs typeface="Times New Roman" pitchFamily="18" charset="0"/>
              </a:rPr>
              <a:t>Совместные </a:t>
            </a:r>
            <a:r>
              <a:rPr lang="ru-RU" sz="2800" b="1" dirty="0" smtClean="0">
                <a:solidFill>
                  <a:srgbClr val="FF0000"/>
                </a:solidFill>
                <a:latin typeface="Times New Roman" pitchFamily="18" charset="0"/>
                <a:cs typeface="Times New Roman" pitchFamily="18" charset="0"/>
              </a:rPr>
              <a:t>увлечения</a:t>
            </a:r>
            <a:r>
              <a:rPr lang="ru-RU" sz="2800" b="1" dirty="0" smtClean="0">
                <a:solidFill>
                  <a:srgbClr val="C00000"/>
                </a:solidFill>
                <a:latin typeface="Times New Roman" pitchFamily="18" charset="0"/>
                <a:cs typeface="Times New Roman" pitchFamily="18" charset="0"/>
              </a:rPr>
              <a:t>, коллекционирование.</a:t>
            </a:r>
          </a:p>
          <a:p>
            <a:pPr marL="609600" lvl="0" indent="-609600" fontAlgn="base">
              <a:lnSpc>
                <a:spcPct val="80000"/>
              </a:lnSpc>
              <a:spcBef>
                <a:spcPct val="20000"/>
              </a:spcBef>
              <a:spcAft>
                <a:spcPct val="0"/>
              </a:spcAft>
              <a:buFontTx/>
              <a:buAutoNum type="arabicPeriod"/>
              <a:defRPr/>
            </a:pPr>
            <a:r>
              <a:rPr lang="ru-RU" sz="2800" b="1" dirty="0" smtClean="0">
                <a:solidFill>
                  <a:srgbClr val="FF0000"/>
                </a:solidFill>
                <a:latin typeface="Times New Roman" pitchFamily="18" charset="0"/>
                <a:cs typeface="Times New Roman" pitchFamily="18" charset="0"/>
              </a:rPr>
              <a:t>Празднование религиозных и государственных праздников: </a:t>
            </a:r>
            <a:r>
              <a:rPr lang="ru-RU" sz="2800" dirty="0" smtClean="0">
                <a:latin typeface="Times New Roman" pitchFamily="18" charset="0"/>
                <a:cs typeface="Times New Roman" pitchFamily="18" charset="0"/>
              </a:rPr>
              <a:t>День матери, Новый год, 23 февраля, 8 марта, День семьи, Рождество, Пасха и т.д.</a:t>
            </a:r>
          </a:p>
          <a:p>
            <a:pPr marL="609600" lvl="0" indent="-609600" fontAlgn="base">
              <a:lnSpc>
                <a:spcPct val="80000"/>
              </a:lnSpc>
              <a:spcBef>
                <a:spcPct val="20000"/>
              </a:spcBef>
              <a:spcAft>
                <a:spcPct val="0"/>
              </a:spcAft>
              <a:buFontTx/>
              <a:buAutoNum type="arabicPeriod"/>
              <a:defRPr/>
            </a:pPr>
            <a:endParaRPr lang="ru-RU" sz="2800" b="1" dirty="0">
              <a:solidFill>
                <a:srgbClr val="996633"/>
              </a:solidFill>
              <a:latin typeface="Times New Roman" pitchFamily="18" charset="0"/>
              <a:cs typeface="Times New Roman" pitchFamily="18" charset="0"/>
            </a:endParaRPr>
          </a:p>
        </p:txBody>
      </p:sp>
    </p:spTree>
    <p:extLst>
      <p:ext uri="{BB962C8B-B14F-4D97-AF65-F5344CB8AC3E}">
        <p14:creationId xmlns:p14="http://schemas.microsoft.com/office/powerpoint/2010/main" val="2164892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196752"/>
            <a:ext cx="8424936" cy="1015663"/>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Семейные </a:t>
            </a:r>
            <a:r>
              <a:rPr lang="ru-RU" sz="2000" b="1" dirty="0">
                <a:solidFill>
                  <a:srgbClr val="002060"/>
                </a:solidFill>
                <a:latin typeface="Times New Roman" pitchFamily="18" charset="0"/>
                <a:cs typeface="Times New Roman" pitchFamily="18" charset="0"/>
              </a:rPr>
              <a:t>традиции русского народа – </a:t>
            </a:r>
            <a:r>
              <a:rPr lang="ru-RU" sz="2000" b="1" dirty="0" smtClean="0">
                <a:solidFill>
                  <a:srgbClr val="002060"/>
                </a:solidFill>
                <a:latin typeface="Times New Roman" pitchFamily="18" charset="0"/>
                <a:cs typeface="Times New Roman" pitchFamily="18" charset="0"/>
              </a:rPr>
              <a:t>наиболее интересная </a:t>
            </a:r>
            <a:r>
              <a:rPr lang="ru-RU" sz="2000" b="1" dirty="0">
                <a:solidFill>
                  <a:srgbClr val="002060"/>
                </a:solidFill>
                <a:latin typeface="Times New Roman" pitchFamily="18" charset="0"/>
                <a:cs typeface="Times New Roman" pitchFamily="18" charset="0"/>
              </a:rPr>
              <a:t>часть истории и культуры Российского государства, которая знакомит нас с опытом наших предков. </a:t>
            </a:r>
          </a:p>
        </p:txBody>
      </p:sp>
      <p:sp>
        <p:nvSpPr>
          <p:cNvPr id="3" name="Прямоугольник 2"/>
          <p:cNvSpPr/>
          <p:nvPr/>
        </p:nvSpPr>
        <p:spPr>
          <a:xfrm>
            <a:off x="611560" y="188641"/>
            <a:ext cx="8352928" cy="1077218"/>
          </a:xfrm>
          <a:prstGeom prst="rect">
            <a:avLst/>
          </a:prstGeom>
        </p:spPr>
        <p:txBody>
          <a:bodyPr wrap="square">
            <a:spAutoFit/>
          </a:bodyPr>
          <a:lstStyle/>
          <a:p>
            <a:pPr lvl="0" algn="ctr"/>
            <a:r>
              <a:rPr lang="ru-RU" sz="3200" b="1" dirty="0" smtClean="0">
                <a:solidFill>
                  <a:srgbClr val="FF0000"/>
                </a:solidFill>
                <a:latin typeface="Times New Roman" pitchFamily="18" charset="0"/>
                <a:cs typeface="Times New Roman" pitchFamily="18" charset="0"/>
              </a:rPr>
              <a:t>Обратимся к прошлому:</a:t>
            </a:r>
          </a:p>
          <a:p>
            <a:pPr lvl="0" algn="ctr"/>
            <a:r>
              <a:rPr lang="ru-RU" sz="3200" b="1" dirty="0" smtClean="0">
                <a:solidFill>
                  <a:srgbClr val="FF0000"/>
                </a:solidFill>
                <a:latin typeface="Times New Roman" pitchFamily="18" charset="0"/>
                <a:cs typeface="Times New Roman" pitchFamily="18" charset="0"/>
              </a:rPr>
              <a:t>Семейные </a:t>
            </a:r>
            <a:r>
              <a:rPr lang="ru-RU" sz="3200" b="1" dirty="0">
                <a:solidFill>
                  <a:srgbClr val="FF0000"/>
                </a:solidFill>
                <a:latin typeface="Times New Roman" pitchFamily="18" charset="0"/>
                <a:cs typeface="Times New Roman" pitchFamily="18" charset="0"/>
              </a:rPr>
              <a:t>традиции России</a:t>
            </a:r>
            <a:endParaRPr lang="ru-RU" sz="1400" dirty="0">
              <a:solidFill>
                <a:srgbClr val="FF0000"/>
              </a:solidFill>
              <a:latin typeface="Times New Roman" pitchFamily="18" charset="0"/>
              <a:cs typeface="Times New Roman" pitchFamily="18" charset="0"/>
            </a:endParaRPr>
          </a:p>
        </p:txBody>
      </p:sp>
      <p:sp>
        <p:nvSpPr>
          <p:cNvPr id="4" name="Прямоугольник 3"/>
          <p:cNvSpPr/>
          <p:nvPr/>
        </p:nvSpPr>
        <p:spPr>
          <a:xfrm>
            <a:off x="251520" y="2305616"/>
            <a:ext cx="8712968" cy="1015663"/>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Начнем </a:t>
            </a:r>
            <a:r>
              <a:rPr lang="ru-RU" sz="2000" b="1" dirty="0">
                <a:solidFill>
                  <a:srgbClr val="002060"/>
                </a:solidFill>
                <a:latin typeface="Times New Roman" pitchFamily="18" charset="0"/>
                <a:cs typeface="Times New Roman" pitchFamily="18" charset="0"/>
              </a:rPr>
              <a:t>с того, что семейные традиции России никогда не обходились без науки генеалогии: было стыдно не знать родословную, а самым обидным прозвищем считалось «Иван, не помнящий родства». </a:t>
            </a:r>
          </a:p>
        </p:txBody>
      </p:sp>
      <p:sp>
        <p:nvSpPr>
          <p:cNvPr id="5" name="Прямоугольник 4"/>
          <p:cNvSpPr/>
          <p:nvPr/>
        </p:nvSpPr>
        <p:spPr>
          <a:xfrm>
            <a:off x="5004048" y="3429000"/>
            <a:ext cx="3456384" cy="1938992"/>
          </a:xfrm>
          <a:prstGeom prst="rect">
            <a:avLst/>
          </a:prstGeom>
        </p:spPr>
        <p:txBody>
          <a:bodyPr wrap="square">
            <a:spAutoFit/>
          </a:bodyPr>
          <a:lstStyle/>
          <a:p>
            <a:pPr marL="342900" lvl="0" indent="-325438" eaLnBrk="0" fontAlgn="base" hangingPunct="0">
              <a:spcBef>
                <a:spcPts val="7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Составление </a:t>
            </a:r>
            <a:r>
              <a:rPr lang="ru-RU" sz="2000" b="1" dirty="0">
                <a:solidFill>
                  <a:srgbClr val="002060"/>
                </a:solidFill>
                <a:latin typeface="Times New Roman" pitchFamily="18" charset="0"/>
                <a:cs typeface="Times New Roman" pitchFamily="18" charset="0"/>
              </a:rPr>
              <a:t>подробной родословной, своего фамильного дерева являлось неотъемлемой частью традиций каждой семьи. </a:t>
            </a:r>
          </a:p>
        </p:txBody>
      </p:sp>
      <p:grpSp>
        <p:nvGrpSpPr>
          <p:cNvPr id="7" name="Group 4"/>
          <p:cNvGrpSpPr>
            <a:grpSpLocks/>
          </p:cNvGrpSpPr>
          <p:nvPr/>
        </p:nvGrpSpPr>
        <p:grpSpPr bwMode="auto">
          <a:xfrm>
            <a:off x="1115616" y="3454183"/>
            <a:ext cx="3240088" cy="3114675"/>
            <a:chOff x="385" y="1071"/>
            <a:chExt cx="2533" cy="2325"/>
          </a:xfrm>
        </p:grpSpPr>
        <p:pic>
          <p:nvPicPr>
            <p:cNvPr id="8" name="Picture 5"/>
            <p:cNvPicPr>
              <a:picLocks noChangeAspect="1" noChangeArrowheads="1"/>
            </p:cNvPicPr>
            <p:nvPr/>
          </p:nvPicPr>
          <p:blipFill>
            <a:blip r:embed="rId3" cstate="email"/>
            <a:srcRect/>
            <a:stretch>
              <a:fillRect/>
            </a:stretch>
          </p:blipFill>
          <p:spPr bwMode="auto">
            <a:xfrm>
              <a:off x="385" y="1071"/>
              <a:ext cx="2533" cy="2325"/>
            </a:xfrm>
            <a:prstGeom prst="rect">
              <a:avLst/>
            </a:prstGeom>
            <a:noFill/>
            <a:ln w="9525">
              <a:noFill/>
              <a:round/>
              <a:headEnd/>
              <a:tailEnd/>
            </a:ln>
          </p:spPr>
        </p:pic>
        <p:sp>
          <p:nvSpPr>
            <p:cNvPr id="9" name="Text Box 6"/>
            <p:cNvSpPr txBox="1">
              <a:spLocks noChangeArrowheads="1"/>
            </p:cNvSpPr>
            <p:nvPr/>
          </p:nvSpPr>
          <p:spPr bwMode="auto">
            <a:xfrm>
              <a:off x="385" y="1071"/>
              <a:ext cx="2533" cy="2325"/>
            </a:xfrm>
            <a:prstGeom prst="rect">
              <a:avLst/>
            </a:prstGeom>
            <a:noFill/>
            <a:ln w="9525">
              <a:no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849338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4"/>
          <p:cNvGrpSpPr>
            <a:grpSpLocks/>
          </p:cNvGrpSpPr>
          <p:nvPr/>
        </p:nvGrpSpPr>
        <p:grpSpPr bwMode="auto">
          <a:xfrm>
            <a:off x="395536" y="354329"/>
            <a:ext cx="4021137" cy="2714631"/>
            <a:chOff x="385" y="1525"/>
            <a:chExt cx="2533" cy="1668"/>
          </a:xfrm>
        </p:grpSpPr>
        <p:pic>
          <p:nvPicPr>
            <p:cNvPr id="4" name="Picture 5"/>
            <p:cNvPicPr>
              <a:picLocks noChangeAspect="1" noChangeArrowheads="1"/>
            </p:cNvPicPr>
            <p:nvPr/>
          </p:nvPicPr>
          <p:blipFill>
            <a:blip r:embed="rId3" cstate="email"/>
            <a:srcRect/>
            <a:stretch>
              <a:fillRect/>
            </a:stretch>
          </p:blipFill>
          <p:spPr bwMode="auto">
            <a:xfrm>
              <a:off x="385" y="1525"/>
              <a:ext cx="2533" cy="1668"/>
            </a:xfrm>
            <a:prstGeom prst="rect">
              <a:avLst/>
            </a:prstGeom>
            <a:noFill/>
            <a:ln w="9525">
              <a:noFill/>
              <a:round/>
              <a:headEnd/>
              <a:tailEnd/>
            </a:ln>
          </p:spPr>
        </p:pic>
        <p:sp>
          <p:nvSpPr>
            <p:cNvPr id="5" name="Text Box 6"/>
            <p:cNvSpPr txBox="1">
              <a:spLocks noChangeArrowheads="1"/>
            </p:cNvSpPr>
            <p:nvPr/>
          </p:nvSpPr>
          <p:spPr bwMode="auto">
            <a:xfrm>
              <a:off x="385" y="1525"/>
              <a:ext cx="2533" cy="1668"/>
            </a:xfrm>
            <a:prstGeom prst="rect">
              <a:avLst/>
            </a:prstGeom>
            <a:noFill/>
            <a:ln w="9525">
              <a:no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
        <p:nvSpPr>
          <p:cNvPr id="2" name="Прямоугольник 1"/>
          <p:cNvSpPr/>
          <p:nvPr/>
        </p:nvSpPr>
        <p:spPr>
          <a:xfrm>
            <a:off x="5004048" y="332656"/>
            <a:ext cx="4032448" cy="2554545"/>
          </a:xfrm>
          <a:prstGeom prst="rect">
            <a:avLst/>
          </a:prstGeom>
        </p:spPr>
        <p:txBody>
          <a:bodyPr wrap="square">
            <a:spAutoFit/>
          </a:bodyPr>
          <a:lstStyle/>
          <a:p>
            <a:r>
              <a:rPr lang="ru-RU" sz="2000" b="1" dirty="0">
                <a:solidFill>
                  <a:srgbClr val="002060"/>
                </a:solidFill>
                <a:latin typeface="Times New Roman" pitchFamily="18" charset="0"/>
                <a:cs typeface="Times New Roman" pitchFamily="18" charset="0"/>
              </a:rPr>
              <a:t>Когда появились фотоаппараты, люди стали составлять, а потом и хранить семейные альбомы. Этот обычай успешно дошел и до наших дней. Наверное, </a:t>
            </a:r>
            <a:r>
              <a:rPr lang="ru-RU" sz="2000" b="1" dirty="0" smtClean="0">
                <a:solidFill>
                  <a:srgbClr val="002060"/>
                </a:solidFill>
                <a:latin typeface="Times New Roman" pitchFamily="18" charset="0"/>
                <a:cs typeface="Times New Roman" pitchFamily="18" charset="0"/>
              </a:rPr>
              <a:t>                                     у </a:t>
            </a:r>
            <a:r>
              <a:rPr lang="ru-RU" sz="2000" b="1" dirty="0">
                <a:solidFill>
                  <a:srgbClr val="002060"/>
                </a:solidFill>
                <a:latin typeface="Times New Roman" pitchFamily="18" charset="0"/>
                <a:cs typeface="Times New Roman" pitchFamily="18" charset="0"/>
              </a:rPr>
              <a:t>большинства имеются старые альбомы с фотокарточками дорогих сердцу </a:t>
            </a:r>
            <a:r>
              <a:rPr lang="ru-RU" sz="2000" b="1" dirty="0" smtClean="0">
                <a:solidFill>
                  <a:srgbClr val="002060"/>
                </a:solidFill>
                <a:latin typeface="Times New Roman" pitchFamily="18" charset="0"/>
                <a:cs typeface="Times New Roman" pitchFamily="18" charset="0"/>
              </a:rPr>
              <a:t>родных людей.</a:t>
            </a:r>
            <a:endParaRPr lang="ru-RU" b="1" dirty="0">
              <a:solidFill>
                <a:srgbClr val="00206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503" y="3212976"/>
            <a:ext cx="6408713"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164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4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Картинки по запросу русские семейные традиции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04" y="2852936"/>
            <a:ext cx="6336703" cy="39999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9104" y="332657"/>
            <a:ext cx="8723376" cy="3954929"/>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400" b="1" dirty="0" smtClean="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На </a:t>
            </a:r>
            <a:r>
              <a:rPr lang="ru-RU" b="1" dirty="0">
                <a:solidFill>
                  <a:srgbClr val="002060"/>
                </a:solidFill>
                <a:latin typeface="Times New Roman" pitchFamily="18" charset="0"/>
                <a:cs typeface="Times New Roman" pitchFamily="18" charset="0"/>
              </a:rPr>
              <a:t>Руси к приему гостей готовились загодя, тщательно убирая не только дом, но и двор. Всех входящих гостей встречали хлебом-солью, затем выходила хозяйка, кланялась всем в пояс, а гости отвечали ей тем же. </a:t>
            </a:r>
            <a:endParaRPr lang="ru-RU" b="1" dirty="0" smtClean="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b="1" dirty="0" smtClean="0">
                <a:solidFill>
                  <a:srgbClr val="002060"/>
                </a:solidFill>
                <a:latin typeface="Times New Roman" pitchFamily="18" charset="0"/>
                <a:cs typeface="Times New Roman" pitchFamily="18" charset="0"/>
              </a:rPr>
              <a:t>           Стоит </a:t>
            </a:r>
            <a:r>
              <a:rPr lang="ru-RU" b="1" dirty="0">
                <a:solidFill>
                  <a:srgbClr val="002060"/>
                </a:solidFill>
                <a:latin typeface="Times New Roman" pitchFamily="18" charset="0"/>
                <a:cs typeface="Times New Roman" pitchFamily="18" charset="0"/>
              </a:rPr>
              <a:t>отметить, что для сервировки стола использовались скатерти, полотенца и посуда, хранимые в сундуках и буфетах для торжественных случаев. </a:t>
            </a:r>
            <a:endParaRPr lang="ru-RU" b="1" dirty="0" smtClean="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b="1" dirty="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Любопытно, что многие современные хозяйки соблюдают некоторые обычаи из давних времен.</a:t>
            </a: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b="1" dirty="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sz="2000" b="1" dirty="0">
              <a:solidFill>
                <a:srgbClr val="C00000"/>
              </a:solidFill>
              <a:latin typeface="Arial" charset="0"/>
              <a:cs typeface="Arial"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b="1" dirty="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sz="2000" b="1" dirty="0">
              <a:solidFill>
                <a:srgbClr val="F2F2F2"/>
              </a:solidFill>
              <a:latin typeface="Arial" charset="0"/>
              <a:cs typeface="Arial" charset="0"/>
            </a:endParaRPr>
          </a:p>
        </p:txBody>
      </p:sp>
      <p:grpSp>
        <p:nvGrpSpPr>
          <p:cNvPr id="6" name="Group 4"/>
          <p:cNvGrpSpPr>
            <a:grpSpLocks/>
          </p:cNvGrpSpPr>
          <p:nvPr/>
        </p:nvGrpSpPr>
        <p:grpSpPr bwMode="auto">
          <a:xfrm>
            <a:off x="6084168" y="3736364"/>
            <a:ext cx="3059832" cy="2572956"/>
            <a:chOff x="385" y="1298"/>
            <a:chExt cx="2533" cy="1694"/>
          </a:xfrm>
        </p:grpSpPr>
        <p:pic>
          <p:nvPicPr>
            <p:cNvPr id="7" name="Picture 5"/>
            <p:cNvPicPr>
              <a:picLocks noChangeAspect="1" noChangeArrowheads="1"/>
            </p:cNvPicPr>
            <p:nvPr/>
          </p:nvPicPr>
          <p:blipFill>
            <a:blip r:embed="rId4" cstate="email"/>
            <a:srcRect/>
            <a:stretch>
              <a:fillRect/>
            </a:stretch>
          </p:blipFill>
          <p:spPr bwMode="auto">
            <a:xfrm>
              <a:off x="385" y="1298"/>
              <a:ext cx="2533" cy="1694"/>
            </a:xfrm>
            <a:prstGeom prst="rect">
              <a:avLst/>
            </a:prstGeom>
            <a:noFill/>
            <a:ln w="9525">
              <a:noFill/>
              <a:round/>
              <a:headEnd/>
              <a:tailEnd/>
            </a:ln>
          </p:spPr>
        </p:pic>
        <p:sp>
          <p:nvSpPr>
            <p:cNvPr id="8" name="Text Box 6"/>
            <p:cNvSpPr txBox="1">
              <a:spLocks noChangeArrowheads="1"/>
            </p:cNvSpPr>
            <p:nvPr/>
          </p:nvSpPr>
          <p:spPr bwMode="auto">
            <a:xfrm>
              <a:off x="385" y="1298"/>
              <a:ext cx="2533" cy="1694"/>
            </a:xfrm>
            <a:prstGeom prst="rect">
              <a:avLst/>
            </a:prstGeom>
            <a:noFill/>
            <a:ln w="9525">
              <a:no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2727686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404664"/>
            <a:ext cx="4464496" cy="4896212"/>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a:t>
            </a: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Давней </a:t>
            </a:r>
            <a:r>
              <a:rPr lang="ru-RU" sz="2400" b="1" dirty="0">
                <a:solidFill>
                  <a:srgbClr val="002060"/>
                </a:solidFill>
                <a:latin typeface="Times New Roman" pitchFamily="18" charset="0"/>
                <a:cs typeface="Times New Roman" pitchFamily="18" charset="0"/>
              </a:rPr>
              <a:t>русской традицией можно назвать и передачу вещей, принадлежащих далеким (и не очень) предкам, своим потомкам. Например, прабабушкина шкатулка или прадедушкины часы – семейные реликвии, которые хранятся долгие годы в укромном уголке дома.</a:t>
            </a:r>
          </a:p>
        </p:txBody>
      </p:sp>
      <p:grpSp>
        <p:nvGrpSpPr>
          <p:cNvPr id="4" name="Group 4"/>
          <p:cNvGrpSpPr>
            <a:grpSpLocks/>
          </p:cNvGrpSpPr>
          <p:nvPr/>
        </p:nvGrpSpPr>
        <p:grpSpPr bwMode="auto">
          <a:xfrm>
            <a:off x="4932040" y="1556792"/>
            <a:ext cx="3888432" cy="3528392"/>
            <a:chOff x="288" y="1479"/>
            <a:chExt cx="2533" cy="1897"/>
          </a:xfrm>
        </p:grpSpPr>
        <p:pic>
          <p:nvPicPr>
            <p:cNvPr id="5" name="Picture 5"/>
            <p:cNvPicPr>
              <a:picLocks noChangeAspect="1" noChangeArrowheads="1"/>
            </p:cNvPicPr>
            <p:nvPr/>
          </p:nvPicPr>
          <p:blipFill>
            <a:blip r:embed="rId3" cstate="email"/>
            <a:srcRect/>
            <a:stretch>
              <a:fillRect/>
            </a:stretch>
          </p:blipFill>
          <p:spPr bwMode="auto">
            <a:xfrm>
              <a:off x="288" y="1479"/>
              <a:ext cx="2533" cy="1897"/>
            </a:xfrm>
            <a:prstGeom prst="rect">
              <a:avLst/>
            </a:prstGeom>
            <a:noFill/>
            <a:ln w="9525">
              <a:noFill/>
              <a:round/>
              <a:headEnd/>
              <a:tailEnd/>
            </a:ln>
          </p:spPr>
        </p:pic>
        <p:sp>
          <p:nvSpPr>
            <p:cNvPr id="6" name="Text Box 6"/>
            <p:cNvSpPr txBox="1">
              <a:spLocks noChangeArrowheads="1"/>
            </p:cNvSpPr>
            <p:nvPr/>
          </p:nvSpPr>
          <p:spPr bwMode="auto">
            <a:xfrm>
              <a:off x="288" y="1479"/>
              <a:ext cx="2533" cy="1897"/>
            </a:xfrm>
            <a:prstGeom prst="rect">
              <a:avLst/>
            </a:prstGeom>
            <a:noFill/>
            <a:ln w="9525">
              <a:no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2178753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76672"/>
            <a:ext cx="7704856" cy="1200329"/>
          </a:xfrm>
          <a:prstGeom prst="rect">
            <a:avLst/>
          </a:prstGeom>
        </p:spPr>
        <p:txBody>
          <a:bodyPr wrap="square">
            <a:spAutoFit/>
          </a:bodyPr>
          <a:lstStyle/>
          <a:p>
            <a:r>
              <a:rPr lang="ru-RU" sz="2000" b="1" dirty="0">
                <a:solidFill>
                  <a:srgbClr val="C00000"/>
                </a:solidFill>
                <a:latin typeface="Arial" charset="0"/>
                <a:cs typeface="Arial" charset="0"/>
              </a:rPr>
              <a:t> </a:t>
            </a:r>
            <a:r>
              <a:rPr lang="ru-RU" sz="2400" b="1" dirty="0">
                <a:solidFill>
                  <a:srgbClr val="002060"/>
                </a:solidFill>
                <a:latin typeface="Times New Roman" pitchFamily="18" charset="0"/>
                <a:cs typeface="Times New Roman" pitchFamily="18" charset="0"/>
              </a:rPr>
              <a:t>Существует также прекрасный обычай называть ребенка в честь кого-нибудь из членов семьи (есть так называемые «семейные имена»). </a:t>
            </a:r>
            <a:endParaRPr lang="ru-RU" sz="2000" dirty="0">
              <a:solidFill>
                <a:srgbClr val="002060"/>
              </a:solidFill>
              <a:latin typeface="Times New Roman" pitchFamily="18" charset="0"/>
              <a:cs typeface="Times New Roman" pitchFamily="18" charset="0"/>
            </a:endParaRPr>
          </a:p>
        </p:txBody>
      </p:sp>
      <p:pic>
        <p:nvPicPr>
          <p:cNvPr id="7" name="Picture 7"/>
          <p:cNvPicPr>
            <a:picLocks noChangeAspect="1" noChangeArrowheads="1"/>
          </p:cNvPicPr>
          <p:nvPr/>
        </p:nvPicPr>
        <p:blipFill>
          <a:blip r:embed="rId3" cstate="email"/>
          <a:srcRect/>
          <a:stretch>
            <a:fillRect/>
          </a:stretch>
        </p:blipFill>
        <p:spPr bwMode="auto">
          <a:xfrm>
            <a:off x="755576" y="1772815"/>
            <a:ext cx="3215470" cy="1209969"/>
          </a:xfrm>
          <a:prstGeom prst="rect">
            <a:avLst/>
          </a:prstGeom>
          <a:noFill/>
          <a:ln w="9525">
            <a:noFill/>
            <a:round/>
            <a:headEnd/>
            <a:tailEnd/>
          </a:ln>
        </p:spPr>
      </p:pic>
      <p:sp>
        <p:nvSpPr>
          <p:cNvPr id="3" name="Прямоугольник 2"/>
          <p:cNvSpPr/>
          <p:nvPr/>
        </p:nvSpPr>
        <p:spPr>
          <a:xfrm>
            <a:off x="251520" y="3140968"/>
            <a:ext cx="4896544" cy="3416320"/>
          </a:xfrm>
          <a:prstGeom prst="rect">
            <a:avLst/>
          </a:prstGeom>
        </p:spPr>
        <p:txBody>
          <a:bodyPr wrap="square">
            <a:spAutoFit/>
          </a:bodyPr>
          <a:lstStyle/>
          <a:p>
            <a:r>
              <a:rPr lang="ru-RU" sz="2400" b="1" dirty="0">
                <a:solidFill>
                  <a:srgbClr val="002060"/>
                </a:solidFill>
                <a:latin typeface="Times New Roman" pitchFamily="18" charset="0"/>
                <a:cs typeface="Times New Roman" pitchFamily="18" charset="0"/>
              </a:rPr>
              <a:t>Кроме того, нашей уникальной традицией считается присвоение отчества. Когда малыш рождается, он тут же получает часть имени рода по «прозванию» своего отца. Отчество отличает человека от тезки, проливает свет на родство (сын-отец) и выражает почтение. </a:t>
            </a:r>
            <a:endParaRPr lang="ru-RU" sz="2000" b="1" dirty="0">
              <a:solidFill>
                <a:srgbClr val="002060"/>
              </a:solidFill>
              <a:latin typeface="Times New Roman" pitchFamily="18" charset="0"/>
              <a:cs typeface="Times New Roman" pitchFamily="18" charset="0"/>
            </a:endParaRPr>
          </a:p>
        </p:txBody>
      </p:sp>
      <p:grpSp>
        <p:nvGrpSpPr>
          <p:cNvPr id="9" name="Group 4"/>
          <p:cNvGrpSpPr>
            <a:grpSpLocks/>
          </p:cNvGrpSpPr>
          <p:nvPr/>
        </p:nvGrpSpPr>
        <p:grpSpPr bwMode="auto">
          <a:xfrm>
            <a:off x="5148064" y="1772815"/>
            <a:ext cx="3732212" cy="2951162"/>
            <a:chOff x="385" y="1344"/>
            <a:chExt cx="2533" cy="2001"/>
          </a:xfrm>
        </p:grpSpPr>
        <p:pic>
          <p:nvPicPr>
            <p:cNvPr id="10" name="Picture 5"/>
            <p:cNvPicPr>
              <a:picLocks noChangeAspect="1" noChangeArrowheads="1"/>
            </p:cNvPicPr>
            <p:nvPr/>
          </p:nvPicPr>
          <p:blipFill>
            <a:blip r:embed="rId4" cstate="email"/>
            <a:srcRect/>
            <a:stretch>
              <a:fillRect/>
            </a:stretch>
          </p:blipFill>
          <p:spPr bwMode="auto">
            <a:xfrm>
              <a:off x="385" y="1344"/>
              <a:ext cx="2533" cy="2001"/>
            </a:xfrm>
            <a:prstGeom prst="rect">
              <a:avLst/>
            </a:prstGeom>
            <a:noFill/>
            <a:ln w="9525">
              <a:noFill/>
              <a:round/>
              <a:headEnd/>
              <a:tailEnd/>
            </a:ln>
          </p:spPr>
        </p:pic>
        <p:sp>
          <p:nvSpPr>
            <p:cNvPr id="11" name="Text Box 6"/>
            <p:cNvSpPr txBox="1">
              <a:spLocks noChangeArrowheads="1"/>
            </p:cNvSpPr>
            <p:nvPr/>
          </p:nvSpPr>
          <p:spPr bwMode="auto">
            <a:xfrm>
              <a:off x="385" y="1344"/>
              <a:ext cx="2533" cy="2001"/>
            </a:xfrm>
            <a:prstGeom prst="rect">
              <a:avLst/>
            </a:prstGeom>
            <a:noFill/>
            <a:ln w="9525">
              <a:no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895814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Картинки по запросу крещение ребёнка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43861"/>
            <a:ext cx="7704856" cy="514537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27584" y="5589240"/>
            <a:ext cx="7992888" cy="830997"/>
          </a:xfrm>
          <a:prstGeom prst="rect">
            <a:avLst/>
          </a:prstGeom>
        </p:spPr>
        <p:txBody>
          <a:bodyPr wrap="square">
            <a:spAutoFit/>
          </a:bodyPr>
          <a:lstStyle/>
          <a:p>
            <a:r>
              <a:rPr lang="ru-RU" sz="20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На Руси ребенка обязательно крестили, эта традиция сохранилась и в современной России. </a:t>
            </a:r>
            <a:endParaRPr lang="ru-RU" dirty="0"/>
          </a:p>
        </p:txBody>
      </p:sp>
    </p:spTree>
    <p:extLst>
      <p:ext uri="{BB962C8B-B14F-4D97-AF65-F5344CB8AC3E}">
        <p14:creationId xmlns:p14="http://schemas.microsoft.com/office/powerpoint/2010/main" val="1365068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95" y="260648"/>
            <a:ext cx="8718210" cy="57075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5968156"/>
            <a:ext cx="8280920" cy="523220"/>
          </a:xfrm>
          <a:prstGeom prst="rect">
            <a:avLst/>
          </a:prstGeom>
        </p:spPr>
        <p:txBody>
          <a:bodyPr wrap="square">
            <a:spAutoFit/>
          </a:bodyPr>
          <a:lstStyle/>
          <a:p>
            <a:pPr algn="ctr"/>
            <a:r>
              <a:rPr lang="ru-RU" sz="2800" b="1" dirty="0" smtClean="0">
                <a:solidFill>
                  <a:srgbClr val="002060"/>
                </a:solidFill>
                <a:latin typeface="Times New Roman" pitchFamily="18" charset="0"/>
                <a:cs typeface="Times New Roman" pitchFamily="18" charset="0"/>
              </a:rPr>
              <a:t>И в старой Руси были детские игры и забавы.</a:t>
            </a:r>
            <a:endParaRPr lang="ru-RU" sz="2000" dirty="0"/>
          </a:p>
        </p:txBody>
      </p:sp>
    </p:spTree>
    <p:extLst>
      <p:ext uri="{BB962C8B-B14F-4D97-AF65-F5344CB8AC3E}">
        <p14:creationId xmlns:p14="http://schemas.microsoft.com/office/powerpoint/2010/main" val="1902301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нна\Desktop\детские рисунки\1613441822_19-p-fon-dlya-prezentatsii-pro-semyu-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260649"/>
            <a:ext cx="8712968" cy="1200329"/>
          </a:xfrm>
          <a:prstGeom prst="rect">
            <a:avLst/>
          </a:prstGeom>
        </p:spPr>
        <p:txBody>
          <a:bodyPr wrap="square">
            <a:spAutoFit/>
          </a:bodyPr>
          <a:lstStyle/>
          <a:p>
            <a:pPr lvl="0" algn="ctr"/>
            <a:r>
              <a:rPr lang="ru-RU" sz="3600" b="1" dirty="0">
                <a:solidFill>
                  <a:srgbClr val="A50021"/>
                </a:solidFill>
                <a:latin typeface="Times New Roman" pitchFamily="18" charset="0"/>
                <a:cs typeface="Times New Roman" pitchFamily="18" charset="0"/>
              </a:rPr>
              <a:t>Семейные традиции </a:t>
            </a:r>
            <a:r>
              <a:rPr lang="ru-RU" sz="3600" b="1" dirty="0" smtClean="0">
                <a:solidFill>
                  <a:srgbClr val="A50021"/>
                </a:solidFill>
                <a:latin typeface="Times New Roman" pitchFamily="18" charset="0"/>
                <a:cs typeface="Times New Roman" pitchFamily="18" charset="0"/>
              </a:rPr>
              <a:t>современной России</a:t>
            </a:r>
            <a:endParaRPr lang="ru-RU" sz="1600" dirty="0">
              <a:solidFill>
                <a:prstClr val="black"/>
              </a:solidFill>
              <a:latin typeface="Times New Roman" pitchFamily="18" charset="0"/>
              <a:cs typeface="Times New Roman" pitchFamily="18" charset="0"/>
            </a:endParaRPr>
          </a:p>
        </p:txBody>
      </p:sp>
      <p:sp>
        <p:nvSpPr>
          <p:cNvPr id="5" name="Прямоугольник 4"/>
          <p:cNvSpPr/>
          <p:nvPr/>
        </p:nvSpPr>
        <p:spPr>
          <a:xfrm>
            <a:off x="395536" y="968535"/>
            <a:ext cx="4572000" cy="3354765"/>
          </a:xfrm>
          <a:prstGeom prst="rect">
            <a:avLst/>
          </a:prstGeom>
        </p:spPr>
        <p:txBody>
          <a:bodyPr>
            <a:spAutoFit/>
          </a:bodyPr>
          <a:lstStyle/>
          <a:p>
            <a:pPr lvl="0" fontAlgn="base">
              <a:spcBef>
                <a:spcPct val="20000"/>
              </a:spcBef>
              <a:spcAft>
                <a:spcPct val="0"/>
              </a:spcAft>
            </a:pPr>
            <a:endParaRPr lang="ru-RU" sz="2000" b="1" dirty="0" smtClean="0">
              <a:solidFill>
                <a:srgbClr val="A50021"/>
              </a:solidFill>
              <a:latin typeface="Times New Roman" pitchFamily="18" charset="0"/>
              <a:cs typeface="Times New Roman" pitchFamily="18" charset="0"/>
            </a:endParaRPr>
          </a:p>
          <a:p>
            <a:pPr lvl="0" fontAlgn="base">
              <a:spcBef>
                <a:spcPct val="20000"/>
              </a:spcBef>
              <a:spcAft>
                <a:spcPct val="0"/>
              </a:spcAft>
            </a:pPr>
            <a:endParaRPr lang="ru-RU" sz="2000" b="1" dirty="0" smtClean="0">
              <a:solidFill>
                <a:srgbClr val="A50021"/>
              </a:solidFill>
              <a:latin typeface="Times New Roman" pitchFamily="18" charset="0"/>
              <a:cs typeface="Times New Roman" pitchFamily="18" charset="0"/>
            </a:endParaRPr>
          </a:p>
          <a:p>
            <a:pPr lvl="0" fontAlgn="base">
              <a:spcBef>
                <a:spcPct val="20000"/>
              </a:spcBef>
              <a:spcAft>
                <a:spcPct val="0"/>
              </a:spcAft>
            </a:pPr>
            <a:r>
              <a:rPr lang="ru-RU" sz="2000" b="1" dirty="0" smtClean="0">
                <a:solidFill>
                  <a:srgbClr val="A50021"/>
                </a:solidFill>
                <a:latin typeface="Times New Roman" pitchFamily="18" charset="0"/>
                <a:cs typeface="Times New Roman" pitchFamily="18" charset="0"/>
              </a:rPr>
              <a:t>Главные </a:t>
            </a:r>
            <a:r>
              <a:rPr lang="ru-RU" sz="2000" b="1" dirty="0">
                <a:solidFill>
                  <a:srgbClr val="A50021"/>
                </a:solidFill>
                <a:latin typeface="Times New Roman" pitchFamily="18" charset="0"/>
                <a:cs typeface="Times New Roman" pitchFamily="18" charset="0"/>
              </a:rPr>
              <a:t>семейные праздники России во многом схожи с соответствующими традициями других стран.                                 </a:t>
            </a:r>
            <a:r>
              <a:rPr lang="ru-RU" sz="2000" b="1" dirty="0" smtClean="0">
                <a:solidFill>
                  <a:srgbClr val="A50021"/>
                </a:solidFill>
                <a:latin typeface="Times New Roman" pitchFamily="18" charset="0"/>
                <a:cs typeface="Times New Roman" pitchFamily="18" charset="0"/>
              </a:rPr>
              <a:t>                          Это </a:t>
            </a:r>
            <a:r>
              <a:rPr lang="ru-RU" sz="2000" b="1" dirty="0">
                <a:solidFill>
                  <a:srgbClr val="A50021"/>
                </a:solidFill>
                <a:latin typeface="Times New Roman" pitchFamily="18" charset="0"/>
                <a:cs typeface="Times New Roman" pitchFamily="18" charset="0"/>
              </a:rPr>
              <a:t>крестины, дни рождения, именины, свадьбы, юбилеи. </a:t>
            </a:r>
          </a:p>
          <a:p>
            <a:pPr lvl="0" fontAlgn="base">
              <a:spcBef>
                <a:spcPct val="20000"/>
              </a:spcBef>
              <a:spcAft>
                <a:spcPct val="0"/>
              </a:spcAft>
            </a:pPr>
            <a:r>
              <a:rPr lang="ru-RU" sz="2000" b="1" dirty="0">
                <a:solidFill>
                  <a:srgbClr val="A50021"/>
                </a:solidFill>
                <a:latin typeface="Times New Roman" pitchFamily="18" charset="0"/>
                <a:cs typeface="Times New Roman" pitchFamily="18" charset="0"/>
              </a:rPr>
              <a:t>Интересна российская традиция праздновать годовщины </a:t>
            </a:r>
            <a:r>
              <a:rPr lang="ru-RU" sz="2000" b="1" dirty="0" smtClean="0">
                <a:solidFill>
                  <a:srgbClr val="A50021"/>
                </a:solidFill>
                <a:latin typeface="Times New Roman" pitchFamily="18" charset="0"/>
                <a:cs typeface="Times New Roman" pitchFamily="18" charset="0"/>
              </a:rPr>
              <a:t>супружества</a:t>
            </a:r>
            <a:endParaRPr lang="ru-RU" dirty="0"/>
          </a:p>
        </p:txBody>
      </p:sp>
      <p:sp>
        <p:nvSpPr>
          <p:cNvPr id="7" name="Прямоугольник 6"/>
          <p:cNvSpPr/>
          <p:nvPr/>
        </p:nvSpPr>
        <p:spPr>
          <a:xfrm>
            <a:off x="395536" y="3584636"/>
            <a:ext cx="4248471" cy="1938992"/>
          </a:xfrm>
          <a:prstGeom prst="rect">
            <a:avLst/>
          </a:prstGeom>
        </p:spPr>
        <p:txBody>
          <a:bodyPr wrap="square">
            <a:spAutoFit/>
          </a:bodyPr>
          <a:lstStyle/>
          <a:p>
            <a:endParaRPr lang="ru-RU" sz="2000" b="1" dirty="0" smtClean="0">
              <a:solidFill>
                <a:srgbClr val="A50021"/>
              </a:solidFill>
              <a:latin typeface="Times New Roman" pitchFamily="18" charset="0"/>
              <a:cs typeface="Times New Roman" pitchFamily="18" charset="0"/>
            </a:endParaRPr>
          </a:p>
          <a:p>
            <a:endParaRPr lang="ru-RU" sz="2000" b="1" dirty="0" smtClean="0">
              <a:solidFill>
                <a:srgbClr val="A50021"/>
              </a:solidFill>
              <a:latin typeface="Times New Roman" pitchFamily="18" charset="0"/>
              <a:cs typeface="Times New Roman" pitchFamily="18" charset="0"/>
            </a:endParaRPr>
          </a:p>
          <a:p>
            <a:r>
              <a:rPr lang="ru-RU" sz="2000" b="1" dirty="0" smtClean="0">
                <a:solidFill>
                  <a:srgbClr val="A50021"/>
                </a:solidFill>
                <a:latin typeface="Times New Roman" pitchFamily="18" charset="0"/>
                <a:cs typeface="Times New Roman" pitchFamily="18" charset="0"/>
              </a:rPr>
              <a:t>Через </a:t>
            </a:r>
            <a:r>
              <a:rPr lang="ru-RU" sz="2000" b="1" dirty="0">
                <a:solidFill>
                  <a:srgbClr val="A50021"/>
                </a:solidFill>
                <a:latin typeface="Times New Roman" pitchFamily="18" charset="0"/>
                <a:cs typeface="Times New Roman" pitchFamily="18" charset="0"/>
              </a:rPr>
              <a:t>год – ситцевую; через 10 лет – розовую; через 25 лет – серебряную; а через 50 лет - золотую</a:t>
            </a:r>
            <a:endParaRPr lang="ru-RU" dirty="0"/>
          </a:p>
        </p:txBody>
      </p:sp>
      <p:pic>
        <p:nvPicPr>
          <p:cNvPr id="3077" name="Picture 5" descr="https://mykaleidoscope.ru/uploads/posts/2020-02/1581602454_32-p-svadebnie-fotosessii-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39" y="1340768"/>
            <a:ext cx="3816426" cy="261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Картинки по запросу картинки русские обычаи в старин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1" y="4221088"/>
            <a:ext cx="3816424" cy="247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05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на\Desktop\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03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332656"/>
            <a:ext cx="8424936" cy="1200329"/>
          </a:xfrm>
          <a:prstGeom prst="rect">
            <a:avLst/>
          </a:prstGeom>
        </p:spPr>
        <p:txBody>
          <a:bodyPr wrap="square">
            <a:spAutoFit/>
          </a:bodyPr>
          <a:lstStyle/>
          <a:p>
            <a:pPr algn="ctr"/>
            <a:r>
              <a:rPr lang="ru-RU" sz="3600" b="1" dirty="0" smtClean="0">
                <a:solidFill>
                  <a:srgbClr val="C00000"/>
                </a:solidFill>
                <a:latin typeface="Times New Roman" pitchFamily="18" charset="0"/>
                <a:ea typeface="+mj-ea"/>
                <a:cs typeface="Times New Roman" pitchFamily="18" charset="0"/>
              </a:rPr>
              <a:t>8 июля «День семьи, любви и верности» в России</a:t>
            </a:r>
            <a:endParaRPr lang="ru-RU" sz="1400" dirty="0">
              <a:latin typeface="Times New Roman" pitchFamily="18" charset="0"/>
              <a:cs typeface="Times New Roman" pitchFamily="18" charset="0"/>
            </a:endParaRPr>
          </a:p>
        </p:txBody>
      </p:sp>
      <p:pic>
        <p:nvPicPr>
          <p:cNvPr id="4" name="Picture 2" descr="C:\Users\USER\Desktop\103839463_157.jpg"/>
          <p:cNvPicPr>
            <a:picLocks noChangeAspect="1" noChangeArrowheads="1"/>
          </p:cNvPicPr>
          <p:nvPr/>
        </p:nvPicPr>
        <p:blipFill>
          <a:blip r:embed="rId3" cstate="email"/>
          <a:srcRect/>
          <a:stretch>
            <a:fillRect/>
          </a:stretch>
        </p:blipFill>
        <p:spPr bwMode="auto">
          <a:xfrm>
            <a:off x="467544" y="1700808"/>
            <a:ext cx="4068452" cy="3456384"/>
          </a:xfrm>
          <a:prstGeom prst="rect">
            <a:avLst/>
          </a:prstGeom>
          <a:ln>
            <a:noFill/>
          </a:ln>
          <a:effectLst>
            <a:softEdge rad="112500"/>
          </a:effectLst>
        </p:spPr>
      </p:pic>
      <p:pic>
        <p:nvPicPr>
          <p:cNvPr id="5" name="Picture 4" descr="В день памяти святых Петра и Февронии Муромских 36 супружеских пар в Саратове наградят медалью &quot;За любовь и верность&quot;"/>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5356994" y="1816970"/>
            <a:ext cx="3261668" cy="3224060"/>
          </a:xfrm>
          <a:prstGeom prst="rect">
            <a:avLst/>
          </a:prstGeom>
          <a:noFill/>
          <a:ln w="9525">
            <a:noFill/>
            <a:miter lim="800000"/>
            <a:headEnd/>
            <a:tailEnd/>
          </a:ln>
        </p:spPr>
      </p:pic>
      <p:sp>
        <p:nvSpPr>
          <p:cNvPr id="3" name="Прямоугольник 2"/>
          <p:cNvSpPr/>
          <p:nvPr/>
        </p:nvSpPr>
        <p:spPr>
          <a:xfrm>
            <a:off x="309673" y="5301208"/>
            <a:ext cx="4572000" cy="1348061"/>
          </a:xfrm>
          <a:prstGeom prst="rect">
            <a:avLst/>
          </a:prstGeom>
        </p:spPr>
        <p:txBody>
          <a:bodyPr>
            <a:spAutoFit/>
          </a:bodyPr>
          <a:lstStyle/>
          <a:p>
            <a:pPr lvl="0" algn="ctr" fontAlgn="base">
              <a:spcBef>
                <a:spcPct val="20000"/>
              </a:spcBef>
              <a:spcAft>
                <a:spcPct val="0"/>
              </a:spcAft>
              <a:defRPr/>
            </a:pPr>
            <a:r>
              <a:rPr lang="ru-RU" sz="2400" b="1" kern="0" dirty="0">
                <a:solidFill>
                  <a:srgbClr val="002060"/>
                </a:solidFill>
                <a:latin typeface="Times New Roman" pitchFamily="18" charset="0"/>
                <a:cs typeface="Times New Roman" pitchFamily="18" charset="0"/>
              </a:rPr>
              <a:t>Ромашка символ </a:t>
            </a:r>
          </a:p>
          <a:p>
            <a:pPr lvl="0" algn="ctr" fontAlgn="base">
              <a:spcBef>
                <a:spcPct val="20000"/>
              </a:spcBef>
              <a:spcAft>
                <a:spcPct val="0"/>
              </a:spcAft>
              <a:defRPr/>
            </a:pPr>
            <a:r>
              <a:rPr lang="ru-RU" sz="2400" b="1" kern="0" dirty="0">
                <a:solidFill>
                  <a:srgbClr val="002060"/>
                </a:solidFill>
                <a:latin typeface="Times New Roman" pitchFamily="18" charset="0"/>
                <a:cs typeface="Times New Roman" pitchFamily="18" charset="0"/>
              </a:rPr>
              <a:t>«Дня любви семьи</a:t>
            </a:r>
          </a:p>
          <a:p>
            <a:pPr lvl="0" algn="ctr" fontAlgn="base">
              <a:spcBef>
                <a:spcPct val="20000"/>
              </a:spcBef>
              <a:spcAft>
                <a:spcPct val="0"/>
              </a:spcAft>
              <a:defRPr/>
            </a:pPr>
            <a:r>
              <a:rPr lang="ru-RU" sz="2400" b="1" kern="0" dirty="0">
                <a:solidFill>
                  <a:srgbClr val="002060"/>
                </a:solidFill>
                <a:latin typeface="Times New Roman" pitchFamily="18" charset="0"/>
                <a:cs typeface="Times New Roman" pitchFamily="18" charset="0"/>
              </a:rPr>
              <a:t> и верности»</a:t>
            </a:r>
          </a:p>
        </p:txBody>
      </p:sp>
      <p:sp>
        <p:nvSpPr>
          <p:cNvPr id="6" name="Прямоугольник 5"/>
          <p:cNvSpPr/>
          <p:nvPr/>
        </p:nvSpPr>
        <p:spPr>
          <a:xfrm>
            <a:off x="5004047" y="5301208"/>
            <a:ext cx="4076239" cy="830997"/>
          </a:xfrm>
          <a:prstGeom prst="rect">
            <a:avLst/>
          </a:prstGeom>
        </p:spPr>
        <p:txBody>
          <a:bodyPr wrap="square">
            <a:spAutoFit/>
          </a:bodyPr>
          <a:lstStyle/>
          <a:p>
            <a:pPr lvl="0" algn="ctr" fontAlgn="base">
              <a:spcBef>
                <a:spcPct val="20000"/>
              </a:spcBef>
              <a:spcAft>
                <a:spcPct val="0"/>
              </a:spcAft>
            </a:pPr>
            <a:r>
              <a:rPr lang="ru-RU" sz="2400" b="1" dirty="0">
                <a:solidFill>
                  <a:srgbClr val="002060"/>
                </a:solidFill>
                <a:latin typeface="Times New Roman" pitchFamily="18" charset="0"/>
                <a:cs typeface="Times New Roman" pitchFamily="18" charset="0"/>
              </a:rPr>
              <a:t>Медаль за любовь и верность</a:t>
            </a:r>
          </a:p>
        </p:txBody>
      </p:sp>
    </p:spTree>
    <p:extLst>
      <p:ext uri="{BB962C8B-B14F-4D97-AF65-F5344CB8AC3E}">
        <p14:creationId xmlns:p14="http://schemas.microsoft.com/office/powerpoint/2010/main" val="1699837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332656"/>
            <a:ext cx="8568952"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smtClean="0">
                <a:ln>
                  <a:noFill/>
                </a:ln>
                <a:solidFill>
                  <a:srgbClr val="C00000"/>
                </a:solidFill>
                <a:effectLst/>
                <a:uLnTx/>
                <a:uFillTx/>
                <a:latin typeface="Times New Roman" pitchFamily="18" charset="0"/>
                <a:ea typeface="+mj-ea"/>
                <a:cs typeface="Times New Roman" pitchFamily="18" charset="0"/>
              </a:rPr>
              <a:t>Игры – развлечения с ребёнком</a:t>
            </a:r>
            <a:endParaRPr kumimoji="0" lang="ru-RU" sz="1600" b="0" i="0" u="none" strike="noStrike" kern="0" cap="none" spc="0" normalizeH="0" baseline="0" noProof="0" dirty="0" smtClean="0">
              <a:ln>
                <a:noFill/>
              </a:ln>
              <a:solidFill>
                <a:srgbClr val="C00000"/>
              </a:solidFill>
              <a:effectLst/>
              <a:uLnTx/>
              <a:uFillTx/>
              <a:latin typeface="Times New Roman" pitchFamily="18" charset="0"/>
              <a:cs typeface="Times New Roman" pitchFamily="18" charset="0"/>
            </a:endParaRPr>
          </a:p>
        </p:txBody>
      </p:sp>
      <p:sp>
        <p:nvSpPr>
          <p:cNvPr id="4" name="Прямоугольник 3"/>
          <p:cNvSpPr/>
          <p:nvPr/>
        </p:nvSpPr>
        <p:spPr>
          <a:xfrm>
            <a:off x="5004048" y="1484783"/>
            <a:ext cx="3744416" cy="3277820"/>
          </a:xfrm>
          <a:prstGeom prst="rect">
            <a:avLst/>
          </a:prstGeom>
        </p:spPr>
        <p:txBody>
          <a:bodyPr wrap="square">
            <a:spAutoFit/>
          </a:bodyPr>
          <a:lstStyle/>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Детство ~ это игра. </a:t>
            </a:r>
          </a:p>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Игра — это детство.</a:t>
            </a:r>
          </a:p>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Игра ~ это жизнь ребенка.</a:t>
            </a:r>
          </a:p>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ru-RU" sz="28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Игра - должна стать традиционной в каждой семье. </a:t>
            </a:r>
          </a:p>
        </p:txBody>
      </p:sp>
      <p:pic>
        <p:nvPicPr>
          <p:cNvPr id="5" name="Picture 5" descr="98766ea7ac55"/>
          <p:cNvPicPr>
            <a:picLocks noChangeAspect="1" noChangeArrowheads="1"/>
          </p:cNvPicPr>
          <p:nvPr/>
        </p:nvPicPr>
        <p:blipFill>
          <a:blip r:embed="rId3" cstate="print"/>
          <a:srcRect/>
          <a:stretch>
            <a:fillRect/>
          </a:stretch>
        </p:blipFill>
        <p:spPr bwMode="auto">
          <a:xfrm>
            <a:off x="1547663" y="4005064"/>
            <a:ext cx="3488495" cy="2736216"/>
          </a:xfrm>
          <a:prstGeom prst="rect">
            <a:avLst/>
          </a:prstGeom>
          <a:noFill/>
          <a:ln w="28575">
            <a:solidFill>
              <a:srgbClr val="002060"/>
            </a:solidFill>
            <a:miter lim="800000"/>
            <a:headEnd/>
            <a:tailEnd/>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1023243"/>
            <a:ext cx="2952328" cy="309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8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188641"/>
            <a:ext cx="8496944" cy="646331"/>
          </a:xfrm>
          <a:prstGeom prst="rect">
            <a:avLst/>
          </a:prstGeom>
        </p:spPr>
        <p:txBody>
          <a:bodyPr wrap="square">
            <a:spAutoFit/>
          </a:bodyPr>
          <a:lstStyle/>
          <a:p>
            <a:pPr algn="ctr"/>
            <a:endParaRPr lang="ru-RU" sz="3600" b="1" dirty="0" smtClean="0">
              <a:solidFill>
                <a:srgbClr val="C00000"/>
              </a:solidFill>
              <a:latin typeface="Times New Roman" pitchFamily="18" charset="0"/>
              <a:ea typeface="+mj-ea"/>
              <a:cs typeface="Times New Roman" pitchFamily="18" charset="0"/>
            </a:endParaRPr>
          </a:p>
        </p:txBody>
      </p:sp>
      <p:sp>
        <p:nvSpPr>
          <p:cNvPr id="4" name="Прямоугольник 3"/>
          <p:cNvSpPr/>
          <p:nvPr/>
        </p:nvSpPr>
        <p:spPr>
          <a:xfrm>
            <a:off x="539552" y="260648"/>
            <a:ext cx="8208912" cy="584775"/>
          </a:xfrm>
          <a:prstGeom prst="rect">
            <a:avLst/>
          </a:prstGeom>
        </p:spPr>
        <p:txBody>
          <a:bodyPr wrap="square">
            <a:spAutoFit/>
          </a:bodyPr>
          <a:lstStyle/>
          <a:p>
            <a:pPr algn="ctr"/>
            <a:r>
              <a:rPr lang="ru-RU" sz="3200" b="1" dirty="0" smtClean="0">
                <a:solidFill>
                  <a:srgbClr val="FF0000"/>
                </a:solidFill>
                <a:latin typeface="Times New Roman" pitchFamily="18" charset="0"/>
                <a:ea typeface="+mj-ea"/>
                <a:cs typeface="Times New Roman" pitchFamily="18" charset="0"/>
              </a:rPr>
              <a:t>Традиции семей в нашей  группе «Сказка»</a:t>
            </a:r>
            <a:endParaRPr lang="ru-RU" sz="1400" dirty="0">
              <a:latin typeface="Times New Roman" pitchFamily="18" charset="0"/>
              <a:cs typeface="Times New Roman" pitchFamily="18" charset="0"/>
            </a:endParaRPr>
          </a:p>
        </p:txBody>
      </p:sp>
      <p:sp>
        <p:nvSpPr>
          <p:cNvPr id="6" name="Прямоугольник 5"/>
          <p:cNvSpPr/>
          <p:nvPr/>
        </p:nvSpPr>
        <p:spPr>
          <a:xfrm>
            <a:off x="395536" y="834973"/>
            <a:ext cx="8496944" cy="2180597"/>
          </a:xfrm>
          <a:prstGeom prst="rect">
            <a:avLst/>
          </a:prstGeom>
        </p:spPr>
        <p:txBody>
          <a:bodyPr wrap="square">
            <a:spAutoFit/>
          </a:bodyPr>
          <a:lstStyle/>
          <a:p>
            <a:pPr>
              <a:lnSpc>
                <a:spcPct val="115000"/>
              </a:lnSpc>
              <a:spcAft>
                <a:spcPts val="0"/>
              </a:spcAft>
            </a:pPr>
            <a:r>
              <a:rPr lang="ru-RU" sz="2400" b="1" dirty="0" smtClean="0">
                <a:solidFill>
                  <a:schemeClr val="accent6">
                    <a:lumMod val="75000"/>
                  </a:schemeClr>
                </a:solidFill>
                <a:latin typeface="Times New Roman"/>
                <a:ea typeface="Times New Roman"/>
                <a:cs typeface="Times New Roman"/>
              </a:rPr>
              <a:t>Семья </a:t>
            </a:r>
            <a:r>
              <a:rPr lang="ru-RU" sz="2400" b="1" dirty="0">
                <a:solidFill>
                  <a:schemeClr val="accent6">
                    <a:lumMod val="75000"/>
                  </a:schemeClr>
                </a:solidFill>
                <a:latin typeface="Times New Roman"/>
                <a:ea typeface="Times New Roman"/>
                <a:cs typeface="Times New Roman"/>
              </a:rPr>
              <a:t>Кудрявцевых.</a:t>
            </a:r>
            <a:r>
              <a:rPr lang="ru-RU" sz="2400" b="1" i="1" dirty="0">
                <a:latin typeface="Times New Roman"/>
                <a:ea typeface="Times New Roman"/>
                <a:cs typeface="Times New Roman"/>
              </a:rPr>
              <a:t> </a:t>
            </a:r>
            <a:r>
              <a:rPr lang="ru-RU" b="1" i="1" dirty="0">
                <a:latin typeface="Times New Roman"/>
                <a:ea typeface="Times New Roman"/>
                <a:cs typeface="Times New Roman"/>
              </a:rPr>
              <a:t>Наши семейные традиции:</a:t>
            </a:r>
            <a:endParaRPr lang="ru-RU" sz="1100" dirty="0">
              <a:ea typeface="Calibri"/>
              <a:cs typeface="Times New Roman"/>
            </a:endParaRPr>
          </a:p>
          <a:p>
            <a:pPr marL="342900" lvl="0" indent="-342900">
              <a:lnSpc>
                <a:spcPct val="115000"/>
              </a:lnSpc>
              <a:spcAft>
                <a:spcPts val="0"/>
              </a:spcAft>
              <a:buFont typeface="Wingdings"/>
              <a:buChar char=""/>
            </a:pPr>
            <a:r>
              <a:rPr lang="ru-RU" sz="1600" b="1" dirty="0">
                <a:solidFill>
                  <a:srgbClr val="000000"/>
                </a:solidFill>
                <a:latin typeface="Times New Roman"/>
                <a:ea typeface="Times New Roman"/>
                <a:cs typeface="Times New Roman"/>
              </a:rPr>
              <a:t>Отмечать дни рождения с мамой, папой, бабушками и дедушкой за праздничным столом и задувать свечи на торте</a:t>
            </a:r>
            <a:endParaRPr lang="ru-RU" sz="1100" dirty="0">
              <a:ea typeface="Calibri"/>
              <a:cs typeface="Times New Roman"/>
            </a:endParaRPr>
          </a:p>
          <a:p>
            <a:pPr marL="342900" lvl="0" indent="-342900">
              <a:lnSpc>
                <a:spcPct val="115000"/>
              </a:lnSpc>
              <a:spcAft>
                <a:spcPts val="0"/>
              </a:spcAft>
              <a:buFont typeface="Wingdings"/>
              <a:buChar char=""/>
            </a:pPr>
            <a:r>
              <a:rPr lang="ru-RU" sz="1600" b="1" dirty="0">
                <a:solidFill>
                  <a:srgbClr val="000000"/>
                </a:solidFill>
                <a:latin typeface="Times New Roman"/>
                <a:ea typeface="Times New Roman"/>
                <a:cs typeface="Times New Roman"/>
              </a:rPr>
              <a:t>В новогодние каникулы гулять по украшенному городу, рассматривать ледяные фигуры и кататься на горках. </a:t>
            </a:r>
            <a:endParaRPr lang="ru-RU" sz="1100" dirty="0">
              <a:ea typeface="Calibri"/>
              <a:cs typeface="Times New Roman"/>
            </a:endParaRPr>
          </a:p>
          <a:p>
            <a:pPr marL="342900" lvl="0" indent="-342900">
              <a:lnSpc>
                <a:spcPct val="115000"/>
              </a:lnSpc>
              <a:spcAft>
                <a:spcPts val="0"/>
              </a:spcAft>
              <a:buFont typeface="Wingdings"/>
              <a:buChar char=""/>
            </a:pPr>
            <a:r>
              <a:rPr lang="ru-RU" sz="1600" b="1" dirty="0">
                <a:solidFill>
                  <a:srgbClr val="000000"/>
                </a:solidFill>
                <a:latin typeface="Times New Roman"/>
                <a:ea typeface="Times New Roman"/>
                <a:cs typeface="Times New Roman"/>
              </a:rPr>
              <a:t>Наряжаться в любимых героев и играть с младшей </a:t>
            </a:r>
            <a:r>
              <a:rPr lang="ru-RU" sz="1600" b="1" dirty="0" smtClean="0">
                <a:solidFill>
                  <a:srgbClr val="000000"/>
                </a:solidFill>
                <a:latin typeface="Times New Roman"/>
                <a:ea typeface="Times New Roman"/>
                <a:cs typeface="Times New Roman"/>
              </a:rPr>
              <a:t>сестренкой</a:t>
            </a:r>
            <a:endParaRPr lang="ru-RU" sz="1100" dirty="0">
              <a:ea typeface="Calibri"/>
              <a:cs typeface="Times New Roman"/>
            </a:endParaRPr>
          </a:p>
          <a:p>
            <a:pPr>
              <a:lnSpc>
                <a:spcPct val="115000"/>
              </a:lnSpc>
              <a:spcAft>
                <a:spcPts val="0"/>
              </a:spcAft>
            </a:pPr>
            <a:r>
              <a:rPr lang="ru-RU" sz="1400" b="1" dirty="0">
                <a:solidFill>
                  <a:srgbClr val="000000"/>
                </a:solidFill>
                <a:latin typeface="Times New Roman"/>
                <a:ea typeface="Times New Roman"/>
                <a:cs typeface="Times New Roman"/>
              </a:rPr>
              <a:t> </a:t>
            </a:r>
            <a:endParaRPr lang="ru-RU" sz="1200" dirty="0">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6"/>
            <a:ext cx="3530726" cy="382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2852936"/>
            <a:ext cx="3136838" cy="379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2247" y="3140968"/>
            <a:ext cx="1828132" cy="355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479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188640"/>
            <a:ext cx="8640960" cy="1384995"/>
          </a:xfrm>
          <a:prstGeom prst="rect">
            <a:avLst/>
          </a:prstGeom>
        </p:spPr>
        <p:txBody>
          <a:bodyPr wrap="square">
            <a:spAutoFit/>
          </a:bodyPr>
          <a:lstStyle/>
          <a:p>
            <a:pPr>
              <a:spcAft>
                <a:spcPts val="0"/>
              </a:spcAft>
            </a:pPr>
            <a:r>
              <a:rPr lang="ru-RU" sz="2400" b="1" dirty="0">
                <a:solidFill>
                  <a:srgbClr val="F79646">
                    <a:lumMod val="75000"/>
                  </a:srgbClr>
                </a:solidFill>
                <a:latin typeface="Times New Roman"/>
                <a:ea typeface="Calibri"/>
                <a:cs typeface="Times New Roman"/>
              </a:rPr>
              <a:t>Семья Селивановых</a:t>
            </a:r>
            <a:r>
              <a:rPr lang="ru-RU" sz="2400" b="1" dirty="0" smtClean="0">
                <a:solidFill>
                  <a:srgbClr val="F79646">
                    <a:lumMod val="75000"/>
                  </a:srgbClr>
                </a:solidFill>
                <a:latin typeface="Times New Roman"/>
                <a:ea typeface="Calibri"/>
                <a:cs typeface="Times New Roman"/>
              </a:rPr>
              <a:t>:</a:t>
            </a:r>
            <a:r>
              <a:rPr lang="ru-RU" sz="2400" b="1" dirty="0">
                <a:latin typeface="Times New Roman"/>
                <a:ea typeface="Calibri"/>
                <a:cs typeface="Times New Roman"/>
              </a:rPr>
              <a:t> </a:t>
            </a:r>
            <a:r>
              <a:rPr lang="ru-RU" sz="2000" b="1" dirty="0">
                <a:solidFill>
                  <a:srgbClr val="002060"/>
                </a:solidFill>
                <a:latin typeface="Times New Roman" pitchFamily="18" charset="0"/>
                <a:ea typeface="Calibri"/>
                <a:cs typeface="Times New Roman" pitchFamily="18" charset="0"/>
              </a:rPr>
              <a:t>Каждый год, </a:t>
            </a:r>
            <a:r>
              <a:rPr lang="ru-RU" sz="2000" b="1" dirty="0" smtClean="0">
                <a:solidFill>
                  <a:srgbClr val="002060"/>
                </a:solidFill>
                <a:latin typeface="Times New Roman" pitchFamily="18" charset="0"/>
                <a:ea typeface="Calibri"/>
                <a:cs typeface="Times New Roman" pitchFamily="18" charset="0"/>
              </a:rPr>
              <a:t>в январские </a:t>
            </a:r>
            <a:r>
              <a:rPr lang="ru-RU" sz="2000" b="1" dirty="0">
                <a:solidFill>
                  <a:srgbClr val="002060"/>
                </a:solidFill>
                <a:latin typeface="Times New Roman" pitchFamily="18" charset="0"/>
                <a:ea typeface="Calibri"/>
                <a:cs typeface="Times New Roman" pitchFamily="18" charset="0"/>
              </a:rPr>
              <a:t>праздники, мы всей семьёй делаем имбирные пряники. Дружно садимся за стол, вырезаем их и разрисовываем глазурью.</a:t>
            </a:r>
            <a:endParaRPr lang="ru-RU" sz="2000" dirty="0">
              <a:solidFill>
                <a:srgbClr val="002060"/>
              </a:solidFill>
              <a:latin typeface="Times New Roman" pitchFamily="18" charset="0"/>
              <a:ea typeface="Calibri"/>
              <a:cs typeface="Times New Roman" pitchFamily="18" charset="0"/>
            </a:endParaRPr>
          </a:p>
          <a:p>
            <a:r>
              <a:rPr lang="ru-RU" sz="2000" b="1" dirty="0" smtClean="0">
                <a:solidFill>
                  <a:srgbClr val="002060"/>
                </a:solidFill>
                <a:latin typeface="Times New Roman"/>
                <a:ea typeface="Calibri"/>
                <a:cs typeface="Times New Roman"/>
              </a:rPr>
              <a:t> </a:t>
            </a:r>
            <a:endParaRPr lang="ru-RU" sz="2000" dirty="0">
              <a:solidFill>
                <a:srgbClr val="002060"/>
              </a:solidFill>
            </a:endParaRPr>
          </a:p>
        </p:txBody>
      </p:sp>
      <p:pic>
        <p:nvPicPr>
          <p:cNvPr id="3076" name="Picture 4" descr="C:\Users\Анна\Desktop\фото группа сказка\фото традиций\сели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97" y="1340768"/>
            <a:ext cx="4330824" cy="514015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Анна\Desktop\фото группа сказка\фото традиций\6 селив.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340768"/>
            <a:ext cx="4227389" cy="514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75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260648"/>
            <a:ext cx="8064896" cy="1154162"/>
          </a:xfrm>
          <a:prstGeom prst="rect">
            <a:avLst/>
          </a:prstGeom>
        </p:spPr>
        <p:txBody>
          <a:bodyPr wrap="square">
            <a:spAutoFit/>
          </a:bodyPr>
          <a:lstStyle/>
          <a:p>
            <a:pPr>
              <a:lnSpc>
                <a:spcPct val="115000"/>
              </a:lnSpc>
              <a:spcAft>
                <a:spcPts val="0"/>
              </a:spcAft>
            </a:pPr>
            <a:r>
              <a:rPr lang="ru-RU" sz="2000" b="1" dirty="0">
                <a:solidFill>
                  <a:srgbClr val="002060"/>
                </a:solidFill>
                <a:latin typeface="Times New Roman" pitchFamily="18" charset="0"/>
                <a:ea typeface="Calibri"/>
                <a:cs typeface="Times New Roman" pitchFamily="18" charset="0"/>
              </a:rPr>
              <a:t>Летом мы обязательно ездим на Байкал с палаткой. Закаляемся- купаемся в Байкале.</a:t>
            </a:r>
            <a:endParaRPr lang="ru-RU" sz="2000" dirty="0">
              <a:solidFill>
                <a:srgbClr val="002060"/>
              </a:solidFill>
              <a:latin typeface="Times New Roman" pitchFamily="18" charset="0"/>
              <a:ea typeface="Calibri"/>
              <a:cs typeface="Times New Roman" pitchFamily="18" charset="0"/>
            </a:endParaRPr>
          </a:p>
          <a:p>
            <a:pPr>
              <a:lnSpc>
                <a:spcPct val="115000"/>
              </a:lnSpc>
              <a:spcAft>
                <a:spcPts val="0"/>
              </a:spcAft>
            </a:pPr>
            <a:r>
              <a:rPr lang="ru-RU" sz="2000" b="1" dirty="0">
                <a:solidFill>
                  <a:srgbClr val="002060"/>
                </a:solidFill>
                <a:latin typeface="Times New Roman" pitchFamily="18" charset="0"/>
                <a:ea typeface="Calibri"/>
                <a:cs typeface="Times New Roman" pitchFamily="18" charset="0"/>
              </a:rPr>
              <a:t>Вообще мы любим путешествовать в разное время года.</a:t>
            </a:r>
            <a:endParaRPr lang="ru-RU" sz="2000" dirty="0">
              <a:solidFill>
                <a:srgbClr val="002060"/>
              </a:solidFill>
              <a:latin typeface="Times New Roman" pitchFamily="18" charset="0"/>
              <a:ea typeface="Calibri"/>
              <a:cs typeface="Times New Roman" pitchFamily="18" charset="0"/>
            </a:endParaRPr>
          </a:p>
        </p:txBody>
      </p:sp>
      <p:pic>
        <p:nvPicPr>
          <p:cNvPr id="1026" name="Picture 2" descr="C:\Users\Анна\Desktop\фото традиций\2 селив.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13" y="1683414"/>
            <a:ext cx="4032448" cy="48419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нна\Desktop\фото традиций\3селив.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683414"/>
            <a:ext cx="4032448" cy="484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39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0"/>
            <a:ext cx="9216008" cy="69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116633"/>
            <a:ext cx="3744416" cy="4337598"/>
          </a:xfrm>
          <a:prstGeom prst="rect">
            <a:avLst/>
          </a:prstGeom>
        </p:spPr>
        <p:txBody>
          <a:bodyPr wrap="square">
            <a:spAutoFit/>
          </a:bodyPr>
          <a:lstStyle/>
          <a:p>
            <a:pPr>
              <a:lnSpc>
                <a:spcPct val="115000"/>
              </a:lnSpc>
              <a:spcAft>
                <a:spcPts val="1000"/>
              </a:spcAft>
            </a:pPr>
            <a:endParaRPr lang="ru-RU" sz="2400" b="1" dirty="0" smtClean="0">
              <a:solidFill>
                <a:srgbClr val="F79646">
                  <a:lumMod val="75000"/>
                </a:srgbClr>
              </a:solidFill>
              <a:latin typeface="Times New Roman"/>
              <a:ea typeface="Calibri"/>
              <a:cs typeface="Times New Roman"/>
            </a:endParaRPr>
          </a:p>
          <a:p>
            <a:pPr>
              <a:lnSpc>
                <a:spcPct val="115000"/>
              </a:lnSpc>
              <a:spcAft>
                <a:spcPts val="1000"/>
              </a:spcAft>
            </a:pPr>
            <a:r>
              <a:rPr lang="ru-RU" sz="2400" b="1" dirty="0" smtClean="0">
                <a:solidFill>
                  <a:srgbClr val="F79646">
                    <a:lumMod val="75000"/>
                  </a:srgbClr>
                </a:solidFill>
                <a:latin typeface="Times New Roman"/>
                <a:ea typeface="Calibri"/>
                <a:cs typeface="Times New Roman"/>
              </a:rPr>
              <a:t>Семья </a:t>
            </a:r>
            <a:r>
              <a:rPr lang="ru-RU" sz="2400" b="1" dirty="0" err="1" smtClean="0">
                <a:solidFill>
                  <a:srgbClr val="F79646">
                    <a:lumMod val="75000"/>
                  </a:srgbClr>
                </a:solidFill>
                <a:latin typeface="Times New Roman"/>
                <a:ea typeface="Calibri"/>
                <a:cs typeface="Times New Roman"/>
              </a:rPr>
              <a:t>Килиных</a:t>
            </a:r>
            <a:r>
              <a:rPr lang="ru-RU" sz="2400" b="1" dirty="0" smtClean="0">
                <a:solidFill>
                  <a:srgbClr val="F79646">
                    <a:lumMod val="75000"/>
                  </a:srgbClr>
                </a:solidFill>
                <a:latin typeface="Times New Roman"/>
                <a:ea typeface="Calibri"/>
                <a:cs typeface="Times New Roman"/>
              </a:rPr>
              <a:t>:</a:t>
            </a:r>
            <a:r>
              <a:rPr lang="ru-RU" sz="2400" b="1" dirty="0" smtClean="0">
                <a:solidFill>
                  <a:prstClr val="black"/>
                </a:solidFill>
                <a:latin typeface="Times New Roman"/>
                <a:ea typeface="Calibri"/>
                <a:cs typeface="Times New Roman"/>
              </a:rPr>
              <a:t>                   </a:t>
            </a:r>
            <a:r>
              <a:rPr lang="ru-RU" sz="2000" b="1" dirty="0" smtClean="0">
                <a:solidFill>
                  <a:srgbClr val="002060"/>
                </a:solidFill>
                <a:latin typeface="Times New Roman"/>
                <a:ea typeface="Calibri"/>
                <a:cs typeface="Times New Roman"/>
              </a:rPr>
              <a:t>В </a:t>
            </a:r>
            <a:r>
              <a:rPr lang="ru-RU" sz="2000" b="1" dirty="0">
                <a:solidFill>
                  <a:srgbClr val="002060"/>
                </a:solidFill>
                <a:latin typeface="Times New Roman"/>
                <a:ea typeface="Calibri"/>
                <a:cs typeface="Times New Roman"/>
              </a:rPr>
              <a:t>нашей семье существует замечательная традиция –  путешествия по разным странам. Мы побывали в Китае, Таиланде, Египте.                                                                                                                                        На фото наша семья на фоне восьмого чуда света – пирамиды Хеопса.</a:t>
            </a:r>
            <a:endParaRPr lang="ru-RU" sz="1400" dirty="0">
              <a:solidFill>
                <a:srgbClr val="002060"/>
              </a:solidFill>
              <a:ea typeface="Calibri"/>
              <a:cs typeface="Times New Roman"/>
            </a:endParaRPr>
          </a:p>
          <a:p>
            <a:pPr lvl="0"/>
            <a:endParaRPr lang="ru-RU" sz="2000" dirty="0">
              <a:solidFill>
                <a:srgbClr val="002060"/>
              </a:solidFill>
              <a:latin typeface="Times New Roman" pitchFamily="18" charset="0"/>
              <a:ea typeface="Calibri"/>
              <a:cs typeface="Times New Roman" pitchFamily="18" charset="0"/>
            </a:endParaRPr>
          </a:p>
        </p:txBody>
      </p:sp>
      <p:pic>
        <p:nvPicPr>
          <p:cNvPr id="3075" name="Picture 3" descr="C:\Users\Анна\Desktop\фото традиций\Килины.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60648"/>
            <a:ext cx="4248472"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07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4"/>
            <a:ext cx="91395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5536" y="188641"/>
            <a:ext cx="8496944" cy="769441"/>
          </a:xfrm>
          <a:prstGeom prst="rect">
            <a:avLst/>
          </a:prstGeom>
        </p:spPr>
        <p:txBody>
          <a:bodyPr wrap="square">
            <a:spAutoFit/>
          </a:bodyPr>
          <a:lstStyle/>
          <a:p>
            <a:pPr lvl="0"/>
            <a:r>
              <a:rPr lang="ru-RU" sz="2400" b="1" dirty="0">
                <a:solidFill>
                  <a:srgbClr val="F79646">
                    <a:lumMod val="75000"/>
                  </a:srgbClr>
                </a:solidFill>
                <a:latin typeface="Times New Roman"/>
                <a:ea typeface="Calibri"/>
                <a:cs typeface="Times New Roman"/>
              </a:rPr>
              <a:t>Семья </a:t>
            </a:r>
            <a:r>
              <a:rPr lang="ru-RU" sz="2400" b="1" dirty="0" smtClean="0">
                <a:solidFill>
                  <a:srgbClr val="F79646">
                    <a:lumMod val="75000"/>
                  </a:srgbClr>
                </a:solidFill>
                <a:latin typeface="Times New Roman"/>
                <a:ea typeface="Calibri"/>
                <a:cs typeface="Times New Roman"/>
              </a:rPr>
              <a:t>Поповых:</a:t>
            </a:r>
            <a:r>
              <a:rPr lang="ru-RU" sz="2400" b="1" dirty="0">
                <a:solidFill>
                  <a:prstClr val="black"/>
                </a:solidFill>
                <a:latin typeface="Times New Roman"/>
                <a:ea typeface="Calibri"/>
                <a:cs typeface="Times New Roman"/>
              </a:rPr>
              <a:t> </a:t>
            </a:r>
            <a:r>
              <a:rPr lang="ru-RU" sz="2000" b="1" dirty="0" smtClean="0">
                <a:solidFill>
                  <a:srgbClr val="002060"/>
                </a:solidFill>
                <a:latin typeface="Times New Roman"/>
                <a:ea typeface="Calibri"/>
                <a:cs typeface="Times New Roman"/>
              </a:rPr>
              <a:t>Наша традиция каждый вечер читать сказки, интересные познавательные книги</a:t>
            </a:r>
            <a:r>
              <a:rPr lang="ru-RU" sz="2000" b="1" dirty="0" smtClean="0">
                <a:solidFill>
                  <a:srgbClr val="002060"/>
                </a:solidFill>
                <a:latin typeface="Times New Roman" pitchFamily="18" charset="0"/>
                <a:ea typeface="Calibri"/>
                <a:cs typeface="Times New Roman" pitchFamily="18" charset="0"/>
              </a:rPr>
              <a:t>.</a:t>
            </a:r>
            <a:endParaRPr lang="ru-RU" sz="2000" dirty="0">
              <a:solidFill>
                <a:srgbClr val="002060"/>
              </a:solidFill>
              <a:latin typeface="Times New Roman" pitchFamily="18" charset="0"/>
              <a:ea typeface="Calibri"/>
              <a:cs typeface="Times New Roman" pitchFamily="18" charset="0"/>
            </a:endParaRPr>
          </a:p>
        </p:txBody>
      </p:sp>
      <p:pic>
        <p:nvPicPr>
          <p:cNvPr id="4098" name="Picture 2" descr="C:\Users\Анна\Desktop\фото традиций\Попова Саш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777686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4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364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Анна\Desktop\фото группа сказка\фото традиций\егоровы.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6731" y="1232755"/>
            <a:ext cx="5526615" cy="439248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076056" y="1628800"/>
            <a:ext cx="3600400" cy="2174954"/>
          </a:xfrm>
          <a:prstGeom prst="rect">
            <a:avLst/>
          </a:prstGeom>
        </p:spPr>
        <p:txBody>
          <a:bodyPr wrap="square">
            <a:spAutoFit/>
          </a:bodyPr>
          <a:lstStyle/>
          <a:p>
            <a:pPr>
              <a:lnSpc>
                <a:spcPct val="115000"/>
              </a:lnSpc>
              <a:spcAft>
                <a:spcPts val="1000"/>
              </a:spcAft>
            </a:pPr>
            <a:endParaRPr lang="ru-RU" sz="2000" b="1" dirty="0" smtClean="0">
              <a:solidFill>
                <a:srgbClr val="002060"/>
              </a:solidFill>
              <a:latin typeface="Times New Roman"/>
              <a:ea typeface="Calibri"/>
              <a:cs typeface="Times New Roman"/>
            </a:endParaRPr>
          </a:p>
          <a:p>
            <a:pPr>
              <a:spcAft>
                <a:spcPts val="1000"/>
              </a:spcAft>
            </a:pPr>
            <a:r>
              <a:rPr lang="ru-RU" sz="2400" b="1" dirty="0" smtClean="0">
                <a:solidFill>
                  <a:schemeClr val="accent6">
                    <a:lumMod val="50000"/>
                  </a:schemeClr>
                </a:solidFill>
                <a:latin typeface="Times New Roman"/>
                <a:ea typeface="Calibri"/>
                <a:cs typeface="Times New Roman"/>
              </a:rPr>
              <a:t>Семья </a:t>
            </a:r>
            <a:r>
              <a:rPr lang="ru-RU" sz="2400" b="1" dirty="0" smtClean="0">
                <a:solidFill>
                  <a:schemeClr val="accent6">
                    <a:lumMod val="50000"/>
                  </a:schemeClr>
                </a:solidFill>
                <a:latin typeface="Times New Roman"/>
                <a:ea typeface="Calibri"/>
                <a:cs typeface="Times New Roman"/>
              </a:rPr>
              <a:t>Егоровых:                               </a:t>
            </a:r>
            <a:r>
              <a:rPr lang="ru-RU" sz="2000" b="1" dirty="0" smtClean="0">
                <a:solidFill>
                  <a:srgbClr val="002060"/>
                </a:solidFill>
                <a:latin typeface="Times New Roman"/>
                <a:ea typeface="Calibri"/>
                <a:cs typeface="Times New Roman"/>
              </a:rPr>
              <a:t>В </a:t>
            </a:r>
            <a:r>
              <a:rPr lang="ru-RU" sz="2000" b="1" dirty="0">
                <a:solidFill>
                  <a:srgbClr val="002060"/>
                </a:solidFill>
                <a:latin typeface="Times New Roman"/>
                <a:ea typeface="Calibri"/>
                <a:cs typeface="Times New Roman"/>
              </a:rPr>
              <a:t>нашей семье существует прекрасная традиция -  ходить в театр перед Новым годом. </a:t>
            </a:r>
            <a:endParaRPr lang="ru-RU" sz="1400" dirty="0">
              <a:solidFill>
                <a:srgbClr val="002060"/>
              </a:solidFill>
              <a:ea typeface="Calibri"/>
              <a:cs typeface="Times New Roman"/>
            </a:endParaRPr>
          </a:p>
        </p:txBody>
      </p:sp>
      <p:sp>
        <p:nvSpPr>
          <p:cNvPr id="4" name="Прямоугольник 3"/>
          <p:cNvSpPr/>
          <p:nvPr/>
        </p:nvSpPr>
        <p:spPr>
          <a:xfrm>
            <a:off x="5076056" y="5137158"/>
            <a:ext cx="4067944" cy="964367"/>
          </a:xfrm>
          <a:prstGeom prst="rect">
            <a:avLst/>
          </a:prstGeom>
        </p:spPr>
        <p:txBody>
          <a:bodyPr wrap="square">
            <a:spAutoFit/>
          </a:bodyPr>
          <a:lstStyle/>
          <a:p>
            <a:pPr lvl="0">
              <a:spcAft>
                <a:spcPts val="1000"/>
              </a:spcAft>
            </a:pPr>
            <a:endParaRPr lang="ru-RU" sz="2000" b="1" dirty="0" smtClean="0">
              <a:solidFill>
                <a:srgbClr val="C00000"/>
              </a:solidFill>
              <a:latin typeface="Times New Roman"/>
              <a:ea typeface="Calibri"/>
              <a:cs typeface="Times New Roman"/>
            </a:endParaRPr>
          </a:p>
          <a:p>
            <a:pPr lvl="0">
              <a:spcAft>
                <a:spcPts val="1000"/>
              </a:spcAft>
            </a:pPr>
            <a:endParaRPr lang="ru-RU" sz="2000" b="1"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2775946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Анна\Desktop\фото группа сказка\фото традиций\1 воробьевы.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388696"/>
            <a:ext cx="3240360" cy="38303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Анна\Desktop\фото группа сказка\фото традиций\воробь.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968869"/>
            <a:ext cx="3275856" cy="385939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Анна\Desktop\фото группа сказка\фото традиций\вороб.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200" y="3208085"/>
            <a:ext cx="3562712" cy="31732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rot="10800000" flipV="1">
            <a:off x="3779912" y="3536721"/>
            <a:ext cx="4968552" cy="3477875"/>
          </a:xfrm>
          <a:prstGeom prst="rect">
            <a:avLst/>
          </a:prstGeom>
        </p:spPr>
        <p:txBody>
          <a:bodyPr wrap="square">
            <a:spAutoFit/>
          </a:bodyPr>
          <a:lstStyle/>
          <a:p>
            <a:pPr>
              <a:spcAft>
                <a:spcPts val="600"/>
              </a:spcAft>
            </a:pPr>
            <a:endParaRPr lang="ru-RU" sz="2400" b="1" dirty="0" smtClean="0">
              <a:solidFill>
                <a:srgbClr val="F79646">
                  <a:lumMod val="75000"/>
                </a:srgbClr>
              </a:solidFill>
              <a:latin typeface="Times New Roman"/>
              <a:ea typeface="Calibri"/>
              <a:cs typeface="Times New Roman"/>
            </a:endParaRPr>
          </a:p>
          <a:p>
            <a:pPr>
              <a:spcAft>
                <a:spcPts val="600"/>
              </a:spcAft>
            </a:pPr>
            <a:endParaRPr lang="ru-RU" sz="2400" b="1" dirty="0">
              <a:solidFill>
                <a:srgbClr val="F79646">
                  <a:lumMod val="75000"/>
                </a:srgbClr>
              </a:solidFill>
              <a:latin typeface="Times New Roman"/>
              <a:ea typeface="Calibri"/>
              <a:cs typeface="Times New Roman"/>
            </a:endParaRPr>
          </a:p>
          <a:p>
            <a:pPr>
              <a:spcAft>
                <a:spcPts val="600"/>
              </a:spcAft>
            </a:pPr>
            <a:endParaRPr lang="ru-RU" sz="2400" b="1" dirty="0" smtClean="0">
              <a:solidFill>
                <a:srgbClr val="F79646">
                  <a:lumMod val="75000"/>
                </a:srgbClr>
              </a:solidFill>
              <a:latin typeface="Times New Roman"/>
              <a:ea typeface="Calibri"/>
              <a:cs typeface="Times New Roman"/>
            </a:endParaRPr>
          </a:p>
          <a:p>
            <a:pPr>
              <a:spcAft>
                <a:spcPts val="600"/>
              </a:spcAft>
            </a:pPr>
            <a:r>
              <a:rPr lang="ru-RU" sz="2400" b="1" dirty="0" smtClean="0">
                <a:solidFill>
                  <a:srgbClr val="F79646">
                    <a:lumMod val="75000"/>
                  </a:srgbClr>
                </a:solidFill>
                <a:latin typeface="Times New Roman"/>
                <a:ea typeface="Calibri"/>
                <a:cs typeface="Times New Roman"/>
              </a:rPr>
              <a:t>Семья </a:t>
            </a:r>
            <a:r>
              <a:rPr lang="ru-RU" sz="2400" b="1" dirty="0" smtClean="0">
                <a:solidFill>
                  <a:srgbClr val="F79646">
                    <a:lumMod val="75000"/>
                  </a:srgbClr>
                </a:solidFill>
                <a:latin typeface="Times New Roman"/>
                <a:ea typeface="Calibri"/>
                <a:cs typeface="Times New Roman"/>
              </a:rPr>
              <a:t>Воробьевых: </a:t>
            </a:r>
            <a:r>
              <a:rPr lang="ru-RU" sz="2000" b="1" dirty="0" smtClean="0">
                <a:solidFill>
                  <a:srgbClr val="002060"/>
                </a:solidFill>
                <a:latin typeface="Times New Roman"/>
                <a:ea typeface="Calibri"/>
                <a:cs typeface="Times New Roman"/>
              </a:rPr>
              <a:t>Мы </a:t>
            </a:r>
            <a:r>
              <a:rPr lang="ru-RU" sz="2000" b="1" dirty="0">
                <a:solidFill>
                  <a:srgbClr val="002060"/>
                </a:solidFill>
                <a:latin typeface="Times New Roman"/>
                <a:ea typeface="Calibri"/>
                <a:cs typeface="Times New Roman"/>
              </a:rPr>
              <a:t>всей семьёй выезжаем на отдых, любим путешествовать, наслаждаться </a:t>
            </a:r>
            <a:r>
              <a:rPr lang="ru-RU" sz="2000" b="1" dirty="0" smtClean="0">
                <a:solidFill>
                  <a:srgbClr val="002060"/>
                </a:solidFill>
                <a:latin typeface="Times New Roman"/>
                <a:ea typeface="Calibri"/>
                <a:cs typeface="Times New Roman"/>
              </a:rPr>
              <a:t>природой.</a:t>
            </a:r>
            <a:r>
              <a:rPr lang="ru-RU" sz="1400" b="1" dirty="0" smtClean="0">
                <a:solidFill>
                  <a:srgbClr val="002060"/>
                </a:solidFill>
                <a:ea typeface="Calibri"/>
                <a:cs typeface="Times New Roman"/>
              </a:rPr>
              <a:t> </a:t>
            </a:r>
            <a:r>
              <a:rPr lang="ru-RU" sz="2000" b="1" dirty="0" smtClean="0">
                <a:solidFill>
                  <a:srgbClr val="002060"/>
                </a:solidFill>
                <a:latin typeface="Times New Roman"/>
                <a:ea typeface="Calibri"/>
                <a:cs typeface="Times New Roman"/>
              </a:rPr>
              <a:t>Еще </a:t>
            </a:r>
            <a:r>
              <a:rPr lang="ru-RU" sz="2000" b="1" dirty="0">
                <a:solidFill>
                  <a:srgbClr val="002060"/>
                </a:solidFill>
                <a:latin typeface="Times New Roman"/>
                <a:ea typeface="Calibri"/>
                <a:cs typeface="Times New Roman"/>
              </a:rPr>
              <a:t>мы любим посещать выставки, музеи.</a:t>
            </a:r>
            <a:endParaRPr lang="ru-RU" sz="1400" b="1" dirty="0">
              <a:solidFill>
                <a:srgbClr val="002060"/>
              </a:solidFill>
              <a:ea typeface="Calibri"/>
              <a:cs typeface="Times New Roman"/>
            </a:endParaRPr>
          </a:p>
          <a:p>
            <a:pPr lvl="0"/>
            <a:r>
              <a:rPr lang="ru-RU" sz="2400" b="1" dirty="0" smtClean="0">
                <a:solidFill>
                  <a:srgbClr val="F79646">
                    <a:lumMod val="75000"/>
                  </a:srgbClr>
                </a:solidFill>
                <a:latin typeface="Times New Roman"/>
                <a:ea typeface="Calibri"/>
                <a:cs typeface="Times New Roman"/>
              </a:rPr>
              <a:t>:</a:t>
            </a:r>
            <a:r>
              <a:rPr lang="ru-RU" sz="2400" b="1" dirty="0" smtClean="0">
                <a:solidFill>
                  <a:prstClr val="black"/>
                </a:solidFill>
                <a:latin typeface="Times New Roman"/>
                <a:ea typeface="Calibri"/>
                <a:cs typeface="Times New Roman"/>
              </a:rPr>
              <a:t> </a:t>
            </a:r>
            <a:endParaRPr lang="ru-RU" sz="2000" dirty="0">
              <a:solidFill>
                <a:srgbClr val="00206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12990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260649"/>
            <a:ext cx="8352928" cy="1660968"/>
          </a:xfrm>
          <a:prstGeom prst="rect">
            <a:avLst/>
          </a:prstGeom>
        </p:spPr>
        <p:txBody>
          <a:bodyPr wrap="square">
            <a:spAutoFit/>
          </a:bodyPr>
          <a:lstStyle/>
          <a:p>
            <a:pPr>
              <a:lnSpc>
                <a:spcPct val="115000"/>
              </a:lnSpc>
              <a:spcAft>
                <a:spcPts val="1000"/>
              </a:spcAft>
            </a:pPr>
            <a:r>
              <a:rPr lang="ru-RU" sz="2400" b="1" dirty="0">
                <a:solidFill>
                  <a:srgbClr val="F79646">
                    <a:lumMod val="75000"/>
                  </a:srgbClr>
                </a:solidFill>
                <a:latin typeface="Times New Roman"/>
                <a:ea typeface="Calibri"/>
                <a:cs typeface="Times New Roman"/>
              </a:rPr>
              <a:t>Семья </a:t>
            </a:r>
            <a:r>
              <a:rPr lang="ru-RU" sz="2400" b="1" dirty="0" smtClean="0">
                <a:solidFill>
                  <a:srgbClr val="F79646">
                    <a:lumMod val="75000"/>
                  </a:srgbClr>
                </a:solidFill>
                <a:latin typeface="Times New Roman"/>
                <a:ea typeface="Calibri"/>
                <a:cs typeface="Times New Roman"/>
              </a:rPr>
              <a:t>Аксютиных:</a:t>
            </a:r>
            <a:r>
              <a:rPr lang="ru-RU" sz="2400" b="1" dirty="0" smtClean="0">
                <a:solidFill>
                  <a:prstClr val="black"/>
                </a:solidFill>
                <a:latin typeface="Times New Roman"/>
                <a:ea typeface="Calibri"/>
                <a:cs typeface="Times New Roman"/>
              </a:rPr>
              <a:t> </a:t>
            </a:r>
            <a:r>
              <a:rPr lang="ru-RU" sz="2000" b="1" dirty="0" smtClean="0">
                <a:solidFill>
                  <a:srgbClr val="002060"/>
                </a:solidFill>
                <a:latin typeface="Times New Roman"/>
                <a:ea typeface="Calibri"/>
                <a:cs typeface="Times New Roman"/>
              </a:rPr>
              <a:t>В </a:t>
            </a:r>
            <a:r>
              <a:rPr lang="ru-RU" sz="2000" b="1" dirty="0">
                <a:solidFill>
                  <a:srgbClr val="002060"/>
                </a:solidFill>
                <a:latin typeface="Times New Roman"/>
                <a:ea typeface="Calibri"/>
                <a:cs typeface="Times New Roman"/>
              </a:rPr>
              <a:t>нашей семье существует много традиций. Одна из них - всей семьей что-нибудь мастерить своими руками. </a:t>
            </a:r>
            <a:r>
              <a:rPr lang="ru-RU" sz="1400" dirty="0" smtClean="0">
                <a:solidFill>
                  <a:srgbClr val="002060"/>
                </a:solidFill>
                <a:ea typeface="Calibri"/>
                <a:cs typeface="Times New Roman"/>
              </a:rPr>
              <a:t>                              </a:t>
            </a:r>
            <a:r>
              <a:rPr lang="ru-RU" sz="2000" b="1" dirty="0" smtClean="0">
                <a:solidFill>
                  <a:srgbClr val="002060"/>
                </a:solidFill>
                <a:latin typeface="Times New Roman"/>
                <a:ea typeface="Calibri"/>
                <a:cs typeface="Times New Roman"/>
              </a:rPr>
              <a:t>На </a:t>
            </a:r>
            <a:r>
              <a:rPr lang="ru-RU" sz="2000" b="1" dirty="0">
                <a:solidFill>
                  <a:srgbClr val="002060"/>
                </a:solidFill>
                <a:latin typeface="Times New Roman"/>
                <a:ea typeface="Calibri"/>
                <a:cs typeface="Times New Roman"/>
              </a:rPr>
              <a:t>фото мы делаем игрушечную парковку. </a:t>
            </a:r>
            <a:endParaRPr lang="ru-RU" sz="1400" dirty="0">
              <a:solidFill>
                <a:srgbClr val="002060"/>
              </a:solidFill>
              <a:ea typeface="Calibri"/>
              <a:cs typeface="Times New Roman"/>
            </a:endParaRPr>
          </a:p>
          <a:p>
            <a:pPr lvl="0"/>
            <a:endParaRPr lang="ru-RU" sz="2000" dirty="0">
              <a:solidFill>
                <a:srgbClr val="002060"/>
              </a:solidFill>
              <a:latin typeface="Times New Roman" pitchFamily="18" charset="0"/>
              <a:ea typeface="Calibri"/>
              <a:cs typeface="Times New Roman" pitchFamily="18" charset="0"/>
            </a:endParaRPr>
          </a:p>
        </p:txBody>
      </p:sp>
      <p:pic>
        <p:nvPicPr>
          <p:cNvPr id="2050" name="Picture 2" descr="C:\Users\Анна\Desktop\image-10-01-22-07-48-3_he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94234" y="1766551"/>
            <a:ext cx="2951434" cy="2523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Анна\Desktop\image-10-01-22-07-48-1_he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31932">
            <a:off x="-36512" y="3599326"/>
            <a:ext cx="28803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Анна\Desktop\image-10-01-22-07-48-2_hei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387812">
            <a:off x="4019233" y="3791072"/>
            <a:ext cx="331236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Анна\Desktop\image-10-01-22-07-48_he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573926">
            <a:off x="5981930" y="2125441"/>
            <a:ext cx="3355652" cy="247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457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83568" y="260648"/>
            <a:ext cx="7776864" cy="5958554"/>
          </a:xfrm>
          <a:prstGeom prst="rect">
            <a:avLst/>
          </a:prstGeom>
        </p:spPr>
        <p:txBody>
          <a:bodyPr wrap="square">
            <a:spAutoFit/>
          </a:bodyPr>
          <a:lstStyle/>
          <a:p>
            <a:pPr algn="ctr">
              <a:lnSpc>
                <a:spcPct val="115000"/>
              </a:lnSpc>
              <a:spcAft>
                <a:spcPts val="1000"/>
              </a:spcAft>
            </a:pPr>
            <a:r>
              <a:rPr lang="ru-RU" sz="2800" b="1" u="sng" dirty="0">
                <a:solidFill>
                  <a:srgbClr val="002060"/>
                </a:solidFill>
                <a:latin typeface="Times New Roman" pitchFamily="18" charset="0"/>
                <a:ea typeface="Calibri"/>
                <a:cs typeface="Times New Roman" pitchFamily="18" charset="0"/>
              </a:rPr>
              <a:t>Паспорт  </a:t>
            </a:r>
            <a:r>
              <a:rPr lang="ru-RU" sz="2800" b="1" u="sng" dirty="0" smtClean="0">
                <a:solidFill>
                  <a:srgbClr val="002060"/>
                </a:solidFill>
                <a:latin typeface="Times New Roman" pitchFamily="18" charset="0"/>
                <a:ea typeface="Calibri"/>
                <a:cs typeface="Times New Roman" pitchFamily="18" charset="0"/>
              </a:rPr>
              <a:t>проекта</a:t>
            </a:r>
            <a:endParaRPr lang="ru-RU" sz="2800" b="1" dirty="0">
              <a:solidFill>
                <a:srgbClr val="002060"/>
              </a:solidFill>
              <a:latin typeface="Times New Roman" pitchFamily="18" charset="0"/>
              <a:ea typeface="Calibri"/>
              <a:cs typeface="Times New Roman" pitchFamily="18" charset="0"/>
            </a:endParaRPr>
          </a:p>
          <a:p>
            <a:pPr lvl="0" eaLnBrk="0" fontAlgn="base" hangingPunct="0">
              <a:lnSpc>
                <a:spcPct val="150000"/>
              </a:lnSpc>
              <a:spcBef>
                <a:spcPct val="0"/>
              </a:spcBef>
              <a:spcAft>
                <a:spcPct val="0"/>
              </a:spcAft>
              <a:defRPr/>
            </a:pPr>
            <a:r>
              <a:rPr lang="ru-RU" sz="2400" b="1" dirty="0">
                <a:solidFill>
                  <a:srgbClr val="002060"/>
                </a:solidFill>
                <a:latin typeface="Times New Roman" pitchFamily="18" charset="0"/>
                <a:ea typeface="Calibri"/>
                <a:cs typeface="Times New Roman" pitchFamily="18" charset="0"/>
              </a:rPr>
              <a:t>1. Название  проекта: </a:t>
            </a:r>
            <a:r>
              <a:rPr lang="ru-RU" sz="2400" b="1" dirty="0" smtClean="0">
                <a:solidFill>
                  <a:srgbClr val="002060"/>
                </a:solidFill>
                <a:latin typeface="Times New Roman" pitchFamily="18" charset="0"/>
                <a:ea typeface="Calibri"/>
                <a:cs typeface="Times New Roman" pitchFamily="18" charset="0"/>
              </a:rPr>
              <a:t>«</a:t>
            </a:r>
            <a:r>
              <a:rPr lang="ru-RU" sz="2400" b="1" dirty="0">
                <a:solidFill>
                  <a:srgbClr val="002060"/>
                </a:solidFill>
                <a:latin typeface="Times New Roman" pitchFamily="18" charset="0"/>
                <a:cs typeface="Times New Roman" pitchFamily="18" charset="0"/>
              </a:rPr>
              <a:t>Семейные традиции </a:t>
            </a:r>
          </a:p>
          <a:p>
            <a:pPr lvl="0" eaLnBrk="0" fontAlgn="base" hangingPunct="0">
              <a:lnSpc>
                <a:spcPct val="150000"/>
              </a:lnSpc>
              <a:spcBef>
                <a:spcPct val="0"/>
              </a:spcBef>
              <a:spcAft>
                <a:spcPct val="0"/>
              </a:spcAft>
              <a:defRPr/>
            </a:pPr>
            <a:r>
              <a:rPr lang="ru-RU" sz="2400" b="1" dirty="0">
                <a:solidFill>
                  <a:srgbClr val="002060"/>
                </a:solidFill>
                <a:latin typeface="Times New Roman" pitchFamily="18" charset="0"/>
                <a:cs typeface="Times New Roman" pitchFamily="18" charset="0"/>
              </a:rPr>
              <a:t>как основа </a:t>
            </a:r>
            <a:r>
              <a:rPr lang="ru-RU" sz="2400" b="1" dirty="0" smtClean="0">
                <a:solidFill>
                  <a:srgbClr val="002060"/>
                </a:solidFill>
                <a:latin typeface="Times New Roman" pitchFamily="18" charset="0"/>
                <a:cs typeface="Times New Roman" pitchFamily="18" charset="0"/>
              </a:rPr>
              <a:t>духовно - нравственного </a:t>
            </a:r>
            <a:r>
              <a:rPr lang="ru-RU" sz="2400" b="1" dirty="0">
                <a:solidFill>
                  <a:srgbClr val="002060"/>
                </a:solidFill>
                <a:latin typeface="Times New Roman" pitchFamily="18" charset="0"/>
                <a:cs typeface="Times New Roman" pitchFamily="18" charset="0"/>
              </a:rPr>
              <a:t>воспитания </a:t>
            </a:r>
            <a:r>
              <a:rPr lang="ru-RU" sz="2400" b="1" dirty="0" smtClean="0">
                <a:solidFill>
                  <a:srgbClr val="002060"/>
                </a:solidFill>
                <a:latin typeface="Times New Roman" pitchFamily="18" charset="0"/>
                <a:cs typeface="Times New Roman" pitchFamily="18" charset="0"/>
              </a:rPr>
              <a:t>ребенка</a:t>
            </a:r>
            <a:r>
              <a:rPr lang="ru-RU" sz="2400" b="1" dirty="0" smtClean="0">
                <a:solidFill>
                  <a:srgbClr val="002060"/>
                </a:solidFill>
                <a:latin typeface="Times New Roman" pitchFamily="18" charset="0"/>
                <a:ea typeface="Calibri"/>
                <a:cs typeface="Times New Roman" pitchFamily="18" charset="0"/>
              </a:rPr>
              <a:t>»</a:t>
            </a:r>
          </a:p>
          <a:p>
            <a:pPr lvl="0">
              <a:lnSpc>
                <a:spcPct val="150000"/>
              </a:lnSpc>
            </a:pPr>
            <a:r>
              <a:rPr lang="ru-RU" sz="2400" b="1" dirty="0" smtClean="0">
                <a:solidFill>
                  <a:srgbClr val="002060"/>
                </a:solidFill>
                <a:latin typeface="Times New Roman" pitchFamily="18" charset="0"/>
                <a:ea typeface="Calibri"/>
                <a:cs typeface="Times New Roman" pitchFamily="18" charset="0"/>
              </a:rPr>
              <a:t>2.</a:t>
            </a:r>
            <a:r>
              <a:rPr lang="ru-RU" sz="2400" b="1" dirty="0">
                <a:solidFill>
                  <a:srgbClr val="002060"/>
                </a:solidFill>
                <a:latin typeface="Times New Roman" pitchFamily="18" charset="0"/>
                <a:ea typeface="Times New Roman"/>
                <a:cs typeface="Times New Roman" pitchFamily="18" charset="0"/>
              </a:rPr>
              <a:t> Тип проекта: Информационно-познавательный, </a:t>
            </a:r>
            <a:r>
              <a:rPr lang="ru-RU" sz="2400" b="1" dirty="0" smtClean="0">
                <a:solidFill>
                  <a:srgbClr val="002060"/>
                </a:solidFill>
                <a:latin typeface="Times New Roman" pitchFamily="18" charset="0"/>
                <a:ea typeface="Times New Roman"/>
                <a:cs typeface="Times New Roman" pitchFamily="18" charset="0"/>
              </a:rPr>
              <a:t>творческий, краткосрочный.</a:t>
            </a:r>
            <a:endParaRPr lang="ru-RU" sz="2400" b="1" dirty="0">
              <a:solidFill>
                <a:srgbClr val="002060"/>
              </a:solidFill>
              <a:latin typeface="Times New Roman" pitchFamily="18" charset="0"/>
              <a:ea typeface="Times New Roman"/>
              <a:cs typeface="Times New Roman" pitchFamily="18" charset="0"/>
            </a:endParaRPr>
          </a:p>
          <a:p>
            <a:pPr algn="just">
              <a:lnSpc>
                <a:spcPct val="150000"/>
              </a:lnSpc>
              <a:spcAft>
                <a:spcPts val="1000"/>
              </a:spcAft>
            </a:pPr>
            <a:r>
              <a:rPr lang="ru-RU" sz="2400" b="1" dirty="0" smtClean="0">
                <a:solidFill>
                  <a:srgbClr val="002060"/>
                </a:solidFill>
                <a:latin typeface="Times New Roman" pitchFamily="18" charset="0"/>
                <a:ea typeface="Calibri"/>
                <a:cs typeface="Times New Roman" pitchFamily="18" charset="0"/>
              </a:rPr>
              <a:t>3</a:t>
            </a:r>
            <a:r>
              <a:rPr lang="ru-RU" sz="2400" b="1" dirty="0">
                <a:solidFill>
                  <a:srgbClr val="002060"/>
                </a:solidFill>
                <a:latin typeface="Times New Roman" pitchFamily="18" charset="0"/>
                <a:ea typeface="Calibri"/>
                <a:cs typeface="Times New Roman" pitchFamily="18" charset="0"/>
              </a:rPr>
              <a:t>. </a:t>
            </a:r>
            <a:r>
              <a:rPr lang="ru-RU" sz="2400" b="1" dirty="0" smtClean="0">
                <a:solidFill>
                  <a:srgbClr val="002060"/>
                </a:solidFill>
                <a:latin typeface="Times New Roman" pitchFamily="18" charset="0"/>
                <a:ea typeface="Calibri"/>
                <a:cs typeface="Times New Roman" pitchFamily="18" charset="0"/>
              </a:rPr>
              <a:t>Продолжительность: с 15 ноября-26 ноября 2021 г.</a:t>
            </a:r>
            <a:endParaRPr lang="ru-RU" sz="2400" b="1" dirty="0">
              <a:solidFill>
                <a:srgbClr val="002060"/>
              </a:solidFill>
              <a:latin typeface="Times New Roman" pitchFamily="18" charset="0"/>
              <a:ea typeface="Times New Roman"/>
              <a:cs typeface="Times New Roman" pitchFamily="18" charset="0"/>
            </a:endParaRPr>
          </a:p>
          <a:p>
            <a:pPr>
              <a:lnSpc>
                <a:spcPct val="150000"/>
              </a:lnSpc>
              <a:spcAft>
                <a:spcPts val="1000"/>
              </a:spcAft>
            </a:pPr>
            <a:r>
              <a:rPr lang="ru-RU" sz="2400" b="1" dirty="0" smtClean="0">
                <a:solidFill>
                  <a:srgbClr val="002060"/>
                </a:solidFill>
                <a:latin typeface="Times New Roman" pitchFamily="18" charset="0"/>
                <a:ea typeface="Calibri"/>
                <a:cs typeface="Times New Roman" pitchFamily="18" charset="0"/>
              </a:rPr>
              <a:t>4. </a:t>
            </a:r>
            <a:r>
              <a:rPr lang="ru-RU" sz="2400" b="1" dirty="0">
                <a:solidFill>
                  <a:srgbClr val="002060"/>
                </a:solidFill>
                <a:latin typeface="Times New Roman" pitchFamily="18" charset="0"/>
                <a:ea typeface="Calibri"/>
                <a:cs typeface="Times New Roman" pitchFamily="18" charset="0"/>
              </a:rPr>
              <a:t>Участники проекта: </a:t>
            </a:r>
            <a:r>
              <a:rPr lang="ru-RU" sz="2400" b="1" dirty="0" smtClean="0">
                <a:solidFill>
                  <a:srgbClr val="002060"/>
                </a:solidFill>
                <a:latin typeface="Times New Roman" pitchFamily="18" charset="0"/>
                <a:ea typeface="Calibri"/>
                <a:cs typeface="Times New Roman" pitchFamily="18" charset="0"/>
              </a:rPr>
              <a:t>педагоги, </a:t>
            </a:r>
            <a:r>
              <a:rPr lang="ru-RU" sz="2400" b="1" dirty="0">
                <a:solidFill>
                  <a:srgbClr val="002060"/>
                </a:solidFill>
                <a:latin typeface="Times New Roman" pitchFamily="18" charset="0"/>
                <a:ea typeface="Calibri"/>
                <a:cs typeface="Times New Roman" pitchFamily="18" charset="0"/>
              </a:rPr>
              <a:t>дети </a:t>
            </a:r>
            <a:r>
              <a:rPr lang="ru-RU" sz="2400" b="1" dirty="0" smtClean="0">
                <a:solidFill>
                  <a:srgbClr val="002060"/>
                </a:solidFill>
                <a:latin typeface="Times New Roman" pitchFamily="18" charset="0"/>
                <a:ea typeface="Calibri"/>
                <a:cs typeface="Times New Roman" pitchFamily="18" charset="0"/>
              </a:rPr>
              <a:t>старшей группы </a:t>
            </a:r>
            <a:r>
              <a:rPr lang="ru-RU" sz="2400" b="1" dirty="0" smtClean="0">
                <a:solidFill>
                  <a:srgbClr val="002060"/>
                </a:solidFill>
                <a:latin typeface="Times New Roman" pitchFamily="18" charset="0"/>
                <a:ea typeface="Calibri"/>
                <a:cs typeface="Times New Roman" pitchFamily="18" charset="0"/>
              </a:rPr>
              <a:t>«Сказка»</a:t>
            </a:r>
            <a:r>
              <a:rPr lang="ru-RU" sz="2400" b="1" dirty="0" smtClean="0">
                <a:solidFill>
                  <a:srgbClr val="002060"/>
                </a:solidFill>
                <a:latin typeface="Times New Roman" pitchFamily="18" charset="0"/>
                <a:ea typeface="Calibri"/>
                <a:cs typeface="Times New Roman" pitchFamily="18" charset="0"/>
              </a:rPr>
              <a:t>, </a:t>
            </a:r>
            <a:r>
              <a:rPr lang="ru-RU" sz="2400" b="1" dirty="0" smtClean="0">
                <a:solidFill>
                  <a:srgbClr val="002060"/>
                </a:solidFill>
                <a:latin typeface="Times New Roman" pitchFamily="18" charset="0"/>
                <a:ea typeface="Calibri"/>
                <a:cs typeface="Times New Roman" pitchFamily="18" charset="0"/>
              </a:rPr>
              <a:t>родители.</a:t>
            </a:r>
            <a:endParaRPr lang="ru-RU" sz="2400" b="1" dirty="0">
              <a:solidFill>
                <a:srgbClr val="002060"/>
              </a:solidFill>
              <a:latin typeface="Times New Roman" pitchFamily="18" charset="0"/>
              <a:ea typeface="Calibri"/>
              <a:cs typeface="Times New Roman" pitchFamily="18" charset="0"/>
            </a:endParaRPr>
          </a:p>
          <a:p>
            <a:pPr>
              <a:lnSpc>
                <a:spcPct val="150000"/>
              </a:lnSpc>
              <a:spcAft>
                <a:spcPts val="1000"/>
              </a:spcAft>
            </a:pPr>
            <a:r>
              <a:rPr lang="ru-RU" sz="2400" b="1" dirty="0" smtClean="0">
                <a:solidFill>
                  <a:srgbClr val="002060"/>
                </a:solidFill>
                <a:latin typeface="Times New Roman" pitchFamily="18" charset="0"/>
                <a:ea typeface="Calibri"/>
                <a:cs typeface="Times New Roman" pitchFamily="18" charset="0"/>
              </a:rPr>
              <a:t>5. Возраст воспитанников: 5 - 6 </a:t>
            </a:r>
            <a:r>
              <a:rPr lang="ru-RU" sz="2400" b="1" dirty="0">
                <a:solidFill>
                  <a:srgbClr val="002060"/>
                </a:solidFill>
                <a:latin typeface="Times New Roman" pitchFamily="18" charset="0"/>
                <a:ea typeface="Calibri"/>
                <a:cs typeface="Times New Roman" pitchFamily="18" charset="0"/>
              </a:rPr>
              <a:t>лет</a:t>
            </a:r>
          </a:p>
        </p:txBody>
      </p:sp>
    </p:spTree>
    <p:extLst>
      <p:ext uri="{BB962C8B-B14F-4D97-AF65-F5344CB8AC3E}">
        <p14:creationId xmlns:p14="http://schemas.microsoft.com/office/powerpoint/2010/main" val="1035376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476672"/>
            <a:ext cx="8496944" cy="5139869"/>
          </a:xfrm>
          <a:prstGeom prst="rect">
            <a:avLst/>
          </a:prstGeom>
        </p:spPr>
        <p:txBody>
          <a:bodyPr wrap="square">
            <a:spAutoFit/>
          </a:bodyPr>
          <a:lstStyle/>
          <a:p>
            <a:pPr lvl="0" algn="ctr"/>
            <a:r>
              <a:rPr lang="ru-RU" sz="3600" b="1" dirty="0" smtClean="0">
                <a:solidFill>
                  <a:srgbClr val="002060"/>
                </a:solidFill>
                <a:latin typeface="Times New Roman" pitchFamily="18" charset="0"/>
                <a:cs typeface="Times New Roman" pitchFamily="18" charset="0"/>
              </a:rPr>
              <a:t>Результаты проекта:</a:t>
            </a:r>
          </a:p>
          <a:p>
            <a:pPr lvl="0" algn="ctr"/>
            <a:endParaRPr lang="ru-RU" sz="2800" b="1" dirty="0">
              <a:solidFill>
                <a:srgbClr val="002060"/>
              </a:solidFill>
              <a:latin typeface="Times New Roman" pitchFamily="18" charset="0"/>
              <a:cs typeface="Times New Roman" pitchFamily="18" charset="0"/>
            </a:endParaRPr>
          </a:p>
          <a:p>
            <a:pPr marL="342900" lvl="0" indent="-342900">
              <a:buFont typeface="Wingdings" pitchFamily="2" charset="2"/>
              <a:buChar char="§"/>
            </a:pPr>
            <a:r>
              <a:rPr lang="ru-RU" sz="2400" b="1" dirty="0" smtClean="0">
                <a:solidFill>
                  <a:srgbClr val="002060"/>
                </a:solidFill>
                <a:latin typeface="Times New Roman"/>
              </a:rPr>
              <a:t>У детей </a:t>
            </a:r>
            <a:r>
              <a:rPr lang="ru-RU" sz="2400" b="1" dirty="0" smtClean="0">
                <a:solidFill>
                  <a:srgbClr val="002060"/>
                </a:solidFill>
                <a:latin typeface="Times New Roman" pitchFamily="18" charset="0"/>
                <a:cs typeface="Times New Roman" pitchFamily="18" charset="0"/>
              </a:rPr>
              <a:t>появился </a:t>
            </a:r>
            <a:r>
              <a:rPr lang="ru-RU" sz="2400" b="1" dirty="0">
                <a:solidFill>
                  <a:srgbClr val="002060"/>
                </a:solidFill>
                <a:latin typeface="Times New Roman" pitchFamily="18" charset="0"/>
                <a:cs typeface="Times New Roman" pitchFamily="18" charset="0"/>
              </a:rPr>
              <a:t>интерес к </a:t>
            </a:r>
            <a:r>
              <a:rPr lang="ru-RU" sz="2400" b="1" dirty="0" smtClean="0">
                <a:solidFill>
                  <a:srgbClr val="002060"/>
                </a:solidFill>
                <a:latin typeface="Times New Roman" pitchFamily="18" charset="0"/>
                <a:cs typeface="Times New Roman" pitchFamily="18" charset="0"/>
              </a:rPr>
              <a:t>семейным традициям.</a:t>
            </a:r>
            <a:endParaRPr lang="ru-RU" sz="2400" b="1" dirty="0">
              <a:solidFill>
                <a:srgbClr val="002060"/>
              </a:solidFill>
              <a:latin typeface="Times New Roman" pitchFamily="18" charset="0"/>
              <a:cs typeface="Times New Roman" pitchFamily="18" charset="0"/>
            </a:endParaRPr>
          </a:p>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Возникло желание </a:t>
            </a:r>
            <a:r>
              <a:rPr lang="ru-RU" sz="2400" b="1" dirty="0">
                <a:solidFill>
                  <a:srgbClr val="002060"/>
                </a:solidFill>
                <a:latin typeface="Times New Roman" pitchFamily="18" charset="0"/>
                <a:cs typeface="Times New Roman" pitchFamily="18" charset="0"/>
              </a:rPr>
              <a:t>продолжать семейные традиции  в будущем.</a:t>
            </a:r>
          </a:p>
          <a:p>
            <a:pPr marL="342900" lvl="0" indent="-342900">
              <a:buFont typeface="Wingdings" pitchFamily="2" charset="2"/>
              <a:buChar char="§"/>
            </a:pPr>
            <a:r>
              <a:rPr lang="ru-RU" sz="2400" b="1" dirty="0" smtClean="0">
                <a:solidFill>
                  <a:srgbClr val="002060"/>
                </a:solidFill>
                <a:latin typeface="Times New Roman"/>
              </a:rPr>
              <a:t>Родители были заинтересованы </a:t>
            </a:r>
            <a:r>
              <a:rPr lang="ru-RU" sz="2400" b="1" dirty="0">
                <a:solidFill>
                  <a:srgbClr val="002060"/>
                </a:solidFill>
                <a:latin typeface="Times New Roman"/>
              </a:rPr>
              <a:t>и </a:t>
            </a:r>
            <a:r>
              <a:rPr lang="ru-RU" sz="2400" b="1" dirty="0" smtClean="0">
                <a:solidFill>
                  <a:srgbClr val="002060"/>
                </a:solidFill>
                <a:latin typeface="Times New Roman"/>
              </a:rPr>
              <a:t>активно участвовали </a:t>
            </a:r>
            <a:r>
              <a:rPr lang="ru-RU" sz="2400" b="1" dirty="0">
                <a:solidFill>
                  <a:srgbClr val="002060"/>
                </a:solidFill>
                <a:latin typeface="Times New Roman"/>
              </a:rPr>
              <a:t>в реализации проекта</a:t>
            </a:r>
            <a:r>
              <a:rPr lang="ru-RU" sz="2400" b="1" dirty="0">
                <a:solidFill>
                  <a:srgbClr val="002060"/>
                </a:solidFill>
                <a:latin typeface="Times New Roman" pitchFamily="18" charset="0"/>
                <a:cs typeface="Times New Roman" pitchFamily="18" charset="0"/>
              </a:rPr>
              <a:t>.</a:t>
            </a:r>
          </a:p>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Повысилась педагогическая </a:t>
            </a:r>
            <a:r>
              <a:rPr lang="ru-RU" sz="2400" b="1" dirty="0">
                <a:solidFill>
                  <a:srgbClr val="002060"/>
                </a:solidFill>
                <a:latin typeface="Times New Roman" pitchFamily="18" charset="0"/>
                <a:cs typeface="Times New Roman" pitchFamily="18" charset="0"/>
              </a:rPr>
              <a:t>компетентность родителей в духовно-нравственном воспитании на основе семейных традиций.</a:t>
            </a:r>
          </a:p>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У</a:t>
            </a:r>
            <a:r>
              <a:rPr lang="ru-RU" sz="2400" b="1" dirty="0" smtClean="0">
                <a:solidFill>
                  <a:srgbClr val="002060"/>
                </a:solidFill>
                <a:latin typeface="Times New Roman" pitchFamily="18" charset="0"/>
                <a:cs typeface="Times New Roman" pitchFamily="18" charset="0"/>
              </a:rPr>
              <a:t> родителей( кто считал, что у них нет как таковых традиций) возникло желание </a:t>
            </a:r>
            <a:r>
              <a:rPr lang="ru-RU" sz="2400" b="1" dirty="0">
                <a:solidFill>
                  <a:srgbClr val="002060"/>
                </a:solidFill>
                <a:latin typeface="Times New Roman" pitchFamily="18" charset="0"/>
                <a:cs typeface="Times New Roman" pitchFamily="18" charset="0"/>
              </a:rPr>
              <a:t>создать свои семейные традиции</a:t>
            </a:r>
            <a:r>
              <a:rPr lang="ru-RU" sz="2400" b="1" dirty="0" smtClean="0">
                <a:solidFill>
                  <a:srgbClr val="002060"/>
                </a:solidFill>
                <a:latin typeface="Times New Roman" pitchFamily="18" charset="0"/>
                <a:cs typeface="Times New Roman" pitchFamily="18" charset="0"/>
              </a:rPr>
              <a:t>, чтобы передавать их своим наследникам.</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69258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Анна\Desktop\фото группа сказка\IMG-20211124-WA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568952"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452320" y="1628800"/>
            <a:ext cx="79208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06329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Анна\Desktop\IMG_20220204_093647_resized_20220204_0908071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8640960"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49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476672"/>
            <a:ext cx="8784976" cy="646331"/>
          </a:xfrm>
          <a:prstGeom prst="rect">
            <a:avLst/>
          </a:prstGeom>
        </p:spPr>
        <p:txBody>
          <a:bodyPr wrap="square">
            <a:spAutoFit/>
          </a:bodyPr>
          <a:lstStyle/>
          <a:p>
            <a:pPr algn="ctr"/>
            <a:r>
              <a:rPr lang="ru-RU" sz="3600" b="1" dirty="0">
                <a:solidFill>
                  <a:srgbClr val="C00000"/>
                </a:solidFill>
                <a:latin typeface="Times New Roman" pitchFamily="18" charset="0"/>
                <a:ea typeface="+mj-ea"/>
                <a:cs typeface="Times New Roman" pitchFamily="18" charset="0"/>
              </a:rPr>
              <a:t>Что дают семейные традиции взрослым?</a:t>
            </a:r>
            <a:endParaRPr lang="ru-RU" sz="1400" b="1" dirty="0">
              <a:solidFill>
                <a:srgbClr val="C00000"/>
              </a:solidFill>
              <a:latin typeface="Times New Roman" pitchFamily="18" charset="0"/>
              <a:cs typeface="Times New Roman" pitchFamily="18" charset="0"/>
            </a:endParaRPr>
          </a:p>
        </p:txBody>
      </p:sp>
      <p:sp>
        <p:nvSpPr>
          <p:cNvPr id="4" name="Прямоугольник 3"/>
          <p:cNvSpPr/>
          <p:nvPr/>
        </p:nvSpPr>
        <p:spPr>
          <a:xfrm>
            <a:off x="899592" y="1117598"/>
            <a:ext cx="7416824" cy="2653034"/>
          </a:xfrm>
          <a:prstGeom prst="rect">
            <a:avLst/>
          </a:prstGeom>
        </p:spPr>
        <p:txBody>
          <a:bodyPr wrap="square">
            <a:spAutoFit/>
          </a:bodyPr>
          <a:lstStyle/>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Взрослым дают ощущение единства со </a:t>
            </a:r>
            <a:r>
              <a:rPr lang="ru-RU" sz="3200" dirty="0" smtClean="0">
                <a:solidFill>
                  <a:srgbClr val="002060"/>
                </a:solidFill>
                <a:latin typeface="Times New Roman" pitchFamily="18" charset="0"/>
                <a:cs typeface="Times New Roman" pitchFamily="18" charset="0"/>
              </a:rPr>
              <a:t>своими родными, </a:t>
            </a:r>
            <a:r>
              <a:rPr lang="ru-RU" sz="3200" dirty="0">
                <a:solidFill>
                  <a:srgbClr val="002060"/>
                </a:solidFill>
                <a:latin typeface="Times New Roman" pitchFamily="18" charset="0"/>
                <a:cs typeface="Times New Roman" pitchFamily="18" charset="0"/>
              </a:rPr>
              <a:t>сближают, укрепляют чувства.</a:t>
            </a:r>
          </a:p>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 Дают возможность расслабиться, быть собой и радоваться жизни.</a:t>
            </a:r>
          </a:p>
        </p:txBody>
      </p:sp>
      <p:pic>
        <p:nvPicPr>
          <p:cNvPr id="5" name="Picture 2" descr="Картинки по запросу семейные традиции примеры"/>
          <p:cNvPicPr>
            <a:picLocks noChangeAspect="1" noChangeArrowheads="1"/>
          </p:cNvPicPr>
          <p:nvPr/>
        </p:nvPicPr>
        <p:blipFill>
          <a:blip r:embed="rId3" cstate="print"/>
          <a:srcRect/>
          <a:stretch>
            <a:fillRect/>
          </a:stretch>
        </p:blipFill>
        <p:spPr bwMode="auto">
          <a:xfrm>
            <a:off x="1381116" y="3770632"/>
            <a:ext cx="6381768" cy="2954448"/>
          </a:xfrm>
          <a:prstGeom prst="rect">
            <a:avLst/>
          </a:prstGeom>
          <a:noFill/>
        </p:spPr>
      </p:pic>
    </p:spTree>
    <p:extLst>
      <p:ext uri="{BB962C8B-B14F-4D97-AF65-F5344CB8AC3E}">
        <p14:creationId xmlns:p14="http://schemas.microsoft.com/office/powerpoint/2010/main" val="726721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188640"/>
            <a:ext cx="8136904" cy="646331"/>
          </a:xfrm>
          <a:prstGeom prst="rect">
            <a:avLst/>
          </a:prstGeom>
        </p:spPr>
        <p:txBody>
          <a:bodyPr wrap="square">
            <a:spAutoFit/>
          </a:bodyPr>
          <a:lstStyle/>
          <a:p>
            <a:pPr algn="ctr"/>
            <a:r>
              <a:rPr lang="ru-RU" sz="3600" b="1" dirty="0">
                <a:solidFill>
                  <a:srgbClr val="C00000"/>
                </a:solidFill>
                <a:latin typeface="Times New Roman" pitchFamily="18" charset="0"/>
                <a:ea typeface="+mj-ea"/>
                <a:cs typeface="Times New Roman" pitchFamily="18" charset="0"/>
              </a:rPr>
              <a:t>Что дают семейные традиции детям?</a:t>
            </a:r>
            <a:endParaRPr lang="ru-RU" sz="1400" b="1" dirty="0">
              <a:solidFill>
                <a:srgbClr val="C00000"/>
              </a:solidFill>
              <a:latin typeface="Times New Roman" pitchFamily="18" charset="0"/>
              <a:cs typeface="Times New Roman" pitchFamily="18" charset="0"/>
            </a:endParaRPr>
          </a:p>
        </p:txBody>
      </p:sp>
      <p:sp>
        <p:nvSpPr>
          <p:cNvPr id="3" name="Прямоугольник 2"/>
          <p:cNvSpPr/>
          <p:nvPr/>
        </p:nvSpPr>
        <p:spPr>
          <a:xfrm>
            <a:off x="395536" y="1124744"/>
            <a:ext cx="4752528" cy="4622804"/>
          </a:xfrm>
          <a:prstGeom prst="rect">
            <a:avLst/>
          </a:prstGeom>
        </p:spPr>
        <p:txBody>
          <a:bodyPr wrap="square">
            <a:spAutoFit/>
          </a:bodyPr>
          <a:lstStyle/>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Для детей семейные традиции способствуют гармоничному развитию</a:t>
            </a:r>
            <a:r>
              <a:rPr lang="ru-RU" sz="3200" dirty="0" smtClean="0">
                <a:solidFill>
                  <a:srgbClr val="002060"/>
                </a:solidFill>
                <a:latin typeface="Times New Roman" pitchFamily="18" charset="0"/>
                <a:cs typeface="Times New Roman" pitchFamily="18" charset="0"/>
              </a:rPr>
              <a:t>.</a:t>
            </a:r>
          </a:p>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Родители </a:t>
            </a:r>
            <a:r>
              <a:rPr lang="ru-RU" sz="3200" dirty="0" smtClean="0">
                <a:solidFill>
                  <a:srgbClr val="002060"/>
                </a:solidFill>
                <a:latin typeface="Times New Roman" pitchFamily="18" charset="0"/>
                <a:cs typeface="Times New Roman" pitchFamily="18" charset="0"/>
              </a:rPr>
              <a:t>представляются </a:t>
            </a:r>
            <a:r>
              <a:rPr lang="ru-RU" sz="3200" dirty="0">
                <a:solidFill>
                  <a:srgbClr val="002060"/>
                </a:solidFill>
                <a:latin typeface="Times New Roman" pitchFamily="18" charset="0"/>
                <a:cs typeface="Times New Roman" pitchFamily="18" charset="0"/>
              </a:rPr>
              <a:t>не только строгими воспитателями но и друзьями…</a:t>
            </a:r>
          </a:p>
        </p:txBody>
      </p:sp>
      <p:pic>
        <p:nvPicPr>
          <p:cNvPr id="5" name="Picture 4" descr="Картинки по запросу семейные традиции примеры"/>
          <p:cNvPicPr/>
          <p:nvPr/>
        </p:nvPicPr>
        <p:blipFill rotWithShape="1">
          <a:blip r:embed="rId3" cstate="print"/>
          <a:srcRect l="1" r="3703" b="7829"/>
          <a:stretch/>
        </p:blipFill>
        <p:spPr bwMode="auto">
          <a:xfrm>
            <a:off x="5004048" y="1268760"/>
            <a:ext cx="3744416" cy="4752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6608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07704" y="1412777"/>
            <a:ext cx="3785276" cy="646331"/>
          </a:xfrm>
          <a:prstGeom prst="rect">
            <a:avLst/>
          </a:prstGeom>
        </p:spPr>
        <p:txBody>
          <a:bodyPr wrap="square">
            <a:spAutoFit/>
          </a:bodyPr>
          <a:lstStyle/>
          <a:p>
            <a:r>
              <a:rPr lang="ru-RU" sz="3600" b="1" dirty="0" smtClean="0">
                <a:solidFill>
                  <a:srgbClr val="C00000"/>
                </a:solidFill>
                <a:latin typeface="Times New Roman" pitchFamily="18" charset="0"/>
                <a:cs typeface="Times New Roman" pitchFamily="18" charset="0"/>
              </a:rPr>
              <a:t> </a:t>
            </a:r>
            <a:endParaRPr lang="ru-RU" dirty="0"/>
          </a:p>
        </p:txBody>
      </p:sp>
      <p:sp>
        <p:nvSpPr>
          <p:cNvPr id="3" name="Прямоугольник 2"/>
          <p:cNvSpPr/>
          <p:nvPr/>
        </p:nvSpPr>
        <p:spPr>
          <a:xfrm>
            <a:off x="1403648" y="1052737"/>
            <a:ext cx="6696744" cy="3046988"/>
          </a:xfrm>
          <a:prstGeom prst="rect">
            <a:avLst/>
          </a:prstGeom>
        </p:spPr>
        <p:txBody>
          <a:bodyPr wrap="square">
            <a:spAutoFit/>
          </a:bodyPr>
          <a:lstStyle/>
          <a:p>
            <a:r>
              <a:rPr lang="ru-RU" sz="9600" b="1" i="1" dirty="0" smtClean="0">
                <a:solidFill>
                  <a:srgbClr val="FF0000"/>
                </a:solidFill>
                <a:latin typeface="Times New Roman" pitchFamily="18" charset="0"/>
                <a:cs typeface="Times New Roman" pitchFamily="18" charset="0"/>
              </a:rPr>
              <a:t>Спасибо за внимание!</a:t>
            </a:r>
            <a:endParaRPr lang="ru-RU" sz="6000" i="1" dirty="0">
              <a:solidFill>
                <a:srgbClr val="FF0000"/>
              </a:solidFill>
            </a:endParaRPr>
          </a:p>
        </p:txBody>
      </p:sp>
    </p:spTree>
    <p:extLst>
      <p:ext uri="{BB962C8B-B14F-4D97-AF65-F5344CB8AC3E}">
        <p14:creationId xmlns:p14="http://schemas.microsoft.com/office/powerpoint/2010/main" val="1054217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1305342"/>
            <a:ext cx="8280920" cy="369332"/>
          </a:xfrm>
          <a:prstGeom prst="rect">
            <a:avLst/>
          </a:prstGeom>
        </p:spPr>
        <p:txBody>
          <a:bodyPr wrap="square">
            <a:spAutoFit/>
          </a:bodyPr>
          <a:lstStyle/>
          <a:p>
            <a:r>
              <a:rPr lang="ru-RU" dirty="0" smtClean="0"/>
              <a:t> </a:t>
            </a:r>
            <a:endParaRPr lang="ru-RU" dirty="0"/>
          </a:p>
        </p:txBody>
      </p:sp>
      <p:sp>
        <p:nvSpPr>
          <p:cNvPr id="4" name="Прямоугольник 3"/>
          <p:cNvSpPr/>
          <p:nvPr/>
        </p:nvSpPr>
        <p:spPr>
          <a:xfrm>
            <a:off x="287524" y="188640"/>
            <a:ext cx="8676964" cy="6573594"/>
          </a:xfrm>
          <a:prstGeom prst="rect">
            <a:avLst/>
          </a:prstGeom>
        </p:spPr>
        <p:txBody>
          <a:bodyPr wrap="square">
            <a:spAutoFit/>
          </a:bodyPr>
          <a:lstStyle/>
          <a:p>
            <a:pPr lvl="0">
              <a:spcBef>
                <a:spcPts val="1125"/>
              </a:spcBef>
              <a:spcAft>
                <a:spcPts val="1125"/>
              </a:spcAft>
            </a:pPr>
            <a:r>
              <a:rPr lang="ru-RU" sz="2800" b="1" u="sng" dirty="0">
                <a:solidFill>
                  <a:srgbClr val="002060"/>
                </a:solidFill>
                <a:latin typeface="Times New Roman" pitchFamily="18" charset="0"/>
                <a:cs typeface="Times New Roman" pitchFamily="18" charset="0"/>
              </a:rPr>
              <a:t>Цель проекта</a:t>
            </a:r>
            <a:r>
              <a:rPr lang="ru-RU" sz="2800" b="1" u="sng" dirty="0" smtClean="0">
                <a:solidFill>
                  <a:srgbClr val="002060"/>
                </a:solidFill>
                <a:latin typeface="Times New Roman" pitchFamily="18" charset="0"/>
                <a:cs typeface="Times New Roman" pitchFamily="18" charset="0"/>
              </a:rPr>
              <a:t>:</a:t>
            </a:r>
            <a:r>
              <a:rPr lang="ru-RU" sz="2400" b="1" dirty="0">
                <a:solidFill>
                  <a:srgbClr val="00000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Развитие духовно-нравственных </a:t>
            </a:r>
            <a:r>
              <a:rPr lang="ru-RU" sz="2400" b="1" dirty="0">
                <a:solidFill>
                  <a:srgbClr val="002060"/>
                </a:solidFill>
                <a:latin typeface="Times New Roman" pitchFamily="18" charset="0"/>
                <a:cs typeface="Times New Roman" pitchFamily="18" charset="0"/>
              </a:rPr>
              <a:t>качеств </a:t>
            </a:r>
            <a:r>
              <a:rPr lang="ru-RU" sz="2400" b="1" dirty="0" smtClean="0">
                <a:solidFill>
                  <a:srgbClr val="002060"/>
                </a:solidFill>
                <a:latin typeface="Times New Roman" pitchFamily="18" charset="0"/>
                <a:cs typeface="Times New Roman" pitchFamily="18" charset="0"/>
              </a:rPr>
              <a:t>личности ребенка </a:t>
            </a:r>
            <a:r>
              <a:rPr lang="ru-RU" sz="2400" b="1" dirty="0">
                <a:solidFill>
                  <a:srgbClr val="002060"/>
                </a:solidFill>
                <a:latin typeface="Times New Roman" pitchFamily="18" charset="0"/>
                <a:cs typeface="Times New Roman" pitchFamily="18" charset="0"/>
              </a:rPr>
              <a:t>через </a:t>
            </a:r>
            <a:r>
              <a:rPr lang="ru-RU" sz="2400" b="1" dirty="0" smtClean="0">
                <a:solidFill>
                  <a:srgbClr val="002060"/>
                </a:solidFill>
                <a:latin typeface="Times New Roman" pitchFamily="18" charset="0"/>
                <a:cs typeface="Times New Roman" pitchFamily="18" charset="0"/>
              </a:rPr>
              <a:t>приобщение к </a:t>
            </a:r>
            <a:r>
              <a:rPr lang="ru-RU" sz="2400" b="1" dirty="0">
                <a:solidFill>
                  <a:srgbClr val="002060"/>
                </a:solidFill>
                <a:latin typeface="Times New Roman" pitchFamily="18" charset="0"/>
                <a:cs typeface="Times New Roman" pitchFamily="18" charset="0"/>
              </a:rPr>
              <a:t>семейным </a:t>
            </a:r>
            <a:r>
              <a:rPr lang="ru-RU" sz="2400" b="1" dirty="0" smtClean="0">
                <a:solidFill>
                  <a:srgbClr val="002060"/>
                </a:solidFill>
                <a:latin typeface="Times New Roman" pitchFamily="18" charset="0"/>
                <a:cs typeface="Times New Roman" pitchFamily="18" charset="0"/>
              </a:rPr>
              <a:t>традициям</a:t>
            </a:r>
            <a:r>
              <a:rPr lang="ru-RU" sz="2400" b="1" dirty="0" smtClean="0">
                <a:solidFill>
                  <a:srgbClr val="002060"/>
                </a:solidFill>
                <a:latin typeface="Times New Roman" pitchFamily="18" charset="0"/>
                <a:ea typeface="Times New Roman"/>
                <a:cs typeface="Times New Roman" pitchFamily="18" charset="0"/>
              </a:rPr>
              <a:t>.</a:t>
            </a:r>
            <a:endParaRPr lang="ru-RU" sz="2400" b="1" dirty="0">
              <a:solidFill>
                <a:srgbClr val="002060"/>
              </a:solidFill>
              <a:latin typeface="Times New Roman" pitchFamily="18" charset="0"/>
              <a:ea typeface="Calibri"/>
              <a:cs typeface="Times New Roman" pitchFamily="18" charset="0"/>
            </a:endParaRPr>
          </a:p>
          <a:p>
            <a:pPr lvl="0"/>
            <a:r>
              <a:rPr lang="ru-RU" sz="2800" b="1" u="sng" dirty="0">
                <a:solidFill>
                  <a:srgbClr val="002060"/>
                </a:solidFill>
                <a:latin typeface="Times New Roman" pitchFamily="18" charset="0"/>
                <a:cs typeface="Times New Roman" pitchFamily="18" charset="0"/>
              </a:rPr>
              <a:t>Задачи:</a:t>
            </a:r>
            <a:r>
              <a:rPr lang="ru-RU" sz="2400" b="1" u="sng" dirty="0">
                <a:solidFill>
                  <a:srgbClr val="002060"/>
                </a:solidFill>
                <a:latin typeface="Times New Roman" pitchFamily="18" charset="0"/>
                <a:cs typeface="Times New Roman" pitchFamily="18" charset="0"/>
              </a:rPr>
              <a:t>  </a:t>
            </a:r>
            <a:endParaRPr lang="ru-RU" sz="2400" b="1" u="sng" dirty="0" smtClean="0">
              <a:solidFill>
                <a:srgbClr val="002060"/>
              </a:solidFill>
              <a:latin typeface="Times New Roman" pitchFamily="18" charset="0"/>
              <a:cs typeface="Times New Roman" pitchFamily="18" charset="0"/>
            </a:endParaRPr>
          </a:p>
          <a:p>
            <a:pPr lvl="0"/>
            <a:r>
              <a:rPr lang="ru-RU" sz="2400" b="1" dirty="0" smtClean="0">
                <a:solidFill>
                  <a:srgbClr val="002060"/>
                </a:solidFill>
                <a:latin typeface="Times New Roman" pitchFamily="18" charset="0"/>
                <a:cs typeface="Times New Roman" pitchFamily="18" charset="0"/>
              </a:rPr>
              <a:t>1. </a:t>
            </a:r>
            <a:r>
              <a:rPr lang="ru-RU" sz="2400" b="1" dirty="0">
                <a:solidFill>
                  <a:srgbClr val="002060"/>
                </a:solidFill>
                <a:latin typeface="Times New Roman" pitchFamily="18" charset="0"/>
                <a:cs typeface="Times New Roman" pitchFamily="18" charset="0"/>
              </a:rPr>
              <a:t>Дать детям </a:t>
            </a:r>
            <a:r>
              <a:rPr lang="ru-RU" sz="2400" b="1" dirty="0" smtClean="0">
                <a:solidFill>
                  <a:srgbClr val="002060"/>
                </a:solidFill>
                <a:latin typeface="Times New Roman" pitchFamily="18" charset="0"/>
                <a:cs typeface="Times New Roman" pitchFamily="18" charset="0"/>
              </a:rPr>
              <a:t>первоначальные представления </a:t>
            </a:r>
            <a:r>
              <a:rPr lang="ru-RU" sz="2400" b="1" dirty="0">
                <a:solidFill>
                  <a:srgbClr val="002060"/>
                </a:solidFill>
                <a:latin typeface="Times New Roman" pitchFamily="18" charset="0"/>
                <a:cs typeface="Times New Roman" pitchFamily="18" charset="0"/>
              </a:rPr>
              <a:t>о семейных </a:t>
            </a:r>
            <a:r>
              <a:rPr lang="ru-RU" sz="2400" b="1" dirty="0" smtClean="0">
                <a:solidFill>
                  <a:srgbClr val="002060"/>
                </a:solidFill>
                <a:latin typeface="Times New Roman" pitchFamily="18" charset="0"/>
                <a:cs typeface="Times New Roman" pitchFamily="18" charset="0"/>
              </a:rPr>
              <a:t>традициях</a:t>
            </a:r>
            <a:r>
              <a:rPr lang="ru-RU" sz="2400" b="1" dirty="0">
                <a:solidFill>
                  <a:srgbClr val="002060"/>
                </a:solidFill>
                <a:latin typeface="Times New Roman" pitchFamily="18" charset="0"/>
                <a:cs typeface="Times New Roman" pitchFamily="18" charset="0"/>
              </a:rPr>
              <a:t>.</a:t>
            </a:r>
            <a:r>
              <a:rPr lang="ru-RU" sz="2400" b="1" dirty="0" smtClean="0">
                <a:solidFill>
                  <a:srgbClr val="002060"/>
                </a:solidFill>
                <a:latin typeface="Times New Roman" pitchFamily="18" charset="0"/>
                <a:cs typeface="Times New Roman" pitchFamily="18" charset="0"/>
              </a:rPr>
              <a:t> Рассказать о семейных традициях древней Руси.</a:t>
            </a:r>
            <a:endParaRPr lang="ru-RU" sz="2400" b="1" dirty="0">
              <a:solidFill>
                <a:srgbClr val="002060"/>
              </a:solidFill>
              <a:latin typeface="Times New Roman" pitchFamily="18" charset="0"/>
              <a:cs typeface="Times New Roman" pitchFamily="18" charset="0"/>
            </a:endParaRPr>
          </a:p>
          <a:p>
            <a:pPr lvl="0"/>
            <a:r>
              <a:rPr lang="ru-RU" sz="2400" b="1" dirty="0" smtClean="0">
                <a:solidFill>
                  <a:srgbClr val="002060"/>
                </a:solidFill>
                <a:latin typeface="Times New Roman"/>
              </a:rPr>
              <a:t>2. </a:t>
            </a:r>
            <a:r>
              <a:rPr lang="ru-RU" sz="2400" b="1" dirty="0">
                <a:solidFill>
                  <a:srgbClr val="002060"/>
                </a:solidFill>
                <a:latin typeface="Times New Roman" pitchFamily="18" charset="0"/>
                <a:cs typeface="Times New Roman" pitchFamily="18" charset="0"/>
              </a:rPr>
              <a:t>Развивать у детей </a:t>
            </a:r>
            <a:r>
              <a:rPr lang="ru-RU" sz="2400" b="1" dirty="0" smtClean="0">
                <a:solidFill>
                  <a:srgbClr val="002060"/>
                </a:solidFill>
                <a:latin typeface="Times New Roman" pitchFamily="18" charset="0"/>
                <a:cs typeface="Times New Roman" pitchFamily="18" charset="0"/>
              </a:rPr>
              <a:t>интерес </a:t>
            </a:r>
            <a:r>
              <a:rPr lang="ru-RU" sz="2400" b="1" dirty="0">
                <a:solidFill>
                  <a:srgbClr val="002060"/>
                </a:solidFill>
                <a:latin typeface="Times New Roman" pitchFamily="18" charset="0"/>
                <a:cs typeface="Times New Roman" pitchFamily="18" charset="0"/>
              </a:rPr>
              <a:t>к семейным традициям, к своей </a:t>
            </a:r>
            <a:r>
              <a:rPr lang="ru-RU" sz="2400" b="1" dirty="0" smtClean="0">
                <a:solidFill>
                  <a:srgbClr val="002060"/>
                </a:solidFill>
                <a:latin typeface="Times New Roman" pitchFamily="18" charset="0"/>
                <a:cs typeface="Times New Roman" pitchFamily="18" charset="0"/>
              </a:rPr>
              <a:t>семье; воспитывать </a:t>
            </a:r>
            <a:r>
              <a:rPr lang="ru-RU" sz="2400" b="1" dirty="0">
                <a:solidFill>
                  <a:srgbClr val="002060"/>
                </a:solidFill>
                <a:latin typeface="Times New Roman" pitchFamily="18" charset="0"/>
                <a:cs typeface="Times New Roman" pitchFamily="18" charset="0"/>
              </a:rPr>
              <a:t>уважение к членам семьи</a:t>
            </a:r>
            <a:r>
              <a:rPr lang="ru-RU" sz="2400" b="1" dirty="0" smtClean="0">
                <a:solidFill>
                  <a:srgbClr val="002060"/>
                </a:solidFill>
                <a:latin typeface="Times New Roman" pitchFamily="18" charset="0"/>
                <a:cs typeface="Times New Roman" pitchFamily="18" charset="0"/>
              </a:rPr>
              <a:t>.</a:t>
            </a:r>
          </a:p>
          <a:p>
            <a:pPr lvl="0"/>
            <a:r>
              <a:rPr lang="ru-RU" sz="2400" b="1" dirty="0" smtClean="0">
                <a:solidFill>
                  <a:srgbClr val="002060"/>
                </a:solidFill>
                <a:latin typeface="Times New Roman" pitchFamily="18" charset="0"/>
                <a:cs typeface="Times New Roman" pitchFamily="18" charset="0"/>
              </a:rPr>
              <a:t>3. Развить у детей желание продолжать семейные традиции  </a:t>
            </a:r>
            <a:r>
              <a:rPr lang="ru-RU" sz="2400" b="1" dirty="0">
                <a:solidFill>
                  <a:srgbClr val="002060"/>
                </a:solidFill>
                <a:latin typeface="Times New Roman" pitchFamily="18" charset="0"/>
                <a:cs typeface="Times New Roman" pitchFamily="18" charset="0"/>
              </a:rPr>
              <a:t>в </a:t>
            </a:r>
            <a:r>
              <a:rPr lang="ru-RU" sz="2400" b="1" dirty="0" smtClean="0">
                <a:solidFill>
                  <a:srgbClr val="002060"/>
                </a:solidFill>
                <a:latin typeface="Times New Roman" pitchFamily="18" charset="0"/>
                <a:cs typeface="Times New Roman" pitchFamily="18" charset="0"/>
              </a:rPr>
              <a:t>будущем.</a:t>
            </a:r>
          </a:p>
          <a:p>
            <a:pPr lvl="0"/>
            <a:r>
              <a:rPr lang="ru-RU" sz="2400" b="1" dirty="0" smtClean="0">
                <a:solidFill>
                  <a:srgbClr val="002060"/>
                </a:solidFill>
                <a:latin typeface="Times New Roman" pitchFamily="18" charset="0"/>
                <a:cs typeface="Times New Roman" pitchFamily="18" charset="0"/>
              </a:rPr>
              <a:t>3. </a:t>
            </a:r>
            <a:r>
              <a:rPr lang="ru-RU" sz="2400" b="1" dirty="0" smtClean="0">
                <a:solidFill>
                  <a:srgbClr val="002060"/>
                </a:solidFill>
                <a:latin typeface="Times New Roman"/>
              </a:rPr>
              <a:t>Заинтересовать </a:t>
            </a:r>
            <a:r>
              <a:rPr lang="ru-RU" sz="2400" b="1" dirty="0">
                <a:solidFill>
                  <a:srgbClr val="002060"/>
                </a:solidFill>
                <a:latin typeface="Times New Roman"/>
              </a:rPr>
              <a:t>и привлечь родителей к активному участию в реализации </a:t>
            </a:r>
            <a:r>
              <a:rPr lang="ru-RU" sz="2400" b="1" dirty="0" smtClean="0">
                <a:solidFill>
                  <a:srgbClr val="002060"/>
                </a:solidFill>
                <a:latin typeface="Times New Roman"/>
              </a:rPr>
              <a:t>проекта</a:t>
            </a:r>
            <a:r>
              <a:rPr lang="ru-RU" sz="2400" b="1" dirty="0">
                <a:solidFill>
                  <a:srgbClr val="002060"/>
                </a:solidFill>
                <a:latin typeface="Times New Roman" pitchFamily="18" charset="0"/>
                <a:cs typeface="Times New Roman" pitchFamily="18" charset="0"/>
              </a:rPr>
              <a:t>.</a:t>
            </a:r>
          </a:p>
          <a:p>
            <a:pPr lvl="0"/>
            <a:r>
              <a:rPr lang="ru-RU" sz="2400" b="1" dirty="0">
                <a:solidFill>
                  <a:srgbClr val="002060"/>
                </a:solidFill>
                <a:latin typeface="Times New Roman" pitchFamily="18" charset="0"/>
                <a:cs typeface="Times New Roman" pitchFamily="18" charset="0"/>
              </a:rPr>
              <a:t>4</a:t>
            </a:r>
            <a:r>
              <a:rPr lang="ru-RU" sz="2400" b="1" dirty="0" smtClean="0">
                <a:solidFill>
                  <a:srgbClr val="002060"/>
                </a:solidFill>
                <a:latin typeface="Times New Roman" pitchFamily="18" charset="0"/>
                <a:cs typeface="Times New Roman" pitchFamily="18" charset="0"/>
              </a:rPr>
              <a:t>. </a:t>
            </a:r>
            <a:r>
              <a:rPr lang="ru-RU" sz="2400" b="1" dirty="0">
                <a:solidFill>
                  <a:srgbClr val="002060"/>
                </a:solidFill>
                <a:latin typeface="Times New Roman" pitchFamily="18" charset="0"/>
                <a:cs typeface="Times New Roman" pitchFamily="18" charset="0"/>
              </a:rPr>
              <a:t>Повысить </a:t>
            </a:r>
            <a:r>
              <a:rPr lang="ru-RU" sz="2400" b="1" dirty="0" smtClean="0">
                <a:solidFill>
                  <a:srgbClr val="002060"/>
                </a:solidFill>
                <a:latin typeface="Times New Roman" pitchFamily="18" charset="0"/>
                <a:cs typeface="Times New Roman" pitchFamily="18" charset="0"/>
              </a:rPr>
              <a:t>педагогическую компетентность родителей в духовно-нравственном воспитании на основе семейных традиций.</a:t>
            </a:r>
          </a:p>
          <a:p>
            <a:pPr lvl="0"/>
            <a:r>
              <a:rPr lang="ru-RU" sz="2400" b="1" dirty="0" smtClean="0">
                <a:solidFill>
                  <a:srgbClr val="002060"/>
                </a:solidFill>
                <a:latin typeface="Times New Roman" pitchFamily="18" charset="0"/>
                <a:cs typeface="Times New Roman" pitchFamily="18" charset="0"/>
              </a:rPr>
              <a:t>5. Развить у родителей желание создать свои семейные традиции, если таковых нет в семье.</a:t>
            </a:r>
            <a:endParaRPr lang="ru-RU" sz="2400" b="1" dirty="0">
              <a:solidFill>
                <a:srgbClr val="002060"/>
              </a:solidFill>
              <a:latin typeface="Times New Roman" pitchFamily="18" charset="0"/>
              <a:cs typeface="Times New Roman" pitchFamily="18" charset="0"/>
            </a:endParaRPr>
          </a:p>
          <a:p>
            <a:pPr lvl="0"/>
            <a:r>
              <a:rPr lang="ru-RU" sz="2000" b="1" dirty="0">
                <a:solidFill>
                  <a:srgbClr val="002060"/>
                </a:solidFill>
                <a:latin typeface="Times New Roman" pitchFamily="18" charset="0"/>
                <a:cs typeface="Times New Roman" pitchFamily="18" charset="0"/>
              </a:rPr>
              <a:t> </a:t>
            </a:r>
          </a:p>
        </p:txBody>
      </p:sp>
    </p:spTree>
    <p:extLst>
      <p:ext uri="{BB962C8B-B14F-4D97-AF65-F5344CB8AC3E}">
        <p14:creationId xmlns:p14="http://schemas.microsoft.com/office/powerpoint/2010/main" val="1710958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7544" y="188640"/>
            <a:ext cx="8352928" cy="6555641"/>
          </a:xfrm>
          <a:prstGeom prst="rect">
            <a:avLst/>
          </a:prstGeom>
        </p:spPr>
        <p:txBody>
          <a:bodyPr wrap="square">
            <a:spAutoFit/>
          </a:bodyPr>
          <a:lstStyle/>
          <a:p>
            <a:pPr algn="ctr"/>
            <a:r>
              <a:rPr lang="ru-RU" sz="2800" b="1" dirty="0">
                <a:solidFill>
                  <a:srgbClr val="002060"/>
                </a:solidFill>
                <a:latin typeface="Times New Roman" pitchFamily="18" charset="0"/>
                <a:cs typeface="Times New Roman" pitchFamily="18" charset="0"/>
              </a:rPr>
              <a:t>План проекта:  </a:t>
            </a:r>
            <a:endParaRPr lang="ru-RU" sz="2800" b="1" dirty="0" smtClean="0">
              <a:solidFill>
                <a:srgbClr val="002060"/>
              </a:solidFill>
              <a:latin typeface="Times New Roman" pitchFamily="18" charset="0"/>
              <a:cs typeface="Times New Roman" pitchFamily="18" charset="0"/>
            </a:endParaRPr>
          </a:p>
          <a:p>
            <a:r>
              <a:rPr lang="ru-RU" sz="2400" b="1" dirty="0" smtClean="0">
                <a:solidFill>
                  <a:srgbClr val="002060"/>
                </a:solidFill>
                <a:latin typeface="Times New Roman" pitchFamily="18" charset="0"/>
                <a:cs typeface="Times New Roman" pitchFamily="18" charset="0"/>
              </a:rPr>
              <a:t>I </a:t>
            </a:r>
            <a:r>
              <a:rPr lang="ru-RU" sz="2400" b="1" dirty="0">
                <a:solidFill>
                  <a:srgbClr val="002060"/>
                </a:solidFill>
                <a:latin typeface="Times New Roman" pitchFamily="18" charset="0"/>
                <a:cs typeface="Times New Roman" pitchFamily="18" charset="0"/>
              </a:rPr>
              <a:t>этап. Организационный. </a:t>
            </a:r>
            <a:endParaRPr lang="ru-RU" sz="2400" b="1" dirty="0" smtClean="0">
              <a:solidFill>
                <a:srgbClr val="002060"/>
              </a:solidFill>
              <a:latin typeface="Times New Roman" pitchFamily="18" charset="0"/>
              <a:cs typeface="Times New Roman" pitchFamily="18" charset="0"/>
            </a:endParaRPr>
          </a:p>
          <a:p>
            <a:pPr marL="457200" indent="-457200">
              <a:buAutoNum type="arabicPeriod"/>
            </a:pPr>
            <a:r>
              <a:rPr lang="ru-RU" sz="2000" b="1" dirty="0" smtClean="0">
                <a:solidFill>
                  <a:srgbClr val="002060"/>
                </a:solidFill>
                <a:latin typeface="Times New Roman" pitchFamily="18" charset="0"/>
                <a:cs typeface="Times New Roman" pitchFamily="18" charset="0"/>
              </a:rPr>
              <a:t>Разработка </a:t>
            </a:r>
            <a:r>
              <a:rPr lang="ru-RU" sz="2000" b="1" dirty="0">
                <a:solidFill>
                  <a:srgbClr val="002060"/>
                </a:solidFill>
                <a:latin typeface="Times New Roman" pitchFamily="18" charset="0"/>
                <a:cs typeface="Times New Roman" pitchFamily="18" charset="0"/>
              </a:rPr>
              <a:t>портфолио проекта. </a:t>
            </a:r>
            <a:endParaRPr lang="ru-RU" sz="2000" b="1" dirty="0" smtClean="0">
              <a:solidFill>
                <a:srgbClr val="002060"/>
              </a:solidFill>
              <a:latin typeface="Times New Roman" pitchFamily="18" charset="0"/>
              <a:cs typeface="Times New Roman" pitchFamily="18" charset="0"/>
            </a:endParaRPr>
          </a:p>
          <a:p>
            <a:pPr marL="457200" indent="-457200">
              <a:buAutoNum type="arabicPeriod" startAt="2"/>
            </a:pPr>
            <a:r>
              <a:rPr lang="ru-RU" sz="2000" b="1" dirty="0" smtClean="0">
                <a:solidFill>
                  <a:srgbClr val="002060"/>
                </a:solidFill>
                <a:latin typeface="Times New Roman" pitchFamily="18" charset="0"/>
                <a:cs typeface="Times New Roman" pitchFamily="18" charset="0"/>
              </a:rPr>
              <a:t>Анкетирование родителей. </a:t>
            </a:r>
          </a:p>
          <a:p>
            <a:pPr marL="457200" indent="-457200">
              <a:buAutoNum type="arabicPeriod" startAt="2"/>
            </a:pPr>
            <a:r>
              <a:rPr lang="ru-RU" sz="2000" b="1" dirty="0" smtClean="0">
                <a:solidFill>
                  <a:srgbClr val="002060"/>
                </a:solidFill>
                <a:latin typeface="Times New Roman" pitchFamily="18" charset="0"/>
                <a:cs typeface="Times New Roman" pitchFamily="18" charset="0"/>
              </a:rPr>
              <a:t>Сбор материалов, фотографий.</a:t>
            </a:r>
          </a:p>
          <a:p>
            <a:r>
              <a:rPr lang="ru-RU" sz="2400" b="1" dirty="0" smtClean="0">
                <a:solidFill>
                  <a:srgbClr val="002060"/>
                </a:solidFill>
                <a:latin typeface="Times New Roman" pitchFamily="18" charset="0"/>
                <a:cs typeface="Times New Roman" pitchFamily="18" charset="0"/>
              </a:rPr>
              <a:t>II </a:t>
            </a:r>
            <a:r>
              <a:rPr lang="ru-RU" sz="2400" b="1" dirty="0">
                <a:solidFill>
                  <a:srgbClr val="002060"/>
                </a:solidFill>
                <a:latin typeface="Times New Roman" pitchFamily="18" charset="0"/>
                <a:cs typeface="Times New Roman" pitchFamily="18" charset="0"/>
              </a:rPr>
              <a:t>этап. Творческий. </a:t>
            </a:r>
            <a:endParaRPr lang="ru-RU" sz="2400" b="1" dirty="0" smtClean="0">
              <a:solidFill>
                <a:srgbClr val="002060"/>
              </a:solidFill>
              <a:latin typeface="Times New Roman" pitchFamily="18" charset="0"/>
              <a:cs typeface="Times New Roman" pitchFamily="18" charset="0"/>
            </a:endParaRPr>
          </a:p>
          <a:p>
            <a:pPr marL="457200" indent="-457200">
              <a:buAutoNum type="arabicPeriod"/>
            </a:pPr>
            <a:r>
              <a:rPr lang="ru-RU" sz="2000" b="1" dirty="0" smtClean="0">
                <a:solidFill>
                  <a:srgbClr val="002060"/>
                </a:solidFill>
                <a:latin typeface="Times New Roman" pitchFamily="18" charset="0"/>
                <a:cs typeface="Times New Roman" pitchFamily="18" charset="0"/>
              </a:rPr>
              <a:t>Чтение </a:t>
            </a:r>
            <a:r>
              <a:rPr lang="ru-RU" sz="2000" b="1" dirty="0">
                <a:solidFill>
                  <a:srgbClr val="002060"/>
                </a:solidFill>
                <a:latin typeface="Times New Roman" pitchFamily="18" charset="0"/>
                <a:cs typeface="Times New Roman" pitchFamily="18" charset="0"/>
              </a:rPr>
              <a:t>художественной </a:t>
            </a:r>
            <a:r>
              <a:rPr lang="ru-RU" sz="2000" b="1" dirty="0" smtClean="0">
                <a:solidFill>
                  <a:srgbClr val="002060"/>
                </a:solidFill>
                <a:latin typeface="Times New Roman" pitchFamily="18" charset="0"/>
                <a:cs typeface="Times New Roman" pitchFamily="18" charset="0"/>
              </a:rPr>
              <a:t>литературы о семье, семейных праздниках. </a:t>
            </a:r>
          </a:p>
          <a:p>
            <a:pPr marL="457200" indent="-457200">
              <a:buAutoNum type="arabicPeriod"/>
            </a:pPr>
            <a:r>
              <a:rPr lang="ru-RU" sz="2000" b="1" dirty="0" smtClean="0">
                <a:solidFill>
                  <a:srgbClr val="002060"/>
                </a:solidFill>
                <a:latin typeface="Times New Roman" pitchFamily="18" charset="0"/>
                <a:cs typeface="Times New Roman" pitchFamily="18" charset="0"/>
              </a:rPr>
              <a:t>Рассматривание иллюстраций, фотографий о семейных традициях. </a:t>
            </a:r>
          </a:p>
          <a:p>
            <a:pPr marL="457200" indent="-457200">
              <a:buAutoNum type="arabicPeriod"/>
            </a:pPr>
            <a:r>
              <a:rPr lang="ru-RU" sz="2000" b="1" dirty="0" smtClean="0">
                <a:solidFill>
                  <a:srgbClr val="002060"/>
                </a:solidFill>
                <a:latin typeface="Times New Roman" pitchFamily="18" charset="0"/>
                <a:cs typeface="Times New Roman" pitchFamily="18" charset="0"/>
              </a:rPr>
              <a:t>Прослушивание аудиозаписей.  </a:t>
            </a:r>
          </a:p>
          <a:p>
            <a:pPr marL="457200" indent="-457200">
              <a:buAutoNum type="arabicPeriod"/>
            </a:pPr>
            <a:r>
              <a:rPr lang="ru-RU" sz="2000" b="1" dirty="0" smtClean="0">
                <a:solidFill>
                  <a:srgbClr val="002060"/>
                </a:solidFill>
                <a:latin typeface="Times New Roman" pitchFamily="18" charset="0"/>
                <a:cs typeface="Times New Roman" pitchFamily="18" charset="0"/>
              </a:rPr>
              <a:t>Сюжетные игры, театрализованная деятельность, </a:t>
            </a:r>
          </a:p>
          <a:p>
            <a:pPr marL="457200" indent="-457200">
              <a:buAutoNum type="arabicPeriod"/>
            </a:pPr>
            <a:r>
              <a:rPr lang="ru-RU" sz="2000" b="1" dirty="0" smtClean="0">
                <a:solidFill>
                  <a:srgbClr val="002060"/>
                </a:solidFill>
                <a:latin typeface="Times New Roman" pitchFamily="18" charset="0"/>
                <a:cs typeface="Times New Roman" pitchFamily="18" charset="0"/>
              </a:rPr>
              <a:t>Продуктивная </a:t>
            </a:r>
            <a:r>
              <a:rPr lang="ru-RU" sz="2000" b="1" dirty="0">
                <a:solidFill>
                  <a:srgbClr val="002060"/>
                </a:solidFill>
                <a:latin typeface="Times New Roman" pitchFamily="18" charset="0"/>
                <a:cs typeface="Times New Roman" pitchFamily="18" charset="0"/>
              </a:rPr>
              <a:t>деятельность (изготовление </a:t>
            </a:r>
            <a:r>
              <a:rPr lang="ru-RU" sz="2000" b="1" dirty="0" smtClean="0">
                <a:solidFill>
                  <a:srgbClr val="002060"/>
                </a:solidFill>
                <a:latin typeface="Times New Roman" pitchFamily="18" charset="0"/>
                <a:cs typeface="Times New Roman" pitchFamily="18" charset="0"/>
              </a:rPr>
              <a:t>открытки ко Дню матери). </a:t>
            </a:r>
          </a:p>
          <a:p>
            <a:r>
              <a:rPr lang="ru-RU" sz="2400" b="1" dirty="0" smtClean="0">
                <a:solidFill>
                  <a:srgbClr val="002060"/>
                </a:solidFill>
                <a:latin typeface="Times New Roman" pitchFamily="18" charset="0"/>
                <a:cs typeface="Times New Roman" pitchFamily="18" charset="0"/>
              </a:rPr>
              <a:t>III </a:t>
            </a:r>
            <a:r>
              <a:rPr lang="ru-RU" sz="2400" b="1" dirty="0">
                <a:solidFill>
                  <a:srgbClr val="002060"/>
                </a:solidFill>
                <a:latin typeface="Times New Roman" pitchFamily="18" charset="0"/>
                <a:cs typeface="Times New Roman" pitchFamily="18" charset="0"/>
              </a:rPr>
              <a:t>этап. Заключительный</a:t>
            </a:r>
            <a:r>
              <a:rPr lang="ru-RU" sz="2400" b="1" dirty="0" smtClean="0">
                <a:solidFill>
                  <a:srgbClr val="002060"/>
                </a:solidFill>
                <a:latin typeface="Times New Roman" pitchFamily="18" charset="0"/>
                <a:cs typeface="Times New Roman" pitchFamily="18" charset="0"/>
              </a:rPr>
              <a:t>.</a:t>
            </a:r>
          </a:p>
          <a:p>
            <a:pPr marL="457200" indent="-457200">
              <a:buAutoNum type="arabicPeriod"/>
            </a:pPr>
            <a:r>
              <a:rPr lang="ru-RU" sz="2000" b="1" dirty="0" smtClean="0">
                <a:solidFill>
                  <a:srgbClr val="002060"/>
                </a:solidFill>
                <a:latin typeface="Times New Roman" pitchFamily="18" charset="0"/>
                <a:cs typeface="Times New Roman" pitchFamily="18" charset="0"/>
              </a:rPr>
              <a:t>Оформление </a:t>
            </a:r>
            <a:r>
              <a:rPr lang="ru-RU" sz="2000" b="1" dirty="0">
                <a:solidFill>
                  <a:srgbClr val="002060"/>
                </a:solidFill>
                <a:latin typeface="Times New Roman" pitchFamily="18" charset="0"/>
                <a:cs typeface="Times New Roman" pitchFamily="18" charset="0"/>
              </a:rPr>
              <a:t>портфолио проекта. </a:t>
            </a:r>
          </a:p>
          <a:p>
            <a:pPr marL="457200" indent="-457200">
              <a:buAutoNum type="arabicPeriod"/>
            </a:pPr>
            <a:r>
              <a:rPr lang="ru-RU" sz="2000" b="1" dirty="0" smtClean="0">
                <a:solidFill>
                  <a:srgbClr val="002060"/>
                </a:solidFill>
                <a:latin typeface="Times New Roman" pitchFamily="18" charset="0"/>
                <a:cs typeface="Times New Roman" pitchFamily="18" charset="0"/>
              </a:rPr>
              <a:t>Изготовление стенд-газеты «</a:t>
            </a:r>
            <a:r>
              <a:rPr lang="ru-RU" sz="2000" b="1" dirty="0">
                <a:solidFill>
                  <a:srgbClr val="002060"/>
                </a:solidFill>
                <a:latin typeface="Times New Roman" pitchFamily="18" charset="0"/>
                <a:cs typeface="Times New Roman" pitchFamily="18" charset="0"/>
              </a:rPr>
              <a:t>Семейные традиции </a:t>
            </a:r>
            <a:r>
              <a:rPr lang="ru-RU" sz="2000" b="1" dirty="0" smtClean="0">
                <a:solidFill>
                  <a:srgbClr val="002060"/>
                </a:solidFill>
                <a:latin typeface="Times New Roman" pitchFamily="18" charset="0"/>
                <a:cs typeface="Times New Roman" pitchFamily="18" charset="0"/>
              </a:rPr>
              <a:t>нашей группы»</a:t>
            </a:r>
            <a:endParaRPr lang="ru-RU" sz="2000" b="1" dirty="0">
              <a:solidFill>
                <a:srgbClr val="002060"/>
              </a:solidFill>
              <a:latin typeface="Times New Roman" pitchFamily="18" charset="0"/>
              <a:cs typeface="Times New Roman" pitchFamily="18" charset="0"/>
            </a:endParaRPr>
          </a:p>
          <a:p>
            <a:pPr marL="457200" indent="-457200">
              <a:buAutoNum type="arabicPeriod" startAt="3"/>
            </a:pPr>
            <a:r>
              <a:rPr lang="ru-RU" sz="2000" b="1" dirty="0" smtClean="0">
                <a:solidFill>
                  <a:srgbClr val="002060"/>
                </a:solidFill>
                <a:latin typeface="Times New Roman" pitchFamily="18" charset="0"/>
                <a:cs typeface="Times New Roman" pitchFamily="18" charset="0"/>
              </a:rPr>
              <a:t>Создание </a:t>
            </a:r>
            <a:r>
              <a:rPr lang="ru-RU" sz="2000" b="1" dirty="0">
                <a:solidFill>
                  <a:srgbClr val="002060"/>
                </a:solidFill>
                <a:latin typeface="Times New Roman" pitchFamily="18" charset="0"/>
                <a:cs typeface="Times New Roman" pitchFamily="18" charset="0"/>
              </a:rPr>
              <a:t>презентации </a:t>
            </a:r>
            <a:r>
              <a:rPr lang="ru-RU" sz="2000" b="1" dirty="0" smtClean="0">
                <a:solidFill>
                  <a:srgbClr val="002060"/>
                </a:solidFill>
                <a:latin typeface="Times New Roman" pitchFamily="18" charset="0"/>
                <a:cs typeface="Times New Roman" pitchFamily="18" charset="0"/>
              </a:rPr>
              <a:t>по проекту «</a:t>
            </a:r>
            <a:r>
              <a:rPr lang="ru-RU" sz="2000" b="1" dirty="0">
                <a:solidFill>
                  <a:srgbClr val="002060"/>
                </a:solidFill>
                <a:latin typeface="Times New Roman" pitchFamily="18" charset="0"/>
                <a:cs typeface="Times New Roman" pitchFamily="18" charset="0"/>
              </a:rPr>
              <a:t>Семейные традиции </a:t>
            </a:r>
            <a:r>
              <a:rPr lang="ru-RU" sz="2000" b="1" dirty="0" smtClean="0">
                <a:solidFill>
                  <a:srgbClr val="002060"/>
                </a:solidFill>
                <a:latin typeface="Times New Roman" pitchFamily="18" charset="0"/>
                <a:cs typeface="Times New Roman" pitchFamily="18" charset="0"/>
              </a:rPr>
              <a:t>как основа духовно-нравственного воспитания в семье» </a:t>
            </a:r>
          </a:p>
          <a:p>
            <a:pPr marL="457200" indent="-457200">
              <a:buAutoNum type="arabicPeriod" startAt="3"/>
            </a:pP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918645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476672"/>
            <a:ext cx="8208912" cy="6740307"/>
          </a:xfrm>
          <a:prstGeom prst="rect">
            <a:avLst/>
          </a:prstGeom>
        </p:spPr>
        <p:txBody>
          <a:bodyPr wrap="square">
            <a:spAutoFit/>
          </a:bodyPr>
          <a:lstStyle/>
          <a:p>
            <a:pPr algn="ctr"/>
            <a:endParaRPr lang="ru-RU" sz="3200" b="1" dirty="0" smtClean="0">
              <a:solidFill>
                <a:srgbClr val="002060"/>
              </a:solidFill>
              <a:latin typeface="Times New Roman" pitchFamily="18" charset="0"/>
              <a:cs typeface="Times New Roman" pitchFamily="18" charset="0"/>
            </a:endParaRPr>
          </a:p>
          <a:p>
            <a:pPr algn="ctr"/>
            <a:r>
              <a:rPr lang="ru-RU" sz="3200" b="1" dirty="0" smtClean="0">
                <a:solidFill>
                  <a:srgbClr val="002060"/>
                </a:solidFill>
                <a:latin typeface="Times New Roman" pitchFamily="18" charset="0"/>
                <a:cs typeface="Times New Roman" pitchFamily="18" charset="0"/>
              </a:rPr>
              <a:t>Предполагаемый </a:t>
            </a:r>
            <a:r>
              <a:rPr lang="ru-RU" sz="3200" b="1" dirty="0">
                <a:solidFill>
                  <a:srgbClr val="002060"/>
                </a:solidFill>
                <a:latin typeface="Times New Roman" pitchFamily="18" charset="0"/>
                <a:cs typeface="Times New Roman" pitchFamily="18" charset="0"/>
              </a:rPr>
              <a:t>результат</a:t>
            </a:r>
            <a:r>
              <a:rPr lang="ru-RU" sz="3200" b="1" dirty="0" smtClean="0">
                <a:solidFill>
                  <a:srgbClr val="002060"/>
                </a:solidFill>
                <a:latin typeface="Times New Roman" pitchFamily="18" charset="0"/>
                <a:cs typeface="Times New Roman" pitchFamily="18" charset="0"/>
              </a:rPr>
              <a:t>:</a:t>
            </a:r>
          </a:p>
          <a:p>
            <a:pPr marL="457200" lvl="0" indent="-457200">
              <a:buAutoNum type="arabicPeriod"/>
            </a:pPr>
            <a:r>
              <a:rPr lang="ru-RU" sz="2400" b="1" dirty="0" smtClean="0">
                <a:solidFill>
                  <a:srgbClr val="002060"/>
                </a:solidFill>
                <a:latin typeface="Times New Roman" pitchFamily="18" charset="0"/>
                <a:cs typeface="Times New Roman" pitchFamily="18" charset="0"/>
              </a:rPr>
              <a:t>Повысить </a:t>
            </a:r>
            <a:r>
              <a:rPr lang="ru-RU" sz="2400" b="1" dirty="0">
                <a:solidFill>
                  <a:srgbClr val="002060"/>
                </a:solidFill>
                <a:latin typeface="Times New Roman" pitchFamily="18" charset="0"/>
                <a:cs typeface="Times New Roman" pitchFamily="18" charset="0"/>
              </a:rPr>
              <a:t>уровень родительской активности в организации совместной деятельности по духовно-нравственному воспитанию детей</a:t>
            </a:r>
            <a:r>
              <a:rPr lang="ru-RU" sz="2400" b="1" dirty="0" smtClean="0">
                <a:solidFill>
                  <a:srgbClr val="002060"/>
                </a:solidFill>
                <a:latin typeface="Times New Roman" pitchFamily="18" charset="0"/>
                <a:cs typeface="Times New Roman" pitchFamily="18" charset="0"/>
              </a:rPr>
              <a:t>.           </a:t>
            </a:r>
          </a:p>
          <a:p>
            <a:pPr marL="457200" lvl="0" indent="-457200">
              <a:buAutoNum type="arabicPeriod"/>
            </a:pPr>
            <a:r>
              <a:rPr lang="ru-RU" sz="2400" b="1" dirty="0" smtClean="0">
                <a:solidFill>
                  <a:srgbClr val="002060"/>
                </a:solidFill>
                <a:latin typeface="Times New Roman" pitchFamily="18" charset="0"/>
                <a:cs typeface="Times New Roman" pitchFamily="18" charset="0"/>
              </a:rPr>
              <a:t>Повысить педагогическую компетенцию родителей в вопросе духовно-нравственного воспитания.</a:t>
            </a:r>
          </a:p>
          <a:p>
            <a:pPr lvl="0"/>
            <a:r>
              <a:rPr lang="ru-RU" sz="2400" b="1" dirty="0" smtClean="0">
                <a:solidFill>
                  <a:srgbClr val="002060"/>
                </a:solidFill>
                <a:latin typeface="Times New Roman" pitchFamily="18" charset="0"/>
                <a:cs typeface="Times New Roman" pitchFamily="18" charset="0"/>
              </a:rPr>
              <a:t>3.   Развить </a:t>
            </a:r>
            <a:r>
              <a:rPr lang="ru-RU" sz="2400" b="1" dirty="0">
                <a:solidFill>
                  <a:srgbClr val="002060"/>
                </a:solidFill>
                <a:latin typeface="Times New Roman" pitchFamily="18" charset="0"/>
                <a:cs typeface="Times New Roman" pitchFamily="18" charset="0"/>
              </a:rPr>
              <a:t>у детей </a:t>
            </a:r>
            <a:r>
              <a:rPr lang="ru-RU" sz="2400" b="1" dirty="0" smtClean="0">
                <a:solidFill>
                  <a:srgbClr val="002060"/>
                </a:solidFill>
                <a:latin typeface="Times New Roman" pitchFamily="18" charset="0"/>
                <a:cs typeface="Times New Roman" pitchFamily="18" charset="0"/>
              </a:rPr>
              <a:t>интерес </a:t>
            </a:r>
            <a:r>
              <a:rPr lang="ru-RU" sz="2400" b="1" dirty="0">
                <a:solidFill>
                  <a:srgbClr val="002060"/>
                </a:solidFill>
                <a:latin typeface="Times New Roman" pitchFamily="18" charset="0"/>
                <a:cs typeface="Times New Roman" pitchFamily="18" charset="0"/>
              </a:rPr>
              <a:t>к семейным </a:t>
            </a:r>
            <a:r>
              <a:rPr lang="ru-RU" sz="2400" b="1" dirty="0" smtClean="0">
                <a:solidFill>
                  <a:srgbClr val="002060"/>
                </a:solidFill>
                <a:latin typeface="Times New Roman" pitchFamily="18" charset="0"/>
                <a:cs typeface="Times New Roman" pitchFamily="18" charset="0"/>
              </a:rPr>
              <a:t>традициям</a:t>
            </a:r>
            <a:r>
              <a:rPr lang="ru-RU" sz="24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желание их продолжать в будущем.</a:t>
            </a:r>
            <a:endParaRPr lang="ru-RU" sz="2400" b="1" dirty="0">
              <a:solidFill>
                <a:srgbClr val="002060"/>
              </a:solidFill>
              <a:latin typeface="Times New Roman" pitchFamily="18" charset="0"/>
              <a:cs typeface="Times New Roman" pitchFamily="18" charset="0"/>
            </a:endParaRPr>
          </a:p>
          <a:p>
            <a:r>
              <a:rPr lang="ru-RU" sz="2400" b="1" dirty="0">
                <a:solidFill>
                  <a:srgbClr val="002060"/>
                </a:solidFill>
                <a:latin typeface="Times New Roman" pitchFamily="18" charset="0"/>
                <a:cs typeface="Times New Roman" pitchFamily="18" charset="0"/>
              </a:rPr>
              <a:t>4</a:t>
            </a:r>
            <a:r>
              <a:rPr lang="ru-RU" sz="2400" b="1" dirty="0" smtClean="0">
                <a:solidFill>
                  <a:srgbClr val="002060"/>
                </a:solidFill>
                <a:latin typeface="Times New Roman" pitchFamily="18" charset="0"/>
                <a:cs typeface="Times New Roman" pitchFamily="18" charset="0"/>
              </a:rPr>
              <a:t>.   Создание методической копилки </a:t>
            </a:r>
            <a:r>
              <a:rPr lang="ru-RU" sz="2400" b="1" dirty="0">
                <a:solidFill>
                  <a:srgbClr val="002060"/>
                </a:solidFill>
                <a:latin typeface="Times New Roman" pitchFamily="18" charset="0"/>
                <a:cs typeface="Times New Roman" pitchFamily="18" charset="0"/>
              </a:rPr>
              <a:t>по данной проблеме</a:t>
            </a:r>
            <a:r>
              <a:rPr lang="ru-RU" sz="2400" b="1" dirty="0" smtClean="0">
                <a:solidFill>
                  <a:srgbClr val="002060"/>
                </a:solidFill>
                <a:latin typeface="Times New Roman" pitchFamily="18" charset="0"/>
                <a:cs typeface="Times New Roman" pitchFamily="18" charset="0"/>
              </a:rPr>
              <a:t>.</a:t>
            </a:r>
          </a:p>
          <a:p>
            <a:r>
              <a:rPr lang="ru-RU" sz="2400" b="1" dirty="0">
                <a:solidFill>
                  <a:srgbClr val="002060"/>
                </a:solidFill>
                <a:latin typeface="Times New Roman" pitchFamily="18" charset="0"/>
                <a:cs typeface="Times New Roman" pitchFamily="18" charset="0"/>
              </a:rPr>
              <a:t>5</a:t>
            </a:r>
            <a:r>
              <a:rPr lang="ru-RU" sz="2400" b="1" dirty="0" smtClean="0">
                <a:solidFill>
                  <a:srgbClr val="002060"/>
                </a:solidFill>
                <a:latin typeface="Times New Roman" pitchFamily="18" charset="0"/>
                <a:cs typeface="Times New Roman" pitchFamily="18" charset="0"/>
              </a:rPr>
              <a:t>.   Организация </a:t>
            </a:r>
            <a:r>
              <a:rPr lang="ru-RU" sz="2400" b="1" dirty="0">
                <a:solidFill>
                  <a:srgbClr val="002060"/>
                </a:solidFill>
                <a:latin typeface="Times New Roman" pitchFamily="18" charset="0"/>
                <a:cs typeface="Times New Roman" pitchFamily="18" charset="0"/>
              </a:rPr>
              <a:t>выставки творческих работ детей  в группе детского сада</a:t>
            </a:r>
            <a:r>
              <a:rPr lang="ru-RU" sz="2400" b="1" dirty="0" smtClean="0">
                <a:solidFill>
                  <a:srgbClr val="002060"/>
                </a:solidFill>
                <a:latin typeface="Times New Roman" pitchFamily="18" charset="0"/>
                <a:cs typeface="Times New Roman" pitchFamily="18" charset="0"/>
              </a:rPr>
              <a:t>.</a:t>
            </a:r>
          </a:p>
          <a:p>
            <a:pPr lvl="0"/>
            <a:r>
              <a:rPr lang="ru-RU" sz="2400" b="1" dirty="0">
                <a:solidFill>
                  <a:srgbClr val="002060"/>
                </a:solidFill>
                <a:latin typeface="Times New Roman" pitchFamily="18" charset="0"/>
                <a:cs typeface="Times New Roman" pitchFamily="18" charset="0"/>
              </a:rPr>
              <a:t>6</a:t>
            </a:r>
            <a:r>
              <a:rPr lang="ru-RU" sz="2800" b="1" dirty="0" smtClean="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Изготовление </a:t>
            </a:r>
            <a:r>
              <a:rPr lang="ru-RU" sz="2400" b="1" dirty="0">
                <a:solidFill>
                  <a:srgbClr val="002060"/>
                </a:solidFill>
                <a:latin typeface="Times New Roman" pitchFamily="18" charset="0"/>
                <a:cs typeface="Times New Roman" pitchFamily="18" charset="0"/>
              </a:rPr>
              <a:t>стенд-газеты «Семейные традиции нашей группы»</a:t>
            </a:r>
          </a:p>
          <a:p>
            <a:r>
              <a:rPr lang="ru-RU" sz="2800" b="1" dirty="0">
                <a:solidFill>
                  <a:srgbClr val="002060"/>
                </a:solidFill>
                <a:latin typeface="Times New Roman" pitchFamily="18" charset="0"/>
                <a:cs typeface="Times New Roman" pitchFamily="18" charset="0"/>
              </a:rPr>
              <a:t/>
            </a:r>
            <a:br>
              <a:rPr lang="ru-RU" sz="28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
            </a:r>
            <a:br>
              <a:rPr lang="ru-RU" sz="2400" b="1" dirty="0">
                <a:solidFill>
                  <a:srgbClr val="002060"/>
                </a:solidFill>
                <a:latin typeface="Times New Roman" pitchFamily="18" charset="0"/>
                <a:cs typeface="Times New Roman" pitchFamily="18" charset="0"/>
              </a:rPr>
            </a:b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712094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116632"/>
            <a:ext cx="7992888" cy="5945217"/>
          </a:xfrm>
          <a:prstGeom prst="rect">
            <a:avLst/>
          </a:prstGeom>
        </p:spPr>
        <p:txBody>
          <a:bodyPr wrap="square">
            <a:spAutoFit/>
          </a:bodyPr>
          <a:lstStyle/>
          <a:p>
            <a:pPr algn="ctr"/>
            <a:endParaRPr lang="ru-RU" sz="3600" b="1" dirty="0" smtClean="0">
              <a:solidFill>
                <a:srgbClr val="002060"/>
              </a:solidFill>
              <a:latin typeface="Times New Roman" pitchFamily="18" charset="0"/>
              <a:cs typeface="Times New Roman" pitchFamily="18" charset="0"/>
            </a:endParaRPr>
          </a:p>
          <a:p>
            <a:pPr algn="ctr"/>
            <a:r>
              <a:rPr lang="ru-RU" sz="3600" b="1" dirty="0" smtClean="0">
                <a:solidFill>
                  <a:srgbClr val="002060"/>
                </a:solidFill>
                <a:latin typeface="Times New Roman" pitchFamily="18" charset="0"/>
                <a:cs typeface="Times New Roman" pitchFamily="18" charset="0"/>
              </a:rPr>
              <a:t>Актуальность</a:t>
            </a:r>
            <a:r>
              <a:rPr lang="ru-RU" sz="3600" b="1" dirty="0">
                <a:solidFill>
                  <a:srgbClr val="002060"/>
                </a:solidFill>
                <a:latin typeface="Times New Roman" pitchFamily="18" charset="0"/>
                <a:cs typeface="Times New Roman" pitchFamily="18" charset="0"/>
              </a:rPr>
              <a:t>:</a:t>
            </a:r>
          </a:p>
          <a:p>
            <a:pPr>
              <a:spcAft>
                <a:spcPts val="1000"/>
              </a:spcAft>
            </a:pPr>
            <a:r>
              <a:rPr lang="ru-RU" sz="2000" b="1" dirty="0">
                <a:solidFill>
                  <a:srgbClr val="002060"/>
                </a:solidFill>
                <a:latin typeface="Times New Roman" pitchFamily="18" charset="0"/>
                <a:ea typeface="Calibri"/>
                <a:cs typeface="Times New Roman" pitchFamily="18" charset="0"/>
              </a:rPr>
              <a:t>Актуальность проблемы </a:t>
            </a:r>
            <a:r>
              <a:rPr lang="ru-RU" sz="2000" b="1" dirty="0" smtClean="0">
                <a:solidFill>
                  <a:srgbClr val="002060"/>
                </a:solidFill>
                <a:latin typeface="Times New Roman" pitchFamily="18" charset="0"/>
                <a:ea typeface="Calibri"/>
                <a:cs typeface="Times New Roman" pitchFamily="18" charset="0"/>
              </a:rPr>
              <a:t>духовно-нравственного </a:t>
            </a:r>
            <a:r>
              <a:rPr lang="ru-RU" sz="2000" b="1" dirty="0">
                <a:solidFill>
                  <a:srgbClr val="002060"/>
                </a:solidFill>
                <a:latin typeface="Times New Roman" pitchFamily="18" charset="0"/>
                <a:ea typeface="Calibri"/>
                <a:cs typeface="Times New Roman" pitchFamily="18" charset="0"/>
              </a:rPr>
              <a:t>воспитания детей дошкольного возраста обусловлена тем, что данный процесс воспитания необходимо начинать именно в дошкольном возрасте, в связи с тем, что в дошкольном возрасте происходит формирование культурно-ценностной ориентации, нравственной основы личности ребенка, развитие его эмоций, чувств, мышления</a:t>
            </a:r>
            <a:r>
              <a:rPr lang="ru-RU" sz="2000" b="1" dirty="0" smtClean="0">
                <a:solidFill>
                  <a:srgbClr val="002060"/>
                </a:solidFill>
                <a:latin typeface="Times New Roman" pitchFamily="18" charset="0"/>
                <a:ea typeface="Calibri"/>
                <a:cs typeface="Times New Roman" pitchFamily="18" charset="0"/>
              </a:rPr>
              <a:t>.</a:t>
            </a:r>
            <a:r>
              <a:rPr lang="ru-RU" sz="2000" b="1" dirty="0">
                <a:solidFill>
                  <a:srgbClr val="002060"/>
                </a:solidFill>
                <a:latin typeface="Times New Roman" pitchFamily="18" charset="0"/>
                <a:cs typeface="Times New Roman" pitchFamily="18" charset="0"/>
              </a:rPr>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    Семья </a:t>
            </a:r>
            <a:r>
              <a:rPr lang="ru-RU" sz="2000" b="1" dirty="0">
                <a:solidFill>
                  <a:srgbClr val="002060"/>
                </a:solidFill>
                <a:latin typeface="Times New Roman" pitchFamily="18" charset="0"/>
                <a:cs typeface="Times New Roman" pitchFamily="18" charset="0"/>
              </a:rPr>
              <a:t>есть важнейший институт воспитания </a:t>
            </a:r>
            <a:r>
              <a:rPr lang="ru-RU" sz="2000" b="1" dirty="0" smtClean="0">
                <a:solidFill>
                  <a:srgbClr val="002060"/>
                </a:solidFill>
                <a:latin typeface="Times New Roman" pitchFamily="18" charset="0"/>
                <a:cs typeface="Times New Roman" pitchFamily="18" charset="0"/>
              </a:rPr>
              <a:t>духовно-нравственных </a:t>
            </a:r>
            <a:r>
              <a:rPr lang="ru-RU" sz="2000" b="1" dirty="0">
                <a:solidFill>
                  <a:srgbClr val="002060"/>
                </a:solidFill>
                <a:latin typeface="Times New Roman" pitchFamily="18" charset="0"/>
                <a:cs typeface="Times New Roman" pitchFamily="18" charset="0"/>
              </a:rPr>
              <a:t>качеств </a:t>
            </a:r>
            <a:r>
              <a:rPr lang="ru-RU" sz="2000" b="1" dirty="0" smtClean="0">
                <a:solidFill>
                  <a:srgbClr val="002060"/>
                </a:solidFill>
                <a:latin typeface="Times New Roman" pitchFamily="18" charset="0"/>
                <a:cs typeface="Times New Roman" pitchFamily="18" charset="0"/>
              </a:rPr>
              <a:t>ребёнка.</a:t>
            </a:r>
            <a:r>
              <a:rPr lang="ru-RU" sz="2000" dirty="0" smtClean="0">
                <a:solidFill>
                  <a:srgbClr val="111111"/>
                </a:solidFill>
                <a:latin typeface="Arial"/>
              </a:rPr>
              <a:t> </a:t>
            </a:r>
            <a:r>
              <a:rPr lang="ru-RU" sz="2000" b="1" dirty="0" smtClean="0">
                <a:solidFill>
                  <a:srgbClr val="002060"/>
                </a:solidFill>
                <a:latin typeface="Times New Roman" pitchFamily="18" charset="0"/>
                <a:cs typeface="Times New Roman" pitchFamily="18" charset="0"/>
              </a:rPr>
              <a:t>Родители маленьких детей должны быть </a:t>
            </a:r>
            <a:r>
              <a:rPr lang="ru-RU" sz="2000" b="1" dirty="0">
                <a:solidFill>
                  <a:srgbClr val="002060"/>
                </a:solidFill>
                <a:latin typeface="Times New Roman" pitchFamily="18" charset="0"/>
                <a:cs typeface="Times New Roman" pitchFamily="18" charset="0"/>
              </a:rPr>
              <a:t>примером поведения дома и в общественных </a:t>
            </a:r>
            <a:r>
              <a:rPr lang="ru-RU" sz="2000" b="1" dirty="0" smtClean="0">
                <a:solidFill>
                  <a:srgbClr val="002060"/>
                </a:solidFill>
                <a:latin typeface="Times New Roman" pitchFamily="18" charset="0"/>
                <a:cs typeface="Times New Roman" pitchFamily="18" charset="0"/>
              </a:rPr>
              <a:t>местах. </a:t>
            </a:r>
          </a:p>
          <a:p>
            <a:pPr>
              <a:spcAft>
                <a:spcPts val="1000"/>
              </a:spcAft>
            </a:pPr>
            <a:r>
              <a:rPr lang="ru-RU" sz="2000" b="1" dirty="0" smtClean="0">
                <a:solidFill>
                  <a:srgbClr val="002060"/>
                </a:solidFill>
                <a:latin typeface="Times New Roman" pitchFamily="18" charset="0"/>
                <a:cs typeface="Times New Roman" pitchFamily="18" charset="0"/>
              </a:rPr>
              <a:t>Духовно-нравственное</a:t>
            </a:r>
            <a:r>
              <a:rPr lang="ru-RU" sz="2000" b="1" dirty="0">
                <a:solidFill>
                  <a:srgbClr val="002060"/>
                </a:solidFill>
                <a:latin typeface="Times New Roman" pitchFamily="18" charset="0"/>
                <a:cs typeface="Times New Roman" pitchFamily="18" charset="0"/>
              </a:rPr>
              <a:t> воспитание подрастающего </a:t>
            </a:r>
            <a:r>
              <a:rPr lang="ru-RU" sz="2000" b="1" dirty="0" smtClean="0">
                <a:solidFill>
                  <a:srgbClr val="002060"/>
                </a:solidFill>
                <a:latin typeface="Times New Roman" pitchFamily="18" charset="0"/>
                <a:cs typeface="Times New Roman" pitchFamily="18" charset="0"/>
              </a:rPr>
              <a:t>поколения- </a:t>
            </a:r>
            <a:r>
              <a:rPr lang="ru-RU" sz="2000" b="1" dirty="0">
                <a:solidFill>
                  <a:srgbClr val="002060"/>
                </a:solidFill>
                <a:latin typeface="Times New Roman" pitchFamily="18" charset="0"/>
                <a:cs typeface="Times New Roman" pitchFamily="18" charset="0"/>
              </a:rPr>
              <a:t>одна из самых актуальных проблем современной педагогики</a:t>
            </a:r>
            <a:r>
              <a:rPr lang="ru-RU" sz="2000" b="1" dirty="0" smtClean="0">
                <a:solidFill>
                  <a:srgbClr val="002060"/>
                </a:solidFill>
                <a:latin typeface="Times New Roman" pitchFamily="18" charset="0"/>
                <a:cs typeface="Times New Roman" pitchFamily="18" charset="0"/>
              </a:rPr>
              <a:t>. </a:t>
            </a:r>
            <a:r>
              <a:rPr lang="ru-RU" sz="2000" b="1" u="sng" dirty="0" smtClean="0">
                <a:solidFill>
                  <a:srgbClr val="002060"/>
                </a:solidFill>
                <a:latin typeface="Times New Roman" pitchFamily="18" charset="0"/>
                <a:cs typeface="Times New Roman" pitchFamily="18" charset="0"/>
              </a:rPr>
              <a:t>Что </a:t>
            </a:r>
            <a:r>
              <a:rPr lang="ru-RU" sz="2000" b="1" u="sng" dirty="0">
                <a:solidFill>
                  <a:srgbClr val="002060"/>
                </a:solidFill>
                <a:latin typeface="Times New Roman" pitchFamily="18" charset="0"/>
                <a:cs typeface="Times New Roman" pitchFamily="18" charset="0"/>
              </a:rPr>
              <a:t>возьмут наши дети в будущее</a:t>
            </a:r>
            <a:r>
              <a:rPr lang="ru-RU" sz="2000" b="1" dirty="0">
                <a:solidFill>
                  <a:srgbClr val="002060"/>
                </a:solidFill>
                <a:latin typeface="Times New Roman" pitchFamily="18" charset="0"/>
                <a:cs typeface="Times New Roman" pitchFamily="18" charset="0"/>
              </a:rPr>
              <a:t>: внешнее преклонение перед красивой одеждой, современными гаджетами или внутреннюю духовную культуру? </a:t>
            </a:r>
            <a:endParaRPr lang="ru-RU" sz="2000" b="1" i="0"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88760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332656"/>
            <a:ext cx="8064896" cy="6529993"/>
          </a:xfrm>
          <a:prstGeom prst="rect">
            <a:avLst/>
          </a:prstGeom>
        </p:spPr>
        <p:txBody>
          <a:bodyPr wrap="square">
            <a:spAutoFit/>
          </a:bodyPr>
          <a:lstStyle/>
          <a:p>
            <a:pPr lvl="0">
              <a:spcBef>
                <a:spcPct val="20000"/>
              </a:spcBef>
              <a:buClr>
                <a:prstClr val="white">
                  <a:shade val="95000"/>
                </a:prstClr>
              </a:buClr>
              <a:buSzPct val="65000"/>
            </a:pPr>
            <a:r>
              <a:rPr lang="ru-RU" sz="2800" b="1" cap="all" dirty="0" smtClean="0">
                <a:ln w="6350">
                  <a:noFill/>
                </a:ln>
                <a:solidFill>
                  <a:srgbClr val="FF0000"/>
                </a:solidFill>
                <a:latin typeface="Times New Roman" pitchFamily="18" charset="0"/>
                <a:ea typeface="+mj-ea"/>
                <a:cs typeface="Times New Roman" pitchFamily="18" charset="0"/>
              </a:rPr>
              <a:t>Духовно - </a:t>
            </a:r>
            <a:r>
              <a:rPr lang="ru-RU" sz="2800" b="1" cap="all" dirty="0" err="1" smtClean="0">
                <a:ln w="6350">
                  <a:noFill/>
                </a:ln>
                <a:solidFill>
                  <a:srgbClr val="FF0000"/>
                </a:solidFill>
                <a:latin typeface="Times New Roman" pitchFamily="18" charset="0"/>
                <a:ea typeface="+mj-ea"/>
                <a:cs typeface="Times New Roman" pitchFamily="18" charset="0"/>
              </a:rPr>
              <a:t>нРАВСТВенное</a:t>
            </a:r>
            <a:r>
              <a:rPr lang="ru-RU" sz="2800" b="1" cap="all" dirty="0" smtClean="0">
                <a:ln w="6350">
                  <a:noFill/>
                </a:ln>
                <a:solidFill>
                  <a:srgbClr val="FF0000"/>
                </a:solidFill>
                <a:latin typeface="Times New Roman" pitchFamily="18" charset="0"/>
                <a:ea typeface="+mj-ea"/>
                <a:cs typeface="Times New Roman" pitchFamily="18" charset="0"/>
              </a:rPr>
              <a:t> воспитание </a:t>
            </a:r>
            <a:r>
              <a:rPr lang="ru-RU" sz="2800" b="1" cap="all" dirty="0" smtClean="0">
                <a:ln w="6350">
                  <a:noFill/>
                </a:ln>
                <a:solidFill>
                  <a:srgbClr val="002060"/>
                </a:solidFill>
                <a:latin typeface="Times New Roman" pitchFamily="18" charset="0"/>
                <a:ea typeface="+mj-ea"/>
                <a:cs typeface="Times New Roman" pitchFamily="18" charset="0"/>
              </a:rPr>
              <a:t>–</a:t>
            </a:r>
            <a:r>
              <a:rPr lang="ru-RU" sz="2000" b="1" cap="all" dirty="0" smtClean="0">
                <a:ln w="6350">
                  <a:noFill/>
                </a:ln>
                <a:solidFill>
                  <a:srgbClr val="002060"/>
                </a:solidFill>
                <a:latin typeface="Times New Roman" pitchFamily="18" charset="0"/>
                <a:cs typeface="Times New Roman" pitchFamily="18" charset="0"/>
              </a:rPr>
              <a:t> Это </a:t>
            </a:r>
            <a:r>
              <a:rPr lang="ru-RU" sz="2800" b="1" dirty="0" smtClean="0">
                <a:solidFill>
                  <a:srgbClr val="002060"/>
                </a:solidFill>
                <a:latin typeface="Times New Roman"/>
              </a:rPr>
              <a:t>воспитание, </a:t>
            </a:r>
            <a:r>
              <a:rPr lang="ru-RU" sz="2800" b="1" dirty="0">
                <a:solidFill>
                  <a:srgbClr val="002060"/>
                </a:solidFill>
                <a:latin typeface="Times New Roman"/>
              </a:rPr>
              <a:t>направленное на </a:t>
            </a:r>
            <a:r>
              <a:rPr lang="ru-RU" sz="2800" b="1" dirty="0" smtClean="0">
                <a:solidFill>
                  <a:srgbClr val="002060"/>
                </a:solidFill>
                <a:latin typeface="Times New Roman" pitchFamily="18" charset="0"/>
                <a:cs typeface="Times New Roman" pitchFamily="18" charset="0"/>
              </a:rPr>
              <a:t>формирование</a:t>
            </a:r>
            <a:r>
              <a:rPr lang="ru-RU" sz="2400" dirty="0" smtClean="0">
                <a:solidFill>
                  <a:srgbClr val="333333"/>
                </a:solidFill>
                <a:latin typeface="Times New Roman" pitchFamily="18" charset="0"/>
                <a:cs typeface="Times New Roman" pitchFamily="18" charset="0"/>
              </a:rPr>
              <a:t> </a:t>
            </a:r>
            <a:r>
              <a:rPr lang="ru-RU" sz="2800" b="1" dirty="0">
                <a:solidFill>
                  <a:srgbClr val="002060"/>
                </a:solidFill>
                <a:latin typeface="Times New Roman"/>
              </a:rPr>
              <a:t>нравственной позиции и нравственного поведения</a:t>
            </a:r>
            <a:r>
              <a:rPr lang="ru-RU" sz="2800" b="1" dirty="0" smtClean="0">
                <a:solidFill>
                  <a:srgbClr val="333333"/>
                </a:solidFill>
                <a:latin typeface="Times New Roman" pitchFamily="18" charset="0"/>
                <a:cs typeface="Times New Roman" pitchFamily="18" charset="0"/>
              </a:rPr>
              <a:t>, </a:t>
            </a:r>
            <a:r>
              <a:rPr lang="ru-RU" sz="2800" b="1" dirty="0">
                <a:solidFill>
                  <a:srgbClr val="002060"/>
                </a:solidFill>
                <a:latin typeface="Times New Roman" pitchFamily="18" charset="0"/>
                <a:cs typeface="Times New Roman" pitchFamily="18" charset="0"/>
              </a:rPr>
              <a:t>обеспечивающего </a:t>
            </a:r>
            <a:r>
              <a:rPr lang="ru-RU" sz="2800" b="1" dirty="0" smtClean="0">
                <a:solidFill>
                  <a:srgbClr val="002060"/>
                </a:solidFill>
                <a:latin typeface="Times New Roman" pitchFamily="18" charset="0"/>
                <a:cs typeface="Times New Roman" pitchFamily="18" charset="0"/>
              </a:rPr>
              <a:t>устойчивое и гармоничное </a:t>
            </a:r>
            <a:r>
              <a:rPr lang="ru-RU" sz="2800" b="1" dirty="0">
                <a:solidFill>
                  <a:srgbClr val="002060"/>
                </a:solidFill>
                <a:latin typeface="Times New Roman" pitchFamily="18" charset="0"/>
                <a:cs typeface="Times New Roman" pitchFamily="18" charset="0"/>
              </a:rPr>
              <a:t>развитие </a:t>
            </a:r>
            <a:r>
              <a:rPr lang="ru-RU" sz="2800" b="1" dirty="0" smtClean="0">
                <a:solidFill>
                  <a:srgbClr val="002060"/>
                </a:solidFill>
                <a:latin typeface="Times New Roman" pitchFamily="18" charset="0"/>
                <a:cs typeface="Times New Roman" pitchFamily="18" charset="0"/>
              </a:rPr>
              <a:t>личности, </a:t>
            </a:r>
            <a:r>
              <a:rPr lang="ru-RU" sz="2800" b="1" dirty="0">
                <a:solidFill>
                  <a:srgbClr val="002060"/>
                </a:solidFill>
                <a:latin typeface="Times New Roman" pitchFamily="18" charset="0"/>
                <a:cs typeface="Times New Roman" pitchFamily="18" charset="0"/>
              </a:rPr>
              <a:t>включающее в себя воспитание чувства долга, справедливости, </a:t>
            </a:r>
            <a:r>
              <a:rPr lang="ru-RU" sz="2800" b="1" dirty="0" smtClean="0">
                <a:solidFill>
                  <a:srgbClr val="002060"/>
                </a:solidFill>
                <a:latin typeface="Times New Roman" pitchFamily="18" charset="0"/>
                <a:cs typeface="Times New Roman" pitchFamily="18" charset="0"/>
              </a:rPr>
              <a:t>ответственности; способности делать выбор между добром и злом. </a:t>
            </a:r>
            <a:r>
              <a:rPr lang="ru-RU" sz="3200" b="1" dirty="0" smtClean="0">
                <a:solidFill>
                  <a:srgbClr val="002060"/>
                </a:solidFill>
                <a:latin typeface="Times New Roman"/>
              </a:rPr>
              <a:t> </a:t>
            </a:r>
          </a:p>
          <a:p>
            <a:pPr lvl="0">
              <a:spcAft>
                <a:spcPts val="1000"/>
              </a:spcAft>
            </a:pPr>
            <a:r>
              <a:rPr lang="ru-RU" sz="3600" b="1" dirty="0">
                <a:solidFill>
                  <a:srgbClr val="0070C0"/>
                </a:solidFill>
                <a:latin typeface="Times New Roman"/>
              </a:rPr>
              <a:t> </a:t>
            </a:r>
            <a:r>
              <a:rPr lang="ru-RU" sz="3600" b="1" dirty="0" smtClean="0">
                <a:solidFill>
                  <a:srgbClr val="0070C0"/>
                </a:solidFill>
                <a:latin typeface="Times New Roman"/>
              </a:rPr>
              <a:t>    </a:t>
            </a:r>
            <a:r>
              <a:rPr lang="ru-RU" sz="2800" b="1" dirty="0" smtClean="0">
                <a:solidFill>
                  <a:srgbClr val="002060"/>
                </a:solidFill>
                <a:latin typeface="Times New Roman"/>
                <a:ea typeface="Calibri"/>
                <a:cs typeface="Times New Roman"/>
              </a:rPr>
              <a:t>Семейные </a:t>
            </a:r>
            <a:r>
              <a:rPr lang="ru-RU" sz="2800" b="1" dirty="0">
                <a:solidFill>
                  <a:srgbClr val="002060"/>
                </a:solidFill>
                <a:latin typeface="Times New Roman"/>
                <a:ea typeface="Calibri"/>
                <a:cs typeface="Times New Roman"/>
              </a:rPr>
              <a:t>традиции, моральные принципы, педагогическое мастерство родителей являются необходимыми условиями формирования </a:t>
            </a:r>
            <a:r>
              <a:rPr lang="ru-RU" sz="2800" b="1" dirty="0" smtClean="0">
                <a:solidFill>
                  <a:srgbClr val="002060"/>
                </a:solidFill>
                <a:latin typeface="Times New Roman"/>
                <a:ea typeface="Calibri"/>
                <a:cs typeface="Times New Roman"/>
              </a:rPr>
              <a:t>духовно-нравственных </a:t>
            </a:r>
            <a:r>
              <a:rPr lang="ru-RU" sz="2800" b="1" dirty="0">
                <a:solidFill>
                  <a:srgbClr val="002060"/>
                </a:solidFill>
                <a:latin typeface="Times New Roman"/>
                <a:ea typeface="Calibri"/>
                <a:cs typeface="Times New Roman"/>
              </a:rPr>
              <a:t>убеждений ребенка.</a:t>
            </a:r>
            <a:endParaRPr lang="ru-RU" sz="2800" dirty="0">
              <a:solidFill>
                <a:prstClr val="black"/>
              </a:solidFill>
              <a:ea typeface="Calibri"/>
              <a:cs typeface="Times New Roman"/>
            </a:endParaRPr>
          </a:p>
          <a:p>
            <a:pPr lvl="0">
              <a:spcBef>
                <a:spcPct val="20000"/>
              </a:spcBef>
              <a:buClr>
                <a:prstClr val="white">
                  <a:shade val="95000"/>
                </a:prstClr>
              </a:buClr>
              <a:buSzPct val="65000"/>
            </a:pPr>
            <a:endParaRPr lang="ru-RU" sz="4000" b="1" dirty="0">
              <a:solidFill>
                <a:srgbClr val="0070C0"/>
              </a:solidFill>
              <a:latin typeface="Times New Roman"/>
            </a:endParaRPr>
          </a:p>
          <a:p>
            <a:endParaRPr lang="ru-RU" sz="1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8975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1560" y="260648"/>
            <a:ext cx="7488832" cy="861774"/>
          </a:xfrm>
          <a:prstGeom prst="rect">
            <a:avLst/>
          </a:prstGeom>
        </p:spPr>
        <p:txBody>
          <a:bodyPr wrap="square">
            <a:spAutoFit/>
          </a:bodyPr>
          <a:lstStyle/>
          <a:p>
            <a:pPr marL="548640" lvl="0" indent="-411480">
              <a:spcBef>
                <a:spcPct val="20000"/>
              </a:spcBef>
              <a:buClr>
                <a:prstClr val="white">
                  <a:shade val="95000"/>
                </a:prstClr>
              </a:buClr>
              <a:buSzPct val="65000"/>
            </a:pPr>
            <a:endParaRPr lang="ru-RU" sz="3600" b="1" dirty="0">
              <a:solidFill>
                <a:srgbClr val="002060"/>
              </a:solidFill>
              <a:latin typeface="Times New Roman"/>
            </a:endParaRPr>
          </a:p>
          <a:p>
            <a:endParaRPr lang="ru-RU" sz="1400" dirty="0">
              <a:solidFill>
                <a:srgbClr val="FF0000"/>
              </a:solidFill>
              <a:latin typeface="Times New Roman" pitchFamily="18" charset="0"/>
              <a:cs typeface="Times New Roman" pitchFamily="18" charset="0"/>
            </a:endParaRPr>
          </a:p>
        </p:txBody>
      </p:sp>
      <p:sp>
        <p:nvSpPr>
          <p:cNvPr id="4" name="Прямоугольник 3"/>
          <p:cNvSpPr/>
          <p:nvPr/>
        </p:nvSpPr>
        <p:spPr>
          <a:xfrm>
            <a:off x="467544" y="260648"/>
            <a:ext cx="8136904" cy="5758499"/>
          </a:xfrm>
          <a:prstGeom prst="rect">
            <a:avLst/>
          </a:prstGeom>
        </p:spPr>
        <p:txBody>
          <a:bodyPr wrap="square">
            <a:spAutoFit/>
          </a:bodyPr>
          <a:lstStyle/>
          <a:p>
            <a:pPr marL="342900" lvl="0" indent="-342900">
              <a:spcBef>
                <a:spcPct val="20000"/>
              </a:spcBef>
              <a:buFont typeface="Arial" pitchFamily="34" charset="0"/>
              <a:buChar char="•"/>
            </a:pPr>
            <a:r>
              <a:rPr lang="ru-RU" sz="3600" b="1" dirty="0" smtClean="0">
                <a:solidFill>
                  <a:srgbClr val="7030A0"/>
                </a:solidFill>
                <a:latin typeface="Times New Roman" pitchFamily="18" charset="0"/>
                <a:cs typeface="Times New Roman" pitchFamily="18" charset="0"/>
              </a:rPr>
              <a:t>Семейные традиции –</a:t>
            </a:r>
            <a:r>
              <a:rPr lang="ru-RU" sz="3100" b="1" dirty="0">
                <a:solidFill>
                  <a:srgbClr val="7030A0"/>
                </a:solidFill>
                <a:latin typeface="Times New Roman" pitchFamily="18" charset="0"/>
                <a:cs typeface="Times New Roman" pitchFamily="18" charset="0"/>
              </a:rPr>
              <a:t>это обычные принятые в семье нормы, манеры поведения, обычаи и взгляды, которые передаются из поколения в </a:t>
            </a:r>
            <a:r>
              <a:rPr lang="ru-RU" sz="3100" b="1" dirty="0" smtClean="0">
                <a:solidFill>
                  <a:srgbClr val="7030A0"/>
                </a:solidFill>
                <a:latin typeface="Times New Roman" pitchFamily="18" charset="0"/>
                <a:cs typeface="Times New Roman" pitchFamily="18" charset="0"/>
              </a:rPr>
              <a:t>поколение. (Толковый словарь С.И. Ожегов)</a:t>
            </a:r>
            <a:r>
              <a:rPr lang="ru-RU" sz="3600" b="1" dirty="0" smtClean="0">
                <a:solidFill>
                  <a:srgbClr val="7030A0"/>
                </a:solidFill>
                <a:latin typeface="Times New Roman" pitchFamily="18" charset="0"/>
                <a:cs typeface="Times New Roman" pitchFamily="18" charset="0"/>
              </a:rPr>
              <a:t> </a:t>
            </a:r>
          </a:p>
          <a:p>
            <a:pPr marL="342900" lvl="0" indent="-342900" fontAlgn="base">
              <a:spcBef>
                <a:spcPct val="20000"/>
              </a:spcBef>
              <a:spcAft>
                <a:spcPct val="0"/>
              </a:spcAft>
              <a:buFont typeface="Arial" charset="0"/>
              <a:buChar char="•"/>
              <a:defRPr/>
            </a:pPr>
            <a:r>
              <a:rPr lang="ru-RU" sz="3600" b="1" dirty="0">
                <a:solidFill>
                  <a:srgbClr val="5504F8"/>
                </a:solidFill>
                <a:latin typeface="Times New Roman"/>
                <a:ea typeface="+mj-ea"/>
                <a:cs typeface="+mj-cs"/>
              </a:rPr>
              <a:t>Семейные традиции - </a:t>
            </a:r>
            <a:r>
              <a:rPr lang="ru-RU" sz="3200" b="1" dirty="0">
                <a:solidFill>
                  <a:srgbClr val="5504F8"/>
                </a:solidFill>
                <a:latin typeface="Times New Roman"/>
                <a:ea typeface="+mj-ea"/>
                <a:cs typeface="+mj-cs"/>
              </a:rPr>
              <a:t>это духовная атмосфера </a:t>
            </a:r>
            <a:r>
              <a:rPr lang="ru-RU" sz="3200" b="1" dirty="0" smtClean="0">
                <a:solidFill>
                  <a:srgbClr val="5504F8"/>
                </a:solidFill>
                <a:latin typeface="Times New Roman"/>
                <a:ea typeface="+mj-ea"/>
                <a:cs typeface="+mj-cs"/>
              </a:rPr>
              <a:t>дома, это действие или порядок вещей устоявшихся временем, повторяющихся в неизменном виде раз за разом. Это то, к чему привыкаешь и что воспринимаешь как должное.</a:t>
            </a:r>
            <a:endParaRPr lang="ru-RU"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334003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TotalTime>
  <Words>1384</Words>
  <Application>Microsoft Office PowerPoint</Application>
  <PresentationFormat>Экран (4:3)</PresentationFormat>
  <Paragraphs>135</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HP</cp:lastModifiedBy>
  <cp:revision>108</cp:revision>
  <dcterms:created xsi:type="dcterms:W3CDTF">2022-01-23T09:46:24Z</dcterms:created>
  <dcterms:modified xsi:type="dcterms:W3CDTF">2022-02-15T14:54:36Z</dcterms:modified>
</cp:coreProperties>
</file>