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96" r:id="rId5"/>
    <p:sldId id="298" r:id="rId6"/>
    <p:sldId id="280" r:id="rId7"/>
    <p:sldId id="312" r:id="rId8"/>
    <p:sldId id="259" r:id="rId9"/>
    <p:sldId id="301" r:id="rId10"/>
    <p:sldId id="302" r:id="rId11"/>
    <p:sldId id="303" r:id="rId12"/>
    <p:sldId id="304" r:id="rId13"/>
    <p:sldId id="305" r:id="rId14"/>
    <p:sldId id="306" r:id="rId15"/>
    <p:sldId id="260" r:id="rId16"/>
    <p:sldId id="299" r:id="rId17"/>
    <p:sldId id="264" r:id="rId18"/>
    <p:sldId id="308" r:id="rId19"/>
    <p:sldId id="309" r:id="rId20"/>
    <p:sldId id="310" r:id="rId21"/>
    <p:sldId id="311" r:id="rId22"/>
    <p:sldId id="307" r:id="rId23"/>
    <p:sldId id="273" r:id="rId24"/>
    <p:sldId id="274" r:id="rId25"/>
    <p:sldId id="278" r:id="rId26"/>
    <p:sldId id="281" r:id="rId27"/>
    <p:sldId id="289" r:id="rId28"/>
    <p:sldId id="282" r:id="rId29"/>
    <p:sldId id="294" r:id="rId30"/>
    <p:sldId id="283" r:id="rId31"/>
    <p:sldId id="284" r:id="rId32"/>
    <p:sldId id="285" r:id="rId33"/>
    <p:sldId id="286" r:id="rId34"/>
    <p:sldId id="293" r:id="rId35"/>
    <p:sldId id="290" r:id="rId36"/>
    <p:sldId id="287" r:id="rId37"/>
    <p:sldId id="288" r:id="rId38"/>
    <p:sldId id="291" r:id="rId39"/>
    <p:sldId id="292" r:id="rId40"/>
    <p:sldId id="279"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0A141D2-ED73-4CD3-9B96-6F6DF8EC4B3A}" type="datetimeFigureOut">
              <a:rPr lang="ru-RU" smtClean="0"/>
              <a:pPr/>
              <a:t>07.03.2023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5372E597-D4A0-46FD-BAB1-ED1865851E8D}"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141D2-ED73-4CD3-9B96-6F6DF8EC4B3A}" type="datetimeFigureOut">
              <a:rPr lang="ru-RU" smtClean="0"/>
              <a:pPr/>
              <a:t>07.03.2023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72E597-D4A0-46FD-BAB1-ED1865851E8D}"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628801"/>
            <a:ext cx="7772400" cy="1971650"/>
          </a:xfrm>
        </p:spPr>
        <p:txBody>
          <a:bodyPr>
            <a:normAutofit fontScale="90000"/>
          </a:bodyPr>
          <a:lstStyle/>
          <a:p>
            <a:r>
              <a:rPr lang="ru-RU" b="1" dirty="0" smtClean="0">
                <a:solidFill>
                  <a:srgbClr val="FF0000"/>
                </a:solidFill>
                <a:latin typeface="Monotype Corsiva" pitchFamily="66" charset="0"/>
              </a:rPr>
              <a:t>Предметно-пространственная развивающая среда              </a:t>
            </a:r>
            <a:br>
              <a:rPr lang="ru-RU" b="1" dirty="0" smtClean="0">
                <a:solidFill>
                  <a:srgbClr val="FF0000"/>
                </a:solidFill>
                <a:latin typeface="Monotype Corsiva" pitchFamily="66" charset="0"/>
              </a:rPr>
            </a:br>
            <a:r>
              <a:rPr lang="ru-RU" b="1" dirty="0" smtClean="0">
                <a:solidFill>
                  <a:srgbClr val="FF0000"/>
                </a:solidFill>
                <a:latin typeface="Monotype Corsiva" pitchFamily="66" charset="0"/>
              </a:rPr>
              <a:t>в детском саду в рамках ФГОС</a:t>
            </a:r>
            <a:endParaRPr lang="ru-RU" dirty="0"/>
          </a:p>
        </p:txBody>
      </p:sp>
      <p:sp>
        <p:nvSpPr>
          <p:cNvPr id="3" name="Подзаголовок 2"/>
          <p:cNvSpPr>
            <a:spLocks noGrp="1"/>
          </p:cNvSpPr>
          <p:nvPr>
            <p:ph type="subTitle" idx="1"/>
          </p:nvPr>
        </p:nvSpPr>
        <p:spPr/>
        <p:txBody>
          <a:bodyPr>
            <a:normAutofit fontScale="85000" lnSpcReduction="20000"/>
          </a:bodyPr>
          <a:lstStyle/>
          <a:p>
            <a:pPr>
              <a:spcBef>
                <a:spcPts val="650"/>
              </a:spcBef>
              <a:tabLst>
                <a:tab pos="0" algn="l"/>
                <a:tab pos="457200" algn="l"/>
                <a:tab pos="914400" algn="l"/>
                <a:tab pos="1371600" algn="l"/>
                <a:tab pos="1828800" algn="l"/>
                <a:tab pos="2286000" algn="l"/>
                <a:tab pos="2743200" algn="l"/>
                <a:tab pos="3200400" algn="l"/>
                <a:tab pos="3657600" algn="l"/>
                <a:tab pos="4114800" algn="l"/>
              </a:tabLst>
            </a:pPr>
            <a:r>
              <a:rPr lang="ru-RU" dirty="0" smtClean="0">
                <a:solidFill>
                  <a:srgbClr val="002060"/>
                </a:solidFill>
              </a:rPr>
              <a:t>Подготовили: Воспитатель гр. №13</a:t>
            </a:r>
          </a:p>
          <a:p>
            <a:pPr>
              <a:spcBef>
                <a:spcPts val="650"/>
              </a:spcBef>
              <a:tabLst>
                <a:tab pos="0" algn="l"/>
                <a:tab pos="457200" algn="l"/>
                <a:tab pos="914400" algn="l"/>
                <a:tab pos="1371600" algn="l"/>
                <a:tab pos="1828800" algn="l"/>
                <a:tab pos="2286000" algn="l"/>
                <a:tab pos="2743200" algn="l"/>
                <a:tab pos="3200400" algn="l"/>
                <a:tab pos="3657600" algn="l"/>
                <a:tab pos="4114800" algn="l"/>
              </a:tabLst>
            </a:pPr>
            <a:r>
              <a:rPr lang="ru-RU" dirty="0" smtClean="0">
                <a:solidFill>
                  <a:srgbClr val="002060"/>
                </a:solidFill>
              </a:rPr>
              <a:t>   </a:t>
            </a:r>
            <a:r>
              <a:rPr lang="ru-RU" dirty="0" err="1" smtClean="0">
                <a:solidFill>
                  <a:srgbClr val="002060"/>
                </a:solidFill>
              </a:rPr>
              <a:t>Гостар</a:t>
            </a:r>
            <a:r>
              <a:rPr lang="ru-RU" dirty="0" smtClean="0">
                <a:solidFill>
                  <a:srgbClr val="002060"/>
                </a:solidFill>
              </a:rPr>
              <a:t> Анна Иннокентьевна</a:t>
            </a:r>
          </a:p>
          <a:p>
            <a:pPr>
              <a:spcBef>
                <a:spcPts val="650"/>
              </a:spcBef>
              <a:tabLst>
                <a:tab pos="0" algn="l"/>
                <a:tab pos="457200" algn="l"/>
                <a:tab pos="914400" algn="l"/>
                <a:tab pos="1371600" algn="l"/>
                <a:tab pos="1828800" algn="l"/>
                <a:tab pos="2286000" algn="l"/>
                <a:tab pos="2743200" algn="l"/>
                <a:tab pos="3200400" algn="l"/>
                <a:tab pos="3657600" algn="l"/>
                <a:tab pos="4114800" algn="l"/>
              </a:tabLst>
            </a:pPr>
            <a:r>
              <a:rPr lang="ru-RU" dirty="0" smtClean="0">
                <a:solidFill>
                  <a:srgbClr val="002060"/>
                </a:solidFill>
              </a:rPr>
              <a:t>                             Педагог-психолог</a:t>
            </a:r>
          </a:p>
          <a:p>
            <a:pPr>
              <a:spcBef>
                <a:spcPts val="650"/>
              </a:spcBef>
              <a:tabLst>
                <a:tab pos="0" algn="l"/>
                <a:tab pos="457200" algn="l"/>
                <a:tab pos="914400" algn="l"/>
                <a:tab pos="1371600" algn="l"/>
                <a:tab pos="1828800" algn="l"/>
                <a:tab pos="2286000" algn="l"/>
                <a:tab pos="2743200" algn="l"/>
                <a:tab pos="3200400" algn="l"/>
                <a:tab pos="3657600" algn="l"/>
                <a:tab pos="4114800" algn="l"/>
              </a:tabLst>
            </a:pPr>
            <a:r>
              <a:rPr lang="ru-RU" dirty="0" smtClean="0">
                <a:solidFill>
                  <a:srgbClr val="002060"/>
                </a:solidFill>
              </a:rPr>
              <a:t> Алексеева Мария Дмитриевна</a:t>
            </a:r>
          </a:p>
          <a:p>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332656"/>
            <a:ext cx="8229600" cy="5865515"/>
          </a:xfrm>
        </p:spPr>
        <p:txBody>
          <a:bodyPr>
            <a:normAutofit/>
          </a:bodyPr>
          <a:lstStyle/>
          <a:p>
            <a:pPr>
              <a:buNone/>
            </a:pPr>
            <a:r>
              <a:rPr lang="ru-RU" sz="2400" b="1" dirty="0" err="1" smtClean="0">
                <a:latin typeface="Times New Roman" pitchFamily="18" charset="0"/>
                <a:cs typeface="Times New Roman" pitchFamily="18" charset="0"/>
              </a:rPr>
              <a:t>Трансформируемость</a:t>
            </a:r>
            <a:r>
              <a:rPr lang="ru-RU" sz="2400" b="1" dirty="0" smtClean="0">
                <a:latin typeface="Times New Roman" pitchFamily="18" charset="0"/>
                <a:cs typeface="Times New Roman" pitchFamily="18" charset="0"/>
              </a:rPr>
              <a:t> </a:t>
            </a:r>
            <a:r>
              <a:rPr lang="ru-RU" sz="2000" dirty="0" smtClean="0">
                <a:latin typeface="Times New Roman" pitchFamily="18" charset="0"/>
                <a:cs typeface="Times New Roman" pitchFamily="18" charset="0"/>
              </a:rPr>
              <a:t>РППС, что предполагает - возможность </a:t>
            </a:r>
            <a:r>
              <a:rPr lang="ru-RU" sz="2000" i="1" dirty="0" smtClean="0">
                <a:latin typeface="Times New Roman" pitchFamily="18" charset="0"/>
                <a:cs typeface="Times New Roman" pitchFamily="18" charset="0"/>
              </a:rPr>
              <a:t>изменений предметно-пространственной среды в зависимости от образовательной ситуации, интересов и возможностей детей.</a:t>
            </a:r>
          </a:p>
          <a:p>
            <a:pPr>
              <a:buNone/>
            </a:pPr>
            <a:endParaRPr lang="ru-RU" sz="1800" dirty="0" smtClean="0">
              <a:latin typeface="Times New Roman" pitchFamily="18" charset="0"/>
              <a:cs typeface="Times New Roman" pitchFamily="18" charset="0"/>
            </a:endParaRPr>
          </a:p>
          <a:p>
            <a:pPr>
              <a:buNone/>
            </a:pPr>
            <a:r>
              <a:rPr lang="ru-RU" sz="1800" dirty="0" smtClean="0">
                <a:latin typeface="Times New Roman" pitchFamily="18" charset="0"/>
                <a:cs typeface="Times New Roman" pitchFamily="18" charset="0"/>
              </a:rPr>
              <a:t>Необходимо иметь </a:t>
            </a:r>
            <a:r>
              <a:rPr lang="ru-RU" sz="1800" i="1" dirty="0" smtClean="0">
                <a:latin typeface="Times New Roman" pitchFamily="18" charset="0"/>
                <a:cs typeface="Times New Roman" pitchFamily="18" charset="0"/>
              </a:rPr>
              <a:t>легкие конструкции</a:t>
            </a:r>
            <a:r>
              <a:rPr lang="ru-RU" sz="1800" dirty="0" smtClean="0">
                <a:latin typeface="Times New Roman" pitchFamily="18" charset="0"/>
                <a:cs typeface="Times New Roman" pitchFamily="18" charset="0"/>
              </a:rPr>
              <a:t>, модули, ширмы, шатры, легкие скамейки, модульную мебель, занавески и др. приспособления, которые можно легко изменять функционально. Например: воспитатель отодвинула занавеску, а там тема проекта с наглядностью, закрыла — и этот наглядный материал не мешает детям сосредоточенно конструировать и эту же занавеску дети легко могут оформить как «рекламный щит» для своей деятельности или использовать под выставку своих работ). Эти же конструкции дадут детям самостоятельно обустроить пространство по своему усмотрению, облюбовать, оборудовать или обжить его по своему усмотрению, построить свой маленький мирок. Это особенно касается творческих игр. Возможность трансформации пространства, в том числе выполняемой детьми, также может быть реализована с помощью применения раздвижных (и раскручивающихся рулонных) перегородок.</a:t>
            </a:r>
            <a:endParaRPr lang="ru-RU"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8229600" cy="5361459"/>
          </a:xfrm>
        </p:spPr>
        <p:txBody>
          <a:bodyPr>
            <a:normAutofit fontScale="40000" lnSpcReduction="20000"/>
          </a:bodyPr>
          <a:lstStyle/>
          <a:p>
            <a:pPr>
              <a:buNone/>
            </a:pPr>
            <a:r>
              <a:rPr lang="ru-RU" sz="5100" b="1" dirty="0" err="1" smtClean="0">
                <a:latin typeface="Times New Roman" pitchFamily="18" charset="0"/>
                <a:cs typeface="Times New Roman" pitchFamily="18" charset="0"/>
              </a:rPr>
              <a:t>Полифункциональность</a:t>
            </a:r>
            <a:r>
              <a:rPr lang="ru-RU" sz="3300" b="1" dirty="0" smtClean="0">
                <a:latin typeface="Times New Roman" pitchFamily="18" charset="0"/>
                <a:cs typeface="Times New Roman" pitchFamily="18" charset="0"/>
              </a:rPr>
              <a:t> - от греч</a:t>
            </a:r>
            <a:r>
              <a:rPr lang="ru-RU" sz="3300" dirty="0" smtClean="0">
                <a:latin typeface="Times New Roman" pitchFamily="18" charset="0"/>
                <a:cs typeface="Times New Roman" pitchFamily="18" charset="0"/>
              </a:rPr>
              <a:t>. </a:t>
            </a:r>
            <a:r>
              <a:rPr lang="ru-RU" sz="3300" dirty="0" err="1" smtClean="0">
                <a:latin typeface="Times New Roman" pitchFamily="18" charset="0"/>
                <a:cs typeface="Times New Roman" pitchFamily="18" charset="0"/>
              </a:rPr>
              <a:t>polu</a:t>
            </a:r>
            <a:r>
              <a:rPr lang="ru-RU" sz="3300" dirty="0" smtClean="0">
                <a:latin typeface="Times New Roman" pitchFamily="18" charset="0"/>
                <a:cs typeface="Times New Roman" pitchFamily="18" charset="0"/>
              </a:rPr>
              <a:t> - много и лат. </a:t>
            </a:r>
            <a:r>
              <a:rPr lang="ru-RU" sz="3300" dirty="0" err="1" smtClean="0">
                <a:latin typeface="Times New Roman" pitchFamily="18" charset="0"/>
                <a:cs typeface="Times New Roman" pitchFamily="18" charset="0"/>
              </a:rPr>
              <a:t>funсtio</a:t>
            </a:r>
            <a:r>
              <a:rPr lang="ru-RU" sz="3300" dirty="0" smtClean="0">
                <a:latin typeface="Times New Roman" pitchFamily="18" charset="0"/>
                <a:cs typeface="Times New Roman" pitchFamily="18" charset="0"/>
              </a:rPr>
              <a:t> - исполнение, осуществление, деятельность.</a:t>
            </a:r>
          </a:p>
          <a:p>
            <a:pPr>
              <a:buNone/>
            </a:pPr>
            <a:r>
              <a:rPr lang="ru-RU" sz="3300" dirty="0" smtClean="0">
                <a:latin typeface="Times New Roman" pitchFamily="18" charset="0"/>
                <a:cs typeface="Times New Roman" pitchFamily="18" charset="0"/>
              </a:rPr>
              <a:t>По ФГОС ДО </a:t>
            </a:r>
            <a:r>
              <a:rPr lang="ru-RU" sz="3300" b="1" dirty="0" err="1" smtClean="0">
                <a:latin typeface="Times New Roman" pitchFamily="18" charset="0"/>
                <a:cs typeface="Times New Roman" pitchFamily="18" charset="0"/>
              </a:rPr>
              <a:t>полифункциональность</a:t>
            </a:r>
            <a:r>
              <a:rPr lang="ru-RU" sz="3300" dirty="0" smtClean="0">
                <a:latin typeface="Times New Roman" pitchFamily="18" charset="0"/>
                <a:cs typeface="Times New Roman" pitchFamily="18" charset="0"/>
              </a:rPr>
              <a:t> материалов должна </a:t>
            </a:r>
            <a:r>
              <a:rPr lang="ru-RU" sz="3300" u="sng" dirty="0" smtClean="0">
                <a:latin typeface="Times New Roman" pitchFamily="18" charset="0"/>
                <a:cs typeface="Times New Roman" pitchFamily="18" charset="0"/>
              </a:rPr>
              <a:t>включать</a:t>
            </a:r>
            <a:r>
              <a:rPr lang="ru-RU" sz="3300" dirty="0" smtClean="0">
                <a:latin typeface="Times New Roman" pitchFamily="18" charset="0"/>
                <a:cs typeface="Times New Roman" pitchFamily="18" charset="0"/>
              </a:rPr>
              <a:t>:</a:t>
            </a:r>
          </a:p>
          <a:p>
            <a:pPr>
              <a:buNone/>
            </a:pPr>
            <a:r>
              <a:rPr lang="ru-RU" sz="3300" dirty="0" smtClean="0">
                <a:latin typeface="Times New Roman" pitchFamily="18" charset="0"/>
                <a:cs typeface="Times New Roman" pitchFamily="18" charset="0"/>
              </a:rPr>
              <a:t>- возможность разнообразного использования различных составляющих </a:t>
            </a:r>
            <a:r>
              <a:rPr lang="ru-RU" sz="3300" b="1" dirty="0" smtClean="0">
                <a:latin typeface="Times New Roman" pitchFamily="18" charset="0"/>
                <a:cs typeface="Times New Roman" pitchFamily="18" charset="0"/>
              </a:rPr>
              <a:t>предметной среды</a:t>
            </a:r>
            <a:r>
              <a:rPr lang="ru-RU" sz="3300" dirty="0" smtClean="0">
                <a:latin typeface="Times New Roman" pitchFamily="18" charset="0"/>
                <a:cs typeface="Times New Roman" pitchFamily="18" charset="0"/>
              </a:rPr>
              <a:t>, например, детской мебели, матов, мягких модулей, ширм и т. д. ;</a:t>
            </a:r>
          </a:p>
          <a:p>
            <a:pPr>
              <a:buNone/>
            </a:pPr>
            <a:r>
              <a:rPr lang="ru-RU" sz="3300" dirty="0" smtClean="0">
                <a:latin typeface="Times New Roman" pitchFamily="18" charset="0"/>
                <a:cs typeface="Times New Roman" pitchFamily="18" charset="0"/>
              </a:rPr>
              <a:t>- наличие в группе </a:t>
            </a:r>
            <a:r>
              <a:rPr lang="ru-RU" sz="3300" b="1" dirty="0" smtClean="0">
                <a:latin typeface="Times New Roman" pitchFamily="18" charset="0"/>
                <a:cs typeface="Times New Roman" pitchFamily="18" charset="0"/>
              </a:rPr>
              <a:t>полифункциональных </a:t>
            </a:r>
            <a:r>
              <a:rPr lang="ru-RU" sz="3300" i="1" dirty="0" smtClean="0">
                <a:latin typeface="Times New Roman" pitchFamily="18" charset="0"/>
                <a:cs typeface="Times New Roman" pitchFamily="18" charset="0"/>
              </a:rPr>
              <a:t>(не обладающих жестко закрепленным способом употребления)</a:t>
            </a:r>
            <a:r>
              <a:rPr lang="ru-RU" sz="3300" dirty="0" smtClean="0">
                <a:latin typeface="Times New Roman" pitchFamily="18" charset="0"/>
                <a:cs typeface="Times New Roman" pitchFamily="18" charset="0"/>
              </a:rPr>
              <a:t> </a:t>
            </a:r>
            <a:r>
              <a:rPr lang="ru-RU" sz="3300" b="1" dirty="0" smtClean="0">
                <a:latin typeface="Times New Roman" pitchFamily="18" charset="0"/>
                <a:cs typeface="Times New Roman" pitchFamily="18" charset="0"/>
              </a:rPr>
              <a:t>предметов</a:t>
            </a:r>
            <a:r>
              <a:rPr lang="ru-RU" sz="3300" dirty="0" smtClean="0">
                <a:latin typeface="Times New Roman" pitchFamily="18" charset="0"/>
                <a:cs typeface="Times New Roman" pitchFamily="18" charset="0"/>
              </a:rPr>
              <a:t>, в том числе природных материалов, пригодных для использования в разных видах детской активности, в том числе в качестве </a:t>
            </a:r>
            <a:r>
              <a:rPr lang="ru-RU" sz="3300" b="1" dirty="0" smtClean="0">
                <a:latin typeface="Times New Roman" pitchFamily="18" charset="0"/>
                <a:cs typeface="Times New Roman" pitchFamily="18" charset="0"/>
              </a:rPr>
              <a:t>предметов</a:t>
            </a:r>
            <a:r>
              <a:rPr lang="ru-RU" sz="3300" dirty="0" smtClean="0">
                <a:latin typeface="Times New Roman" pitchFamily="18" charset="0"/>
                <a:cs typeface="Times New Roman" pitchFamily="18" charset="0"/>
              </a:rPr>
              <a:t>-заместителей в детской игре.</a:t>
            </a:r>
          </a:p>
          <a:p>
            <a:pPr>
              <a:buNone/>
            </a:pPr>
            <a:r>
              <a:rPr lang="ru-RU" sz="3300" dirty="0" smtClean="0">
                <a:latin typeface="Times New Roman" pitchFamily="18" charset="0"/>
                <a:cs typeface="Times New Roman" pitchFamily="18" charset="0"/>
              </a:rPr>
              <a:t>Педагоги на протяжении нескольких поколений учат детей тому, что все вещи должны лежать на своих </a:t>
            </a:r>
            <a:r>
              <a:rPr lang="ru-RU" sz="3300" u="sng" dirty="0" smtClean="0">
                <a:latin typeface="Times New Roman" pitchFamily="18" charset="0"/>
                <a:cs typeface="Times New Roman" pitchFamily="18" charset="0"/>
              </a:rPr>
              <a:t>местах</a:t>
            </a:r>
            <a:r>
              <a:rPr lang="ru-RU" sz="3300" dirty="0" smtClean="0">
                <a:latin typeface="Times New Roman" pitchFamily="18" charset="0"/>
                <a:cs typeface="Times New Roman" pitchFamily="18" charset="0"/>
              </a:rPr>
              <a:t>: одежда в шкафчике, </a:t>
            </a:r>
            <a:r>
              <a:rPr lang="ru-RU" sz="3300" dirty="0" err="1" smtClean="0">
                <a:latin typeface="Times New Roman" pitchFamily="18" charset="0"/>
                <a:cs typeface="Times New Roman" pitchFamily="18" charset="0"/>
              </a:rPr>
              <a:t>посудка</a:t>
            </a:r>
            <a:r>
              <a:rPr lang="ru-RU" sz="3300" dirty="0" smtClean="0">
                <a:latin typeface="Times New Roman" pitchFamily="18" charset="0"/>
                <a:cs typeface="Times New Roman" pitchFamily="18" charset="0"/>
              </a:rPr>
              <a:t> – в кухонном уголке, пирамидки - в сенсорном уголке, куклы, коляски – в кукольном уголке и так далее. С машиной играем только на ковре. В настольные игры – за столом, в строитель – возле ковра. Несмотря на такое разграничение, многие дети упорно несут кружки и тарелки не туда куда нужно, в коляску складывают не пупсиков, а мячики и кубики. Педагоги </a:t>
            </a:r>
            <a:r>
              <a:rPr lang="ru-RU" sz="3300" u="sng" dirty="0" smtClean="0">
                <a:latin typeface="Times New Roman" pitchFamily="18" charset="0"/>
                <a:cs typeface="Times New Roman" pitchFamily="18" charset="0"/>
              </a:rPr>
              <a:t>недоумевают</a:t>
            </a:r>
            <a:r>
              <a:rPr lang="ru-RU" sz="3300" dirty="0" smtClean="0">
                <a:latin typeface="Times New Roman" pitchFamily="18" charset="0"/>
                <a:cs typeface="Times New Roman" pitchFamily="18" charset="0"/>
              </a:rPr>
              <a:t>: почему дети делают так? А, может быть, не обращать внимания на стереотипы, пусть ребёнок использует игрушки так, как ему этого хочется и требует его внутреннее "Я"?</a:t>
            </a:r>
          </a:p>
          <a:p>
            <a:pPr>
              <a:buNone/>
            </a:pPr>
            <a:r>
              <a:rPr lang="ru-RU" sz="3300" dirty="0" smtClean="0">
                <a:latin typeface="Times New Roman" pitchFamily="18" charset="0"/>
                <a:cs typeface="Times New Roman" pitchFamily="18" charset="0"/>
              </a:rPr>
              <a:t>Ребёнку просто необходимо всё трогать. Именно через тактильное восприятие происходит его </a:t>
            </a:r>
            <a:r>
              <a:rPr lang="ru-RU" sz="3300" b="1" dirty="0" smtClean="0">
                <a:latin typeface="Times New Roman" pitchFamily="18" charset="0"/>
                <a:cs typeface="Times New Roman" pitchFamily="18" charset="0"/>
              </a:rPr>
              <a:t>развитие</a:t>
            </a:r>
            <a:r>
              <a:rPr lang="ru-RU" sz="3300" dirty="0" smtClean="0">
                <a:latin typeface="Times New Roman" pitchFamily="18" charset="0"/>
                <a:cs typeface="Times New Roman" pitchFamily="18" charset="0"/>
              </a:rPr>
              <a:t>. Хорошо заготовить для детей природный и бросовый материал для </a:t>
            </a:r>
            <a:r>
              <a:rPr lang="ru-RU" sz="3300" u="sng" dirty="0" smtClean="0">
                <a:latin typeface="Times New Roman" pitchFamily="18" charset="0"/>
                <a:cs typeface="Times New Roman" pitchFamily="18" charset="0"/>
              </a:rPr>
              <a:t>игр</a:t>
            </a:r>
            <a:r>
              <a:rPr lang="ru-RU" sz="3300" dirty="0" smtClean="0">
                <a:latin typeface="Times New Roman" pitchFamily="18" charset="0"/>
                <a:cs typeface="Times New Roman" pitchFamily="18" charset="0"/>
              </a:rPr>
              <a:t>: палочки, небольшие коряги, баночки, пластиковые крышки сложить в отдельную коробку и поставить в доступном месте.</a:t>
            </a:r>
          </a:p>
          <a:p>
            <a:pPr>
              <a:buNone/>
            </a:pPr>
            <a:r>
              <a:rPr lang="ru-RU" sz="3300" dirty="0" smtClean="0">
                <a:latin typeface="Times New Roman" pitchFamily="18" charset="0"/>
                <a:cs typeface="Times New Roman" pitchFamily="18" charset="0"/>
              </a:rPr>
              <a:t>Сколько игр с ними можно придумать! От "сухого" бассейна до дидактических игр.</a:t>
            </a:r>
          </a:p>
          <a:p>
            <a:pPr>
              <a:buNone/>
            </a:pPr>
            <a:r>
              <a:rPr lang="ru-RU" sz="3300" dirty="0" smtClean="0">
                <a:latin typeface="Times New Roman" pitchFamily="18" charset="0"/>
                <a:cs typeface="Times New Roman" pitchFamily="18" charset="0"/>
              </a:rPr>
              <a:t>Чем больше вариантов использования одной игрушки/пособия, тем положительнее это будет сказываться на </a:t>
            </a:r>
            <a:r>
              <a:rPr lang="ru-RU" sz="3300" b="1" dirty="0" smtClean="0">
                <a:latin typeface="Times New Roman" pitchFamily="18" charset="0"/>
                <a:cs typeface="Times New Roman" pitchFamily="18" charset="0"/>
              </a:rPr>
              <a:t>развитии ребенка</a:t>
            </a:r>
            <a:r>
              <a:rPr lang="ru-RU" sz="3300" dirty="0" smtClean="0">
                <a:latin typeface="Times New Roman" pitchFamily="18" charset="0"/>
                <a:cs typeface="Times New Roman" pitchFamily="18" charset="0"/>
              </a:rPr>
              <a:t>, тем </a:t>
            </a:r>
            <a:r>
              <a:rPr lang="ru-RU" sz="3300" b="1" dirty="0" err="1" smtClean="0">
                <a:latin typeface="Times New Roman" pitchFamily="18" charset="0"/>
                <a:cs typeface="Times New Roman" pitchFamily="18" charset="0"/>
              </a:rPr>
              <a:t>полифункциональнее</a:t>
            </a:r>
            <a:r>
              <a:rPr lang="ru-RU" sz="3300" b="1" dirty="0" smtClean="0">
                <a:latin typeface="Times New Roman" pitchFamily="18" charset="0"/>
                <a:cs typeface="Times New Roman" pitchFamily="18" charset="0"/>
              </a:rPr>
              <a:t> его назначение</a:t>
            </a:r>
            <a:r>
              <a:rPr lang="ru-RU" sz="3300" dirty="0" smtClean="0">
                <a:latin typeface="Times New Roman" pitchFamily="18" charset="0"/>
                <a:cs typeface="Times New Roman" pitchFamily="18" charset="0"/>
              </a:rPr>
              <a:t>!</a:t>
            </a:r>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505475"/>
          </a:xfrm>
        </p:spPr>
        <p:txBody>
          <a:bodyPr>
            <a:normAutofit fontScale="40000" lnSpcReduction="20000"/>
          </a:bodyPr>
          <a:lstStyle/>
          <a:p>
            <a:pPr>
              <a:buNone/>
            </a:pPr>
            <a:r>
              <a:rPr lang="ru-RU" sz="3400" dirty="0" smtClean="0">
                <a:latin typeface="Times New Roman" pitchFamily="18" charset="0"/>
                <a:cs typeface="Times New Roman" pitchFamily="18" charset="0"/>
              </a:rPr>
              <a:t> </a:t>
            </a:r>
            <a:r>
              <a:rPr lang="ru-RU" sz="5000" b="1" dirty="0" smtClean="0">
                <a:latin typeface="Times New Roman" pitchFamily="18" charset="0"/>
                <a:cs typeface="Times New Roman" pitchFamily="18" charset="0"/>
              </a:rPr>
              <a:t>Вариативность</a:t>
            </a:r>
            <a:r>
              <a:rPr lang="ru-RU" sz="5000" dirty="0" smtClean="0">
                <a:latin typeface="Times New Roman" pitchFamily="18" charset="0"/>
                <a:cs typeface="Times New Roman" pitchFamily="18" charset="0"/>
              </a:rPr>
              <a:t> </a:t>
            </a:r>
            <a:r>
              <a:rPr lang="ru-RU" sz="3400" dirty="0" smtClean="0">
                <a:latin typeface="Times New Roman" pitchFamily="18" charset="0"/>
                <a:cs typeface="Times New Roman" pitchFamily="18" charset="0"/>
              </a:rPr>
              <a:t>– одна из важнейших характеристик </a:t>
            </a:r>
            <a:r>
              <a:rPr lang="ru-RU" sz="3400" b="1" dirty="0" smtClean="0">
                <a:latin typeface="Times New Roman" pitchFamily="18" charset="0"/>
                <a:cs typeface="Times New Roman" pitchFamily="18" charset="0"/>
              </a:rPr>
              <a:t>развивающей предметно – пространственной среды</a:t>
            </a:r>
            <a:r>
              <a:rPr lang="ru-RU" sz="3400" dirty="0" smtClean="0">
                <a:latin typeface="Times New Roman" pitchFamily="18" charset="0"/>
                <a:cs typeface="Times New Roman" pitchFamily="18" charset="0"/>
              </a:rPr>
              <a:t>, которая </a:t>
            </a:r>
            <a:r>
              <a:rPr lang="ru-RU" sz="3400" b="1" dirty="0" smtClean="0">
                <a:latin typeface="Times New Roman" pitchFamily="18" charset="0"/>
                <a:cs typeface="Times New Roman" pitchFamily="18" charset="0"/>
              </a:rPr>
              <a:t>предполагает</a:t>
            </a:r>
            <a:r>
              <a:rPr lang="ru-RU" sz="3400" dirty="0" smtClean="0">
                <a:latin typeface="Times New Roman" pitchFamily="18" charset="0"/>
                <a:cs typeface="Times New Roman" pitchFamily="18" charset="0"/>
              </a:rPr>
              <a:t> наличие в дошкольной образовательной организации или </a:t>
            </a:r>
            <a:r>
              <a:rPr lang="ru-RU" sz="3400" b="1" dirty="0" smtClean="0">
                <a:latin typeface="Times New Roman" pitchFamily="18" charset="0"/>
                <a:cs typeface="Times New Roman" pitchFamily="18" charset="0"/>
              </a:rPr>
              <a:t>группе различных пространств </a:t>
            </a:r>
            <a:r>
              <a:rPr lang="ru-RU" sz="3400" dirty="0" smtClean="0">
                <a:latin typeface="Times New Roman" pitchFamily="18" charset="0"/>
                <a:cs typeface="Times New Roman" pitchFamily="18" charset="0"/>
              </a:rPr>
              <a:t>(для игры, конструирования, уединения и пр., разнообразных материалов игр, игрушек и оборудования, обеспечивающих свободный выбор детей; периодическую сменяемость игрового материала, появление новых </a:t>
            </a:r>
            <a:r>
              <a:rPr lang="ru-RU" sz="3400" b="1" dirty="0" smtClean="0">
                <a:latin typeface="Times New Roman" pitchFamily="18" charset="0"/>
                <a:cs typeface="Times New Roman" pitchFamily="18" charset="0"/>
              </a:rPr>
              <a:t>предметов</a:t>
            </a:r>
            <a:r>
              <a:rPr lang="ru-RU" sz="3400" dirty="0" smtClean="0">
                <a:latin typeface="Times New Roman" pitchFamily="18" charset="0"/>
                <a:cs typeface="Times New Roman" pitchFamily="18" charset="0"/>
              </a:rPr>
              <a:t>, стимулирующих игровую, двигательную, познавательную и исследовательскую активность детей. </a:t>
            </a:r>
          </a:p>
          <a:p>
            <a:pPr>
              <a:buNone/>
            </a:pPr>
            <a:endParaRPr lang="ru-RU" sz="3400" b="1" dirty="0" smtClean="0">
              <a:latin typeface="Times New Roman" pitchFamily="18" charset="0"/>
              <a:cs typeface="Times New Roman" pitchFamily="18" charset="0"/>
            </a:endParaRPr>
          </a:p>
          <a:p>
            <a:pPr>
              <a:buNone/>
            </a:pPr>
            <a:r>
              <a:rPr lang="ru-RU" sz="3400" b="1" dirty="0" smtClean="0">
                <a:latin typeface="Times New Roman" pitchFamily="18" charset="0"/>
                <a:cs typeface="Times New Roman" pitchFamily="18" charset="0"/>
              </a:rPr>
              <a:t>Вариативность среды предполагает</a:t>
            </a:r>
            <a:r>
              <a:rPr lang="ru-RU" sz="3400" dirty="0" smtClean="0">
                <a:latin typeface="Times New Roman" pitchFamily="18" charset="0"/>
                <a:cs typeface="Times New Roman" pitchFamily="18" charset="0"/>
              </a:rPr>
              <a:t> :</a:t>
            </a:r>
          </a:p>
          <a:p>
            <a:pPr>
              <a:buNone/>
            </a:pPr>
            <a:r>
              <a:rPr lang="ru-RU" sz="3400" dirty="0" smtClean="0">
                <a:latin typeface="Times New Roman" pitchFamily="18" charset="0"/>
                <a:cs typeface="Times New Roman" pitchFamily="18" charset="0"/>
              </a:rPr>
              <a:t>• наличие в </a:t>
            </a:r>
            <a:r>
              <a:rPr lang="ru-RU" sz="3400" b="1" dirty="0" smtClean="0">
                <a:latin typeface="Times New Roman" pitchFamily="18" charset="0"/>
                <a:cs typeface="Times New Roman" pitchFamily="18" charset="0"/>
              </a:rPr>
              <a:t>группе различных пространств </a:t>
            </a:r>
            <a:r>
              <a:rPr lang="ru-RU" sz="3400" dirty="0" smtClean="0">
                <a:latin typeface="Times New Roman" pitchFamily="18" charset="0"/>
                <a:cs typeface="Times New Roman" pitchFamily="18" charset="0"/>
              </a:rPr>
              <a:t>(для игры, конструирования, уединения и пр., а также разнообразных материалов, игр, игрушек и оборудования, обеспечивающих свободный выбор детей;</a:t>
            </a:r>
          </a:p>
          <a:p>
            <a:pPr>
              <a:buNone/>
            </a:pPr>
            <a:r>
              <a:rPr lang="ru-RU" sz="3400" dirty="0" smtClean="0">
                <a:latin typeface="Times New Roman" pitchFamily="18" charset="0"/>
                <a:cs typeface="Times New Roman" pitchFamily="18" charset="0"/>
              </a:rPr>
              <a:t>• периодическую сменяемость игрового материала, появление новых </a:t>
            </a:r>
            <a:r>
              <a:rPr lang="ru-RU" sz="3400" b="1" dirty="0" smtClean="0">
                <a:latin typeface="Times New Roman" pitchFamily="18" charset="0"/>
                <a:cs typeface="Times New Roman" pitchFamily="18" charset="0"/>
              </a:rPr>
              <a:t>предметов</a:t>
            </a:r>
            <a:r>
              <a:rPr lang="ru-RU" sz="3400" dirty="0" smtClean="0">
                <a:latin typeface="Times New Roman" pitchFamily="18" charset="0"/>
                <a:cs typeface="Times New Roman" pitchFamily="18" charset="0"/>
              </a:rPr>
              <a:t>, стимулирующих игровую, двигательную, познавательную и исследовательскую активность детей. </a:t>
            </a:r>
          </a:p>
          <a:p>
            <a:pPr>
              <a:buNone/>
            </a:pPr>
            <a:r>
              <a:rPr lang="ru-RU" sz="3400" dirty="0" smtClean="0">
                <a:latin typeface="Times New Roman" pitchFamily="18" charset="0"/>
                <a:cs typeface="Times New Roman" pitchFamily="18" charset="0"/>
              </a:rPr>
              <a:t>При организации </a:t>
            </a:r>
            <a:r>
              <a:rPr lang="ru-RU" sz="3400" b="1" dirty="0" smtClean="0">
                <a:latin typeface="Times New Roman" pitchFamily="18" charset="0"/>
                <a:cs typeface="Times New Roman" pitchFamily="18" charset="0"/>
              </a:rPr>
              <a:t>вариативной развивающей среды</a:t>
            </a:r>
            <a:r>
              <a:rPr lang="ru-RU" sz="3400" dirty="0" smtClean="0">
                <a:latin typeface="Times New Roman" pitchFamily="18" charset="0"/>
                <a:cs typeface="Times New Roman" pitchFamily="18" charset="0"/>
              </a:rPr>
              <a:t>, обеспечивающей преемственность от </a:t>
            </a:r>
            <a:r>
              <a:rPr lang="ru-RU" sz="3400" b="1" dirty="0" smtClean="0">
                <a:latin typeface="Times New Roman" pitchFamily="18" charset="0"/>
                <a:cs typeface="Times New Roman" pitchFamily="18" charset="0"/>
              </a:rPr>
              <a:t>группы к группе</a:t>
            </a:r>
            <a:r>
              <a:rPr lang="ru-RU" sz="3400" dirty="0" smtClean="0">
                <a:latin typeface="Times New Roman" pitchFamily="18" charset="0"/>
                <a:cs typeface="Times New Roman" pitchFamily="18" charset="0"/>
              </a:rPr>
              <a:t>, </a:t>
            </a:r>
            <a:r>
              <a:rPr lang="ru-RU" sz="3400" u="sng" dirty="0" smtClean="0">
                <a:latin typeface="Times New Roman" pitchFamily="18" charset="0"/>
                <a:cs typeface="Times New Roman" pitchFamily="18" charset="0"/>
              </a:rPr>
              <a:t>мы учитывали следующие факторы</a:t>
            </a:r>
            <a:r>
              <a:rPr lang="ru-RU" sz="3400" dirty="0" smtClean="0">
                <a:latin typeface="Times New Roman" pitchFamily="18" charset="0"/>
                <a:cs typeface="Times New Roman" pitchFamily="18" charset="0"/>
              </a:rPr>
              <a:t>:</a:t>
            </a:r>
          </a:p>
          <a:p>
            <a:pPr>
              <a:buNone/>
            </a:pPr>
            <a:r>
              <a:rPr lang="ru-RU" sz="3400" dirty="0" smtClean="0">
                <a:latin typeface="Times New Roman" pitchFamily="18" charset="0"/>
                <a:cs typeface="Times New Roman" pitchFamily="18" charset="0"/>
              </a:rPr>
              <a:t>-возрастные особенности каждого этапа дошкольного детства (есть существенные различия ряда характеристик от младшего дошкольного к </a:t>
            </a:r>
            <a:r>
              <a:rPr lang="ru-RU" sz="3400" b="1" dirty="0" smtClean="0">
                <a:latin typeface="Times New Roman" pitchFamily="18" charset="0"/>
                <a:cs typeface="Times New Roman" pitchFamily="18" charset="0"/>
              </a:rPr>
              <a:t>старшему</a:t>
            </a:r>
            <a:r>
              <a:rPr lang="ru-RU" sz="3400" dirty="0" smtClean="0">
                <a:latin typeface="Times New Roman" pitchFamily="18" charset="0"/>
                <a:cs typeface="Times New Roman" pitchFamily="18" charset="0"/>
              </a:rPr>
              <a:t> дошкольному возрасту);</a:t>
            </a:r>
          </a:p>
          <a:p>
            <a:pPr>
              <a:buNone/>
            </a:pPr>
            <a:r>
              <a:rPr lang="ru-RU" sz="3400" dirty="0" smtClean="0">
                <a:latin typeface="Times New Roman" pitchFamily="18" charset="0"/>
                <a:cs typeface="Times New Roman" pitchFamily="18" charset="0"/>
              </a:rPr>
              <a:t>-особенности </a:t>
            </a:r>
            <a:r>
              <a:rPr lang="ru-RU" sz="3400" b="1" dirty="0" smtClean="0">
                <a:latin typeface="Times New Roman" pitchFamily="18" charset="0"/>
                <a:cs typeface="Times New Roman" pitchFamily="18" charset="0"/>
              </a:rPr>
              <a:t>развития</a:t>
            </a:r>
            <a:r>
              <a:rPr lang="ru-RU" sz="3400" dirty="0" smtClean="0">
                <a:latin typeface="Times New Roman" pitchFamily="18" charset="0"/>
                <a:cs typeface="Times New Roman" pitchFamily="18" charset="0"/>
              </a:rPr>
              <a:t> игровой деятельности </a:t>
            </a:r>
            <a:r>
              <a:rPr lang="ru-RU" sz="3400" i="1" dirty="0" smtClean="0">
                <a:latin typeface="Times New Roman" pitchFamily="18" charset="0"/>
                <a:cs typeface="Times New Roman" pitchFamily="18" charset="0"/>
              </a:rPr>
              <a:t>(каждый этап этого процесса имеет свою специфику)</a:t>
            </a:r>
            <a:r>
              <a:rPr lang="ru-RU" sz="3400" dirty="0" smtClean="0">
                <a:latin typeface="Times New Roman" pitchFamily="18" charset="0"/>
                <a:cs typeface="Times New Roman" pitchFamily="18" charset="0"/>
              </a:rPr>
              <a:t>;</a:t>
            </a:r>
          </a:p>
          <a:p>
            <a:pPr>
              <a:buNone/>
            </a:pPr>
            <a:r>
              <a:rPr lang="ru-RU" sz="3400" dirty="0" smtClean="0">
                <a:latin typeface="Times New Roman" pitchFamily="18" charset="0"/>
                <a:cs typeface="Times New Roman" pitchFamily="18" charset="0"/>
              </a:rPr>
              <a:t>-скачкообразность и неравномерность в </a:t>
            </a:r>
            <a:r>
              <a:rPr lang="ru-RU" sz="3400" b="1" dirty="0" smtClean="0">
                <a:latin typeface="Times New Roman" pitchFamily="18" charset="0"/>
                <a:cs typeface="Times New Roman" pitchFamily="18" charset="0"/>
              </a:rPr>
              <a:t>развитии ребенка </a:t>
            </a:r>
            <a:r>
              <a:rPr lang="ru-RU" sz="3400" dirty="0" smtClean="0">
                <a:latin typeface="Times New Roman" pitchFamily="18" charset="0"/>
                <a:cs typeface="Times New Roman" pitchFamily="18" charset="0"/>
              </a:rPr>
              <a:t>(резкое изменение социальной ситуации требует обновления элементов </a:t>
            </a:r>
            <a:r>
              <a:rPr lang="ru-RU" sz="3400" b="1" dirty="0" smtClean="0">
                <a:latin typeface="Times New Roman" pitchFamily="18" charset="0"/>
                <a:cs typeface="Times New Roman" pitchFamily="18" charset="0"/>
              </a:rPr>
              <a:t>среды</a:t>
            </a:r>
            <a:r>
              <a:rPr lang="ru-RU" sz="3400" dirty="0" smtClean="0">
                <a:latin typeface="Times New Roman" pitchFamily="18" charset="0"/>
                <a:cs typeface="Times New Roman" pitchFamily="18" charset="0"/>
              </a:rPr>
              <a:t>);</a:t>
            </a:r>
          </a:p>
          <a:p>
            <a:pPr>
              <a:buNone/>
            </a:pPr>
            <a:r>
              <a:rPr lang="ru-RU" sz="3400" dirty="0" smtClean="0">
                <a:latin typeface="Times New Roman" pitchFamily="18" charset="0"/>
                <a:cs typeface="Times New Roman" pitchFamily="18" charset="0"/>
              </a:rPr>
              <a:t>-особенности контингента детей </a:t>
            </a:r>
            <a:r>
              <a:rPr lang="ru-RU" sz="3400" b="1" dirty="0" smtClean="0">
                <a:latin typeface="Times New Roman" pitchFamily="18" charset="0"/>
                <a:cs typeface="Times New Roman" pitchFamily="18" charset="0"/>
              </a:rPr>
              <a:t>группы </a:t>
            </a:r>
            <a:r>
              <a:rPr lang="ru-RU" sz="3400" dirty="0" smtClean="0">
                <a:latin typeface="Times New Roman" pitchFamily="18" charset="0"/>
                <a:cs typeface="Times New Roman" pitchFamily="18" charset="0"/>
              </a:rPr>
              <a:t>(сфера интересов и потребностей каждого ребенка, типологические и </a:t>
            </a:r>
            <a:r>
              <a:rPr lang="ru-RU" sz="3400" dirty="0" err="1" smtClean="0">
                <a:latin typeface="Times New Roman" pitchFamily="18" charset="0"/>
                <a:cs typeface="Times New Roman" pitchFamily="18" charset="0"/>
              </a:rPr>
              <a:t>полоролевые</a:t>
            </a:r>
            <a:r>
              <a:rPr lang="ru-RU" sz="3400" dirty="0" smtClean="0">
                <a:latin typeface="Times New Roman" pitchFamily="18" charset="0"/>
                <a:cs typeface="Times New Roman" pitchFamily="18" charset="0"/>
              </a:rPr>
              <a:t> различия детей);</a:t>
            </a:r>
          </a:p>
          <a:p>
            <a:pPr>
              <a:buNone/>
            </a:pPr>
            <a:r>
              <a:rPr lang="ru-RU" sz="3400" dirty="0" smtClean="0">
                <a:latin typeface="Times New Roman" pitchFamily="18" charset="0"/>
                <a:cs typeface="Times New Roman" pitchFamily="18" charset="0"/>
              </a:rPr>
              <a:t>-специфика педагогических задач в тот или иной период </a:t>
            </a:r>
            <a:r>
              <a:rPr lang="ru-RU" sz="3400" i="1" dirty="0" smtClean="0">
                <a:latin typeface="Times New Roman" pitchFamily="18" charset="0"/>
                <a:cs typeface="Times New Roman" pitchFamily="18" charset="0"/>
              </a:rPr>
              <a:t>(программные задачи в рамках инновационной деятельности)</a:t>
            </a:r>
            <a:r>
              <a:rPr lang="ru-RU" sz="3400" dirty="0" smtClean="0">
                <a:latin typeface="Times New Roman" pitchFamily="18" charset="0"/>
                <a:cs typeface="Times New Roman" pitchFamily="18" charset="0"/>
              </a:rPr>
              <a:t>;</a:t>
            </a:r>
          </a:p>
          <a:p>
            <a:pPr>
              <a:buNone/>
            </a:pPr>
            <a:r>
              <a:rPr lang="ru-RU" sz="3400" dirty="0" smtClean="0">
                <a:latin typeface="Times New Roman" pitchFamily="18" charset="0"/>
                <a:cs typeface="Times New Roman" pitchFamily="18" charset="0"/>
              </a:rPr>
              <a:t>-особенности индивидуального стиля деятельности педагогов </a:t>
            </a:r>
            <a:r>
              <a:rPr lang="ru-RU" sz="3400" b="1" dirty="0" smtClean="0">
                <a:latin typeface="Times New Roman" pitchFamily="18" charset="0"/>
                <a:cs typeface="Times New Roman" pitchFamily="18" charset="0"/>
              </a:rPr>
              <a:t>группы </a:t>
            </a:r>
            <a:r>
              <a:rPr lang="ru-RU" sz="3400" dirty="0" smtClean="0">
                <a:latin typeface="Times New Roman" pitchFamily="18" charset="0"/>
                <a:cs typeface="Times New Roman" pitchFamily="18" charset="0"/>
              </a:rPr>
              <a:t>(руководство игрой, управление детской активностью, характер взаимодействия с дошкольниками).</a:t>
            </a:r>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08720"/>
            <a:ext cx="8229600" cy="5217443"/>
          </a:xfrm>
        </p:spPr>
        <p:txBody>
          <a:bodyPr>
            <a:normAutofit/>
          </a:bodyPr>
          <a:lstStyle/>
          <a:p>
            <a:pPr lvl="0">
              <a:buNone/>
            </a:pPr>
            <a:r>
              <a:rPr lang="ru-RU" sz="2400" b="1" dirty="0" smtClean="0">
                <a:latin typeface="Times New Roman" pitchFamily="18" charset="0"/>
                <a:cs typeface="Times New Roman" pitchFamily="18" charset="0"/>
              </a:rPr>
              <a:t>Доступность</a:t>
            </a:r>
            <a:r>
              <a:rPr lang="ru-RU" sz="2400" dirty="0" smtClean="0">
                <a:latin typeface="Times New Roman" pitchFamily="18" charset="0"/>
                <a:cs typeface="Times New Roman" pitchFamily="18" charset="0"/>
              </a:rPr>
              <a:t> – возможность свободного доступа детей к играм, игровым материалам и оборудованию, обеспечивающим разнообразные виды детской деятельности. Соответствующее расположение мебели, игрового оборудования, свободные проходы позволяют каждому ребенку беспрепятственно взять материал и организовать совместную со взрослым или самостоятельную деятельность.</a:t>
            </a:r>
          </a:p>
          <a:p>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8680"/>
            <a:ext cx="8229600" cy="5577483"/>
          </a:xfrm>
        </p:spPr>
        <p:txBody>
          <a:bodyPr>
            <a:normAutofit fontScale="55000" lnSpcReduction="20000"/>
          </a:bodyPr>
          <a:lstStyle/>
          <a:p>
            <a:endParaRPr lang="ru-RU" dirty="0" smtClean="0"/>
          </a:p>
          <a:p>
            <a:pPr>
              <a:buNone/>
            </a:pPr>
            <a:r>
              <a:rPr lang="ru-RU" sz="3600" b="1" dirty="0" smtClean="0">
                <a:latin typeface="Times New Roman" pitchFamily="18" charset="0"/>
                <a:cs typeface="Times New Roman" pitchFamily="18" charset="0"/>
              </a:rPr>
              <a:t>Безопасность</a:t>
            </a:r>
            <a:r>
              <a:rPr lang="ru-RU" sz="3300" b="1" dirty="0" smtClean="0">
                <a:latin typeface="Times New Roman" pitchFamily="18" charset="0"/>
                <a:cs typeface="Times New Roman" pitchFamily="18" charset="0"/>
              </a:rPr>
              <a:t> предметно-пространственной среды- соответствие всех элементов среды требованиям </a:t>
            </a:r>
            <a:r>
              <a:rPr lang="ru-RU" sz="3300" b="1" i="1" dirty="0" smtClean="0">
                <a:latin typeface="Times New Roman" pitchFamily="18" charset="0"/>
                <a:cs typeface="Times New Roman" pitchFamily="18" charset="0"/>
              </a:rPr>
              <a:t>надежности и безопасности их использования (</a:t>
            </a:r>
            <a:r>
              <a:rPr lang="ru-RU" sz="3300" b="1" i="1" dirty="0" err="1" smtClean="0">
                <a:latin typeface="Times New Roman" pitchFamily="18" charset="0"/>
                <a:cs typeface="Times New Roman" pitchFamily="18" charset="0"/>
              </a:rPr>
              <a:t>сертифицированность</a:t>
            </a:r>
            <a:r>
              <a:rPr lang="ru-RU" sz="3300" b="1" i="1" dirty="0" smtClean="0">
                <a:latin typeface="Times New Roman" pitchFamily="18" charset="0"/>
                <a:cs typeface="Times New Roman" pitchFamily="18" charset="0"/>
              </a:rPr>
              <a:t> материалов, соответствие их гигиеническим требованиям) – физическая безопасность </a:t>
            </a:r>
          </a:p>
          <a:p>
            <a:pPr>
              <a:buNone/>
            </a:pPr>
            <a:r>
              <a:rPr lang="ru-RU" sz="3300" b="1" dirty="0" smtClean="0">
                <a:latin typeface="Times New Roman" pitchFamily="18" charset="0"/>
                <a:cs typeface="Times New Roman" pitchFamily="18" charset="0"/>
              </a:rPr>
              <a:t>Игрушки и материалы должны быть безопасными для их физического здоровья и отвечать требованиям Госстандарта России и </a:t>
            </a:r>
            <a:r>
              <a:rPr lang="ru-RU" sz="3300" b="1" dirty="0" err="1" smtClean="0">
                <a:latin typeface="Times New Roman" pitchFamily="18" charset="0"/>
                <a:cs typeface="Times New Roman" pitchFamily="18" charset="0"/>
              </a:rPr>
              <a:t>Госэпиднадзора</a:t>
            </a:r>
            <a:r>
              <a:rPr lang="ru-RU" sz="3300" b="1" dirty="0" smtClean="0">
                <a:latin typeface="Times New Roman" pitchFamily="18" charset="0"/>
                <a:cs typeface="Times New Roman" pitchFamily="18" charset="0"/>
              </a:rPr>
              <a:t> России </a:t>
            </a:r>
          </a:p>
          <a:p>
            <a:pPr>
              <a:buNone/>
            </a:pPr>
            <a:r>
              <a:rPr lang="ru-RU" sz="3300" b="1" dirty="0" smtClean="0">
                <a:latin typeface="Times New Roman" pitchFamily="18" charset="0"/>
                <a:cs typeface="Times New Roman" pitchFamily="18" charset="0"/>
              </a:rPr>
              <a:t>При покупке игрушек и материалов </a:t>
            </a:r>
          </a:p>
          <a:p>
            <a:pPr>
              <a:buNone/>
            </a:pPr>
            <a:r>
              <a:rPr lang="ru-RU" sz="3300" dirty="0" smtClean="0">
                <a:latin typeface="Times New Roman" pitchFamily="18" charset="0"/>
                <a:cs typeface="Times New Roman" pitchFamily="18" charset="0"/>
              </a:rPr>
              <a:t>•</a:t>
            </a:r>
            <a:r>
              <a:rPr lang="ru-RU" sz="3300" i="1" dirty="0" smtClean="0">
                <a:latin typeface="Times New Roman" pitchFamily="18" charset="0"/>
                <a:cs typeface="Times New Roman" pitchFamily="18" charset="0"/>
              </a:rPr>
              <a:t>необходимо убедиться в наличии сертификата, санитарно-эпидемиологического заключения; </a:t>
            </a:r>
          </a:p>
          <a:p>
            <a:pPr>
              <a:buNone/>
            </a:pPr>
            <a:r>
              <a:rPr lang="ru-RU" sz="3300" dirty="0" smtClean="0">
                <a:latin typeface="Times New Roman" pitchFamily="18" charset="0"/>
                <a:cs typeface="Times New Roman" pitchFamily="18" charset="0"/>
              </a:rPr>
              <a:t>•</a:t>
            </a:r>
            <a:r>
              <a:rPr lang="ru-RU" sz="3300" i="1" dirty="0" smtClean="0">
                <a:latin typeface="Times New Roman" pitchFamily="18" charset="0"/>
                <a:cs typeface="Times New Roman" pitchFamily="18" charset="0"/>
              </a:rPr>
              <a:t>необходимо учитывать возрастную </a:t>
            </a:r>
            <a:r>
              <a:rPr lang="ru-RU" sz="3300" i="1" dirty="0" err="1" smtClean="0">
                <a:latin typeface="Times New Roman" pitchFamily="18" charset="0"/>
                <a:cs typeface="Times New Roman" pitchFamily="18" charset="0"/>
              </a:rPr>
              <a:t>адресованность</a:t>
            </a:r>
            <a:r>
              <a:rPr lang="ru-RU" sz="3300" i="1" dirty="0" smtClean="0">
                <a:latin typeface="Times New Roman" pitchFamily="18" charset="0"/>
                <a:cs typeface="Times New Roman" pitchFamily="18" charset="0"/>
              </a:rPr>
              <a:t> игрушек и материалов. </a:t>
            </a:r>
          </a:p>
          <a:p>
            <a:endParaRPr lang="ru-RU" sz="3300" dirty="0" smtClean="0">
              <a:latin typeface="Times New Roman" pitchFamily="18" charset="0"/>
              <a:cs typeface="Times New Roman" pitchFamily="18" charset="0"/>
            </a:endParaRPr>
          </a:p>
          <a:p>
            <a:pPr>
              <a:buNone/>
            </a:pPr>
            <a:r>
              <a:rPr lang="ru-RU" sz="3300" b="1" dirty="0" smtClean="0">
                <a:latin typeface="Times New Roman" pitchFamily="18" charset="0"/>
                <a:cs typeface="Times New Roman" pitchFamily="18" charset="0"/>
              </a:rPr>
              <a:t>Игрушки и материалы должны обеспечивать психическую безопасность ребенка. Они не должны: </a:t>
            </a:r>
          </a:p>
          <a:p>
            <a:pPr>
              <a:buNone/>
            </a:pPr>
            <a:r>
              <a:rPr lang="ru-RU" sz="3300" b="1" dirty="0" smtClean="0">
                <a:latin typeface="Times New Roman" pitchFamily="18" charset="0"/>
                <a:cs typeface="Times New Roman" pitchFamily="18" charset="0"/>
              </a:rPr>
              <a:t>-провоцировать ребенка на агрессивные действия; </a:t>
            </a:r>
          </a:p>
          <a:p>
            <a:pPr>
              <a:buNone/>
            </a:pPr>
            <a:r>
              <a:rPr lang="ru-RU" sz="3300" dirty="0" smtClean="0">
                <a:latin typeface="Times New Roman" pitchFamily="18" charset="0"/>
                <a:cs typeface="Times New Roman" pitchFamily="18" charset="0"/>
              </a:rPr>
              <a:t>-вызывать проявление жестокости по отношению к сверстникам, взрослым, животным; </a:t>
            </a:r>
          </a:p>
          <a:p>
            <a:pPr>
              <a:buNone/>
            </a:pPr>
            <a:r>
              <a:rPr lang="ru-RU" sz="3300" dirty="0" smtClean="0">
                <a:latin typeface="Times New Roman" pitchFamily="18" charset="0"/>
                <a:cs typeface="Times New Roman" pitchFamily="18" charset="0"/>
              </a:rPr>
              <a:t>-порождать отрицательные эмоции; </a:t>
            </a:r>
          </a:p>
          <a:p>
            <a:pPr>
              <a:buNone/>
            </a:pPr>
            <a:r>
              <a:rPr lang="ru-RU" sz="3300" dirty="0" smtClean="0">
                <a:latin typeface="Times New Roman" pitchFamily="18" charset="0"/>
                <a:cs typeface="Times New Roman" pitchFamily="18" charset="0"/>
              </a:rPr>
              <a:t>-провоцировать пренебрежительное, негативное отношение к </a:t>
            </a:r>
            <a:r>
              <a:rPr lang="ru-RU" sz="3300" dirty="0" err="1" smtClean="0">
                <a:latin typeface="Times New Roman" pitchFamily="18" charset="0"/>
                <a:cs typeface="Times New Roman" pitchFamily="18" charset="0"/>
              </a:rPr>
              <a:t>рассовым</a:t>
            </a:r>
            <a:r>
              <a:rPr lang="ru-RU" sz="3300" dirty="0" smtClean="0">
                <a:latin typeface="Times New Roman" pitchFamily="18" charset="0"/>
                <a:cs typeface="Times New Roman" pitchFamily="18" charset="0"/>
              </a:rPr>
              <a:t> особенностям.</a:t>
            </a:r>
            <a:endParaRPr lang="ru-RU" sz="33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FF0000"/>
                </a:solidFill>
                <a:latin typeface="Monotype Corsiva" pitchFamily="66" charset="0"/>
              </a:rPr>
              <a:t>Факторы, которые следует учитывать при организации ППРС</a:t>
            </a:r>
            <a:br>
              <a:rPr lang="ru-RU" b="1" dirty="0" smtClean="0">
                <a:solidFill>
                  <a:srgbClr val="FF0000"/>
                </a:solidFill>
                <a:latin typeface="Monotype Corsiva" pitchFamily="66" charset="0"/>
              </a:rPr>
            </a:br>
            <a:endParaRPr lang="ru-RU" dirty="0"/>
          </a:p>
        </p:txBody>
      </p:sp>
      <p:sp>
        <p:nvSpPr>
          <p:cNvPr id="3" name="Содержимое 2"/>
          <p:cNvSpPr>
            <a:spLocks noGrp="1"/>
          </p:cNvSpPr>
          <p:nvPr>
            <p:ph idx="1"/>
          </p:nvPr>
        </p:nvSpPr>
        <p:spPr/>
        <p:txBody>
          <a:bodyPr>
            <a:normAutofit fontScale="92500" lnSpcReduction="10000"/>
          </a:bodyPr>
          <a:lstStyle/>
          <a:p>
            <a:pPr algn="ctr">
              <a:lnSpc>
                <a:spcPct val="80000"/>
              </a:lnSpc>
              <a:spcBef>
                <a:spcPts val="650"/>
              </a:spcBef>
              <a:buClr>
                <a:srgbClr val="0000FF"/>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err="1" smtClean="0">
                <a:latin typeface="Times New Roman" pitchFamily="18" charset="0"/>
              </a:rPr>
              <a:t>Следует</a:t>
            </a:r>
            <a:r>
              <a:rPr lang="en-US" dirty="0" smtClean="0">
                <a:latin typeface="Times New Roman" pitchFamily="18" charset="0"/>
              </a:rPr>
              <a:t> </a:t>
            </a:r>
            <a:r>
              <a:rPr lang="en-US" dirty="0" err="1" smtClean="0">
                <a:latin typeface="Times New Roman" pitchFamily="18" charset="0"/>
              </a:rPr>
              <a:t>всячески</a:t>
            </a:r>
            <a:r>
              <a:rPr lang="en-US" dirty="0" smtClean="0">
                <a:latin typeface="Times New Roman" pitchFamily="18" charset="0"/>
              </a:rPr>
              <a:t> </a:t>
            </a:r>
            <a:r>
              <a:rPr lang="en-US" dirty="0" err="1" smtClean="0">
                <a:latin typeface="Times New Roman" pitchFamily="18" charset="0"/>
              </a:rPr>
              <a:t>ограждать</a:t>
            </a:r>
            <a:r>
              <a:rPr lang="en-US" dirty="0" smtClean="0">
                <a:latin typeface="Times New Roman" pitchFamily="18" charset="0"/>
              </a:rPr>
              <a:t> </a:t>
            </a:r>
            <a:r>
              <a:rPr lang="en-US" dirty="0" err="1" smtClean="0">
                <a:latin typeface="Times New Roman" pitchFamily="18" charset="0"/>
              </a:rPr>
              <a:t>детей</a:t>
            </a:r>
            <a:r>
              <a:rPr lang="en-US" dirty="0" smtClean="0">
                <a:latin typeface="Times New Roman" pitchFamily="18" charset="0"/>
              </a:rPr>
              <a:t> </a:t>
            </a:r>
            <a:r>
              <a:rPr lang="en-US" dirty="0" err="1" smtClean="0">
                <a:latin typeface="Times New Roman" pitchFamily="18" charset="0"/>
              </a:rPr>
              <a:t>от</a:t>
            </a:r>
            <a:r>
              <a:rPr lang="en-US" dirty="0" smtClean="0">
                <a:latin typeface="Times New Roman" pitchFamily="18" charset="0"/>
              </a:rPr>
              <a:t> </a:t>
            </a:r>
            <a:r>
              <a:rPr lang="en-US" dirty="0" err="1" smtClean="0">
                <a:latin typeface="Times New Roman" pitchFamily="18" charset="0"/>
              </a:rPr>
              <a:t>отрицательного</a:t>
            </a:r>
            <a:r>
              <a:rPr lang="en-US" dirty="0" smtClean="0">
                <a:latin typeface="Times New Roman" pitchFamily="18" charset="0"/>
              </a:rPr>
              <a:t> </a:t>
            </a:r>
            <a:r>
              <a:rPr lang="en-US" dirty="0" err="1" smtClean="0">
                <a:latin typeface="Times New Roman" pitchFamily="18" charset="0"/>
              </a:rPr>
              <a:t>влияния</a:t>
            </a:r>
            <a:r>
              <a:rPr lang="en-US" dirty="0" smtClean="0">
                <a:latin typeface="Times New Roman" pitchFamily="18" charset="0"/>
              </a:rPr>
              <a:t> </a:t>
            </a:r>
            <a:r>
              <a:rPr lang="en-US" dirty="0" err="1" smtClean="0">
                <a:latin typeface="Times New Roman" pitchFamily="18" charset="0"/>
              </a:rPr>
              <a:t>игрушек</a:t>
            </a:r>
            <a:r>
              <a:rPr lang="en-US" dirty="0" smtClean="0">
                <a:latin typeface="Times New Roman" pitchFamily="18" charset="0"/>
              </a:rPr>
              <a:t>, </a:t>
            </a:r>
            <a:r>
              <a:rPr lang="en-US" dirty="0" err="1" smtClean="0">
                <a:latin typeface="Times New Roman" pitchFamily="18" charset="0"/>
              </a:rPr>
              <a:t>которые</a:t>
            </a:r>
            <a:r>
              <a:rPr lang="en-US" dirty="0" smtClean="0">
                <a:latin typeface="Times New Roman" pitchFamily="18" charset="0"/>
              </a:rPr>
              <a:t>: </a:t>
            </a:r>
            <a:r>
              <a:rPr lang="en-US" dirty="0" err="1" smtClean="0">
                <a:latin typeface="Times New Roman" pitchFamily="18" charset="0"/>
              </a:rPr>
              <a:t>провоцируют</a:t>
            </a:r>
            <a:r>
              <a:rPr lang="en-US" dirty="0" smtClean="0">
                <a:latin typeface="Times New Roman" pitchFamily="18" charset="0"/>
              </a:rPr>
              <a:t> </a:t>
            </a:r>
            <a:r>
              <a:rPr lang="en-US" dirty="0" err="1" smtClean="0">
                <a:latin typeface="Times New Roman" pitchFamily="18" charset="0"/>
              </a:rPr>
              <a:t>ребенка</a:t>
            </a:r>
            <a:r>
              <a:rPr lang="en-US" dirty="0" smtClean="0">
                <a:latin typeface="Times New Roman" pitchFamily="18" charset="0"/>
              </a:rPr>
              <a:t> </a:t>
            </a:r>
            <a:r>
              <a:rPr lang="en-US" dirty="0" err="1" smtClean="0">
                <a:latin typeface="Times New Roman" pitchFamily="18" charset="0"/>
              </a:rPr>
              <a:t>на</a:t>
            </a:r>
            <a:r>
              <a:rPr lang="en-US" dirty="0" smtClean="0">
                <a:latin typeface="Times New Roman" pitchFamily="18" charset="0"/>
              </a:rPr>
              <a:t> </a:t>
            </a:r>
            <a:r>
              <a:rPr lang="en-US" dirty="0" err="1" smtClean="0">
                <a:latin typeface="Times New Roman" pitchFamily="18" charset="0"/>
              </a:rPr>
              <a:t>агрессивные</a:t>
            </a:r>
            <a:r>
              <a:rPr lang="en-US" dirty="0" smtClean="0">
                <a:latin typeface="Times New Roman" pitchFamily="18" charset="0"/>
              </a:rPr>
              <a:t> </a:t>
            </a:r>
            <a:r>
              <a:rPr lang="en-US" dirty="0" err="1" smtClean="0">
                <a:latin typeface="Times New Roman" pitchFamily="18" charset="0"/>
              </a:rPr>
              <a:t>действия</a:t>
            </a:r>
            <a:r>
              <a:rPr lang="en-US" dirty="0" smtClean="0">
                <a:latin typeface="Times New Roman" pitchFamily="18" charset="0"/>
              </a:rPr>
              <a:t> и  </a:t>
            </a:r>
            <a:r>
              <a:rPr lang="en-US" dirty="0" err="1" smtClean="0">
                <a:latin typeface="Times New Roman" pitchFamily="18" charset="0"/>
              </a:rPr>
              <a:t>вызывают</a:t>
            </a:r>
            <a:r>
              <a:rPr lang="en-US" dirty="0" smtClean="0">
                <a:latin typeface="Times New Roman" pitchFamily="18" charset="0"/>
              </a:rPr>
              <a:t> </a:t>
            </a:r>
            <a:r>
              <a:rPr lang="en-US" dirty="0" err="1" smtClean="0">
                <a:latin typeface="Times New Roman" pitchFamily="18" charset="0"/>
              </a:rPr>
              <a:t>проявление</a:t>
            </a:r>
            <a:r>
              <a:rPr lang="en-US" dirty="0" smtClean="0">
                <a:latin typeface="Times New Roman" pitchFamily="18" charset="0"/>
              </a:rPr>
              <a:t> </a:t>
            </a:r>
            <a:r>
              <a:rPr lang="en-US" dirty="0" err="1" smtClean="0">
                <a:latin typeface="Times New Roman" pitchFamily="18" charset="0"/>
              </a:rPr>
              <a:t>жестокости</a:t>
            </a:r>
            <a:r>
              <a:rPr lang="en-US" dirty="0" smtClean="0">
                <a:latin typeface="Times New Roman" pitchFamily="18" charset="0"/>
              </a:rPr>
              <a:t>,  </a:t>
            </a:r>
            <a:r>
              <a:rPr lang="en-US" dirty="0" err="1" smtClean="0">
                <a:latin typeface="Times New Roman" pitchFamily="18" charset="0"/>
              </a:rPr>
              <a:t>провоцируют</a:t>
            </a:r>
            <a:r>
              <a:rPr lang="en-US" dirty="0" smtClean="0">
                <a:latin typeface="Times New Roman" pitchFamily="18" charset="0"/>
              </a:rPr>
              <a:t> </a:t>
            </a:r>
            <a:r>
              <a:rPr lang="en-US" dirty="0" err="1" smtClean="0">
                <a:latin typeface="Times New Roman" pitchFamily="18" charset="0"/>
              </a:rPr>
              <a:t>игровые</a:t>
            </a:r>
            <a:r>
              <a:rPr lang="en-US" dirty="0" smtClean="0">
                <a:latin typeface="Times New Roman" pitchFamily="18" charset="0"/>
              </a:rPr>
              <a:t> </a:t>
            </a:r>
            <a:r>
              <a:rPr lang="en-US" dirty="0" err="1" smtClean="0">
                <a:latin typeface="Times New Roman" pitchFamily="18" charset="0"/>
              </a:rPr>
              <a:t>сюжеты</a:t>
            </a:r>
            <a:r>
              <a:rPr lang="en-US" dirty="0" smtClean="0">
                <a:latin typeface="Times New Roman" pitchFamily="18" charset="0"/>
              </a:rPr>
              <a:t>, </a:t>
            </a:r>
            <a:r>
              <a:rPr lang="en-US" dirty="0" err="1" smtClean="0">
                <a:latin typeface="Times New Roman" pitchFamily="18" charset="0"/>
              </a:rPr>
              <a:t>связанные</a:t>
            </a:r>
            <a:r>
              <a:rPr lang="en-US" dirty="0" smtClean="0">
                <a:latin typeface="Times New Roman" pitchFamily="18" charset="0"/>
              </a:rPr>
              <a:t> с </a:t>
            </a:r>
            <a:r>
              <a:rPr lang="en-US" dirty="0" err="1" smtClean="0">
                <a:latin typeface="Times New Roman" pitchFamily="18" charset="0"/>
              </a:rPr>
              <a:t>безнравственностью</a:t>
            </a:r>
            <a:r>
              <a:rPr lang="en-US" dirty="0" smtClean="0">
                <a:latin typeface="Times New Roman" pitchFamily="18" charset="0"/>
              </a:rPr>
              <a:t> и </a:t>
            </a:r>
            <a:r>
              <a:rPr lang="en-US" dirty="0" err="1" smtClean="0">
                <a:latin typeface="Times New Roman" pitchFamily="18" charset="0"/>
              </a:rPr>
              <a:t>насилием</a:t>
            </a:r>
            <a:r>
              <a:rPr lang="en-US" dirty="0" smtClean="0">
                <a:latin typeface="Times New Roman" pitchFamily="18" charset="0"/>
              </a:rPr>
              <a:t>, </a:t>
            </a:r>
            <a:r>
              <a:rPr lang="en-US" dirty="0" err="1" smtClean="0">
                <a:latin typeface="Times New Roman" pitchFamily="18" charset="0"/>
              </a:rPr>
              <a:t>выходящим</a:t>
            </a:r>
            <a:r>
              <a:rPr lang="en-US" dirty="0" smtClean="0">
                <a:latin typeface="Times New Roman" pitchFamily="18" charset="0"/>
              </a:rPr>
              <a:t> </a:t>
            </a:r>
            <a:r>
              <a:rPr lang="en-US" dirty="0" err="1" smtClean="0">
                <a:latin typeface="Times New Roman" pitchFamily="18" charset="0"/>
              </a:rPr>
              <a:t>за</a:t>
            </a:r>
            <a:r>
              <a:rPr lang="en-US" dirty="0" smtClean="0">
                <a:latin typeface="Times New Roman" pitchFamily="18" charset="0"/>
              </a:rPr>
              <a:t> </a:t>
            </a:r>
            <a:r>
              <a:rPr lang="en-US" dirty="0" err="1" smtClean="0">
                <a:latin typeface="Times New Roman" pitchFamily="18" charset="0"/>
              </a:rPr>
              <a:t>компетенцию</a:t>
            </a:r>
            <a:r>
              <a:rPr lang="en-US" dirty="0" smtClean="0">
                <a:latin typeface="Times New Roman" pitchFamily="18" charset="0"/>
              </a:rPr>
              <a:t> </a:t>
            </a:r>
            <a:r>
              <a:rPr lang="en-US" dirty="0" err="1" smtClean="0">
                <a:latin typeface="Times New Roman" pitchFamily="18" charset="0"/>
              </a:rPr>
              <a:t>детского</a:t>
            </a:r>
            <a:r>
              <a:rPr lang="en-US" dirty="0" smtClean="0">
                <a:latin typeface="Times New Roman" pitchFamily="18" charset="0"/>
              </a:rPr>
              <a:t> </a:t>
            </a:r>
            <a:r>
              <a:rPr lang="en-US" dirty="0" err="1" smtClean="0">
                <a:latin typeface="Times New Roman" pitchFamily="18" charset="0"/>
              </a:rPr>
              <a:t>возраста</a:t>
            </a:r>
            <a:r>
              <a:rPr lang="en-US" dirty="0" smtClean="0">
                <a:latin typeface="Times New Roman" pitchFamily="18" charset="0"/>
              </a:rPr>
              <a:t>.</a:t>
            </a:r>
            <a:endParaRPr lang="ru-RU" dirty="0" smtClean="0">
              <a:latin typeface="Times New Roman" pitchFamily="18" charset="0"/>
            </a:endParaRPr>
          </a:p>
          <a:p>
            <a:pPr algn="ctr">
              <a:lnSpc>
                <a:spcPct val="80000"/>
              </a:lnSpc>
              <a:spcBef>
                <a:spcPts val="650"/>
              </a:spcBef>
              <a:buClr>
                <a:srgbClr val="0000FF"/>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err="1" smtClean="0">
                <a:latin typeface="Times New Roman" pitchFamily="18" charset="0"/>
              </a:rPr>
              <a:t>Антропометрические</a:t>
            </a:r>
            <a:r>
              <a:rPr lang="en-US" dirty="0" smtClean="0">
                <a:latin typeface="Times New Roman" pitchFamily="18" charset="0"/>
              </a:rPr>
              <a:t> </a:t>
            </a:r>
            <a:r>
              <a:rPr lang="en-US" dirty="0" err="1" smtClean="0">
                <a:latin typeface="Times New Roman" pitchFamily="18" charset="0"/>
              </a:rPr>
              <a:t>факторы</a:t>
            </a:r>
            <a:r>
              <a:rPr lang="en-US" dirty="0" smtClean="0">
                <a:latin typeface="Times New Roman" pitchFamily="18" charset="0"/>
              </a:rPr>
              <a:t>, </a:t>
            </a:r>
            <a:r>
              <a:rPr lang="en-US" dirty="0" err="1" smtClean="0">
                <a:latin typeface="Times New Roman" pitchFamily="18" charset="0"/>
              </a:rPr>
              <a:t>обеспечивающие</a:t>
            </a:r>
            <a:r>
              <a:rPr lang="en-US" dirty="0" smtClean="0">
                <a:latin typeface="Times New Roman" pitchFamily="18" charset="0"/>
              </a:rPr>
              <a:t> </a:t>
            </a:r>
            <a:r>
              <a:rPr lang="en-US" dirty="0" err="1" smtClean="0">
                <a:latin typeface="Times New Roman" pitchFamily="18" charset="0"/>
              </a:rPr>
              <a:t>соответствие</a:t>
            </a:r>
            <a:r>
              <a:rPr lang="en-US" dirty="0" smtClean="0">
                <a:latin typeface="Times New Roman" pitchFamily="18" charset="0"/>
              </a:rPr>
              <a:t> </a:t>
            </a:r>
            <a:r>
              <a:rPr lang="en-US" dirty="0" err="1" smtClean="0">
                <a:latin typeface="Times New Roman" pitchFamily="18" charset="0"/>
              </a:rPr>
              <a:t>росто-возрасных</a:t>
            </a:r>
            <a:r>
              <a:rPr lang="en-US" dirty="0" smtClean="0">
                <a:latin typeface="Times New Roman" pitchFamily="18" charset="0"/>
              </a:rPr>
              <a:t> </a:t>
            </a:r>
            <a:r>
              <a:rPr lang="en-US" dirty="0" err="1" smtClean="0">
                <a:latin typeface="Times New Roman" pitchFamily="18" charset="0"/>
              </a:rPr>
              <a:t>характеристик</a:t>
            </a:r>
            <a:r>
              <a:rPr lang="en-US" dirty="0" smtClean="0">
                <a:latin typeface="Times New Roman" pitchFamily="18" charset="0"/>
              </a:rPr>
              <a:t> </a:t>
            </a:r>
            <a:r>
              <a:rPr lang="en-US" dirty="0" err="1" smtClean="0">
                <a:latin typeface="Times New Roman" pitchFamily="18" charset="0"/>
              </a:rPr>
              <a:t>параметрам</a:t>
            </a:r>
            <a:r>
              <a:rPr lang="en-US" dirty="0" smtClean="0">
                <a:latin typeface="Times New Roman" pitchFamily="18" charset="0"/>
              </a:rPr>
              <a:t> </a:t>
            </a:r>
            <a:r>
              <a:rPr lang="en-US" dirty="0" err="1" smtClean="0">
                <a:latin typeface="Times New Roman" pitchFamily="18" charset="0"/>
              </a:rPr>
              <a:t>предметной</a:t>
            </a:r>
            <a:r>
              <a:rPr lang="en-US" dirty="0" smtClean="0">
                <a:latin typeface="Times New Roman" pitchFamily="18" charset="0"/>
              </a:rPr>
              <a:t> </a:t>
            </a:r>
            <a:r>
              <a:rPr lang="en-US" dirty="0" err="1" smtClean="0">
                <a:latin typeface="Times New Roman" pitchFamily="18" charset="0"/>
              </a:rPr>
              <a:t>развивающей</a:t>
            </a:r>
            <a:r>
              <a:rPr lang="en-US" dirty="0" smtClean="0">
                <a:latin typeface="Times New Roman" pitchFamily="18" charset="0"/>
              </a:rPr>
              <a:t> </a:t>
            </a:r>
            <a:r>
              <a:rPr lang="en-US" dirty="0" err="1" smtClean="0">
                <a:latin typeface="Times New Roman" pitchFamily="18" charset="0"/>
              </a:rPr>
              <a:t>среды</a:t>
            </a:r>
            <a:r>
              <a:rPr lang="en-US" dirty="0" smtClean="0">
                <a:latin typeface="Times New Roman" pitchFamily="18" charset="0"/>
              </a:rPr>
              <a:t>. </a:t>
            </a:r>
            <a:r>
              <a:rPr lang="en-US" dirty="0" err="1" smtClean="0">
                <a:latin typeface="Times New Roman" pitchFamily="18" charset="0"/>
              </a:rPr>
              <a:t>Мебель</a:t>
            </a:r>
            <a:r>
              <a:rPr lang="en-US" dirty="0" smtClean="0">
                <a:latin typeface="Times New Roman" pitchFamily="18" charset="0"/>
              </a:rPr>
              <a:t> </a:t>
            </a:r>
            <a:r>
              <a:rPr lang="en-US" dirty="0" err="1" smtClean="0">
                <a:latin typeface="Times New Roman" pitchFamily="18" charset="0"/>
              </a:rPr>
              <a:t>должна</a:t>
            </a:r>
            <a:r>
              <a:rPr lang="en-US" dirty="0" smtClean="0">
                <a:latin typeface="Times New Roman" pitchFamily="18" charset="0"/>
              </a:rPr>
              <a:t> </a:t>
            </a:r>
            <a:r>
              <a:rPr lang="en-US" dirty="0" err="1" smtClean="0">
                <a:latin typeface="Times New Roman" pitchFamily="18" charset="0"/>
              </a:rPr>
              <a:t>находиться</a:t>
            </a:r>
            <a:r>
              <a:rPr lang="en-US" dirty="0" smtClean="0">
                <a:latin typeface="Times New Roman" pitchFamily="18" charset="0"/>
              </a:rPr>
              <a:t> в </a:t>
            </a:r>
            <a:r>
              <a:rPr lang="en-US" dirty="0" err="1" smtClean="0">
                <a:latin typeface="Times New Roman" pitchFamily="18" charset="0"/>
              </a:rPr>
              <a:t>соответствии</a:t>
            </a:r>
            <a:r>
              <a:rPr lang="en-US" dirty="0" smtClean="0">
                <a:latin typeface="Times New Roman" pitchFamily="18" charset="0"/>
              </a:rPr>
              <a:t> с </a:t>
            </a:r>
            <a:r>
              <a:rPr lang="en-US" dirty="0" err="1" smtClean="0">
                <a:latin typeface="Times New Roman" pitchFamily="18" charset="0"/>
              </a:rPr>
              <a:t>требованиями</a:t>
            </a:r>
            <a:r>
              <a:rPr lang="en-US" dirty="0" smtClean="0">
                <a:latin typeface="Times New Roman" pitchFamily="18" charset="0"/>
              </a:rPr>
              <a:t> </a:t>
            </a:r>
            <a:r>
              <a:rPr lang="en-US" dirty="0" err="1" smtClean="0">
                <a:latin typeface="Times New Roman" pitchFamily="18" charset="0"/>
              </a:rPr>
              <a:t>САНПиН</a:t>
            </a:r>
            <a:r>
              <a:rPr lang="en-US" dirty="0" smtClean="0">
                <a:latin typeface="Times New Roman" pitchFamily="18" charset="0"/>
              </a:rPr>
              <a:t> и ФГОС</a:t>
            </a:r>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fontScale="90000"/>
          </a:bodyPr>
          <a:lstStyle/>
          <a:p>
            <a:r>
              <a:rPr lang="ru-RU" sz="3100" b="1" i="1" dirty="0" smtClean="0">
                <a:solidFill>
                  <a:srgbClr val="FF0000"/>
                </a:solidFill>
                <a:latin typeface="Times New Roman" pitchFamily="18" charset="0"/>
                <a:cs typeface="Times New Roman" pitchFamily="18" charset="0"/>
              </a:rPr>
              <a:t>Разделение пространства группы на три полифункциональных сектора: </a:t>
            </a:r>
            <a:endParaRPr lang="ru-RU" sz="3100" b="1" i="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412776"/>
            <a:ext cx="8229600" cy="4713387"/>
          </a:xfrm>
        </p:spPr>
        <p:txBody>
          <a:bodyPr>
            <a:normAutofit fontScale="40000" lnSpcReduction="20000"/>
          </a:bodyPr>
          <a:lstStyle/>
          <a:p>
            <a:endParaRPr lang="ru-RU" dirty="0" smtClean="0"/>
          </a:p>
          <a:p>
            <a:pPr>
              <a:buNone/>
            </a:pPr>
            <a:r>
              <a:rPr lang="ru-RU" sz="3800" dirty="0" smtClean="0">
                <a:latin typeface="Times New Roman" pitchFamily="18" charset="0"/>
                <a:cs typeface="Times New Roman" pitchFamily="18" charset="0"/>
              </a:rPr>
              <a:t>Активный сектор (занимает самую большую площадь в группе), включающий в себя: </a:t>
            </a:r>
          </a:p>
          <a:p>
            <a:pPr>
              <a:buNone/>
            </a:pPr>
            <a:r>
              <a:rPr lang="ru-RU" sz="3800" dirty="0" smtClean="0">
                <a:latin typeface="Times New Roman" pitchFamily="18" charset="0"/>
                <a:cs typeface="Times New Roman" pitchFamily="18" charset="0"/>
              </a:rPr>
              <a:t>1. Центр игры </a:t>
            </a:r>
          </a:p>
          <a:p>
            <a:pPr>
              <a:buNone/>
            </a:pPr>
            <a:r>
              <a:rPr lang="ru-RU" sz="3800" dirty="0" smtClean="0">
                <a:latin typeface="Times New Roman" pitchFamily="18" charset="0"/>
                <a:cs typeface="Times New Roman" pitchFamily="18" charset="0"/>
              </a:rPr>
              <a:t>2. Центр двигательной активности </a:t>
            </a:r>
          </a:p>
          <a:p>
            <a:pPr>
              <a:buNone/>
            </a:pPr>
            <a:r>
              <a:rPr lang="ru-RU" sz="3800" dirty="0" smtClean="0">
                <a:latin typeface="Times New Roman" pitchFamily="18" charset="0"/>
                <a:cs typeface="Times New Roman" pitchFamily="18" charset="0"/>
              </a:rPr>
              <a:t>3. Центр конструирования </a:t>
            </a:r>
          </a:p>
          <a:p>
            <a:pPr>
              <a:buNone/>
            </a:pPr>
            <a:r>
              <a:rPr lang="ru-RU" sz="3800" dirty="0" smtClean="0">
                <a:latin typeface="Times New Roman" pitchFamily="18" charset="0"/>
                <a:cs typeface="Times New Roman" pitchFamily="18" charset="0"/>
              </a:rPr>
              <a:t>4. Цент музыкально - театрализованной деятельности </a:t>
            </a:r>
          </a:p>
          <a:p>
            <a:endParaRPr lang="ru-RU" sz="3800" dirty="0" smtClean="0">
              <a:latin typeface="Times New Roman" pitchFamily="18" charset="0"/>
              <a:cs typeface="Times New Roman" pitchFamily="18" charset="0"/>
            </a:endParaRPr>
          </a:p>
          <a:p>
            <a:pPr>
              <a:buNone/>
            </a:pPr>
            <a:r>
              <a:rPr lang="ru-RU" sz="3800" dirty="0" smtClean="0">
                <a:latin typeface="Times New Roman" pitchFamily="18" charset="0"/>
                <a:cs typeface="Times New Roman" pitchFamily="18" charset="0"/>
              </a:rPr>
              <a:t>Спокойный сектор: </a:t>
            </a:r>
          </a:p>
          <a:p>
            <a:pPr>
              <a:buNone/>
            </a:pPr>
            <a:r>
              <a:rPr lang="ru-RU" sz="3800" dirty="0" smtClean="0">
                <a:latin typeface="Times New Roman" pitchFamily="18" charset="0"/>
                <a:cs typeface="Times New Roman" pitchFamily="18" charset="0"/>
              </a:rPr>
              <a:t>1. Центр книги </a:t>
            </a:r>
          </a:p>
          <a:p>
            <a:pPr>
              <a:buNone/>
            </a:pPr>
            <a:r>
              <a:rPr lang="ru-RU" sz="3800" dirty="0" smtClean="0">
                <a:latin typeface="Times New Roman" pitchFamily="18" charset="0"/>
                <a:cs typeface="Times New Roman" pitchFamily="18" charset="0"/>
              </a:rPr>
              <a:t>2. Центр отдыха </a:t>
            </a:r>
          </a:p>
          <a:p>
            <a:pPr>
              <a:buNone/>
            </a:pPr>
            <a:r>
              <a:rPr lang="ru-RU" sz="3800" dirty="0" smtClean="0">
                <a:latin typeface="Times New Roman" pitchFamily="18" charset="0"/>
                <a:cs typeface="Times New Roman" pitchFamily="18" charset="0"/>
              </a:rPr>
              <a:t>3. Центр природы </a:t>
            </a:r>
          </a:p>
          <a:p>
            <a:endParaRPr lang="ru-RU" sz="3800" dirty="0" smtClean="0">
              <a:latin typeface="Times New Roman" pitchFamily="18" charset="0"/>
              <a:cs typeface="Times New Roman" pitchFamily="18" charset="0"/>
            </a:endParaRPr>
          </a:p>
          <a:p>
            <a:pPr>
              <a:buNone/>
            </a:pPr>
            <a:r>
              <a:rPr lang="ru-RU" sz="3800" dirty="0" smtClean="0">
                <a:latin typeface="Times New Roman" pitchFamily="18" charset="0"/>
                <a:cs typeface="Times New Roman" pitchFamily="18" charset="0"/>
              </a:rPr>
              <a:t>Рабочий сектор: (Рабочий сектор занимает 25% всей группы, так как там предполагается размещение оборудования для организации совместной и регламентированной деятельности. Все части группового пространства имеют условные границы в зависимости от конкретных задач момента, при необходимости можно вместить всех желающих, так как дошкольники «заражаются» текущими интересами сверстников и присоединяются к ним: </a:t>
            </a:r>
          </a:p>
          <a:p>
            <a:pPr>
              <a:buNone/>
            </a:pPr>
            <a:r>
              <a:rPr lang="ru-RU" sz="3800" dirty="0" smtClean="0">
                <a:latin typeface="Times New Roman" pitchFamily="18" charset="0"/>
                <a:cs typeface="Times New Roman" pitchFamily="18" charset="0"/>
              </a:rPr>
              <a:t>1. Центр познавательной и исследовательской деятельности </a:t>
            </a:r>
          </a:p>
          <a:p>
            <a:pPr>
              <a:buNone/>
            </a:pPr>
            <a:r>
              <a:rPr lang="ru-RU" sz="3800" dirty="0" smtClean="0">
                <a:latin typeface="Times New Roman" pitchFamily="18" charset="0"/>
                <a:cs typeface="Times New Roman" pitchFamily="18" charset="0"/>
              </a:rPr>
              <a:t>2. Центр продуктивной и творческой деятельности </a:t>
            </a:r>
          </a:p>
          <a:p>
            <a:pPr>
              <a:buNone/>
            </a:pPr>
            <a:r>
              <a:rPr lang="ru-RU" sz="3800" dirty="0" smtClean="0">
                <a:latin typeface="Times New Roman" pitchFamily="18" charset="0"/>
                <a:cs typeface="Times New Roman" pitchFamily="18" charset="0"/>
              </a:rPr>
              <a:t>3. Центр правильной речи и моторики </a:t>
            </a:r>
          </a:p>
          <a:p>
            <a:endParaRPr lang="ru-RU" sz="3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 </a:t>
            </a:r>
            <a:r>
              <a:rPr lang="ru-RU" sz="2700" b="1" i="1" dirty="0">
                <a:solidFill>
                  <a:srgbClr val="FF0000"/>
                </a:solidFill>
                <a:latin typeface="Times New Roman" pitchFamily="18" charset="0"/>
                <a:cs typeface="Times New Roman" pitchFamily="18" charset="0"/>
              </a:rPr>
              <a:t>Особенности  организации  предметно-пространственной  среды  для</a:t>
            </a:r>
            <a:br>
              <a:rPr lang="ru-RU" sz="2700" b="1" i="1" dirty="0">
                <a:solidFill>
                  <a:srgbClr val="FF0000"/>
                </a:solidFill>
                <a:latin typeface="Times New Roman" pitchFamily="18" charset="0"/>
                <a:cs typeface="Times New Roman" pitchFamily="18" charset="0"/>
              </a:rPr>
            </a:br>
            <a:r>
              <a:rPr lang="ru-RU" sz="2700" b="1" i="1" dirty="0">
                <a:solidFill>
                  <a:srgbClr val="FF0000"/>
                </a:solidFill>
                <a:latin typeface="Times New Roman" pitchFamily="18" charset="0"/>
                <a:cs typeface="Times New Roman" pitchFamily="18" charset="0"/>
              </a:rPr>
              <a:t>обеспечения	эмоционального   благополучия   ребенка. </a:t>
            </a:r>
          </a:p>
        </p:txBody>
      </p:sp>
      <p:sp>
        <p:nvSpPr>
          <p:cNvPr id="3" name="Содержимое 2"/>
          <p:cNvSpPr>
            <a:spLocks noGrp="1"/>
          </p:cNvSpPr>
          <p:nvPr>
            <p:ph idx="1"/>
          </p:nvPr>
        </p:nvSpPr>
        <p:spPr/>
        <p:txBody>
          <a:bodyPr>
            <a:normAutofit fontScale="77500" lnSpcReduction="20000"/>
          </a:bodyPr>
          <a:lstStyle/>
          <a:p>
            <a:pPr>
              <a:buNone/>
            </a:pPr>
            <a:r>
              <a:rPr lang="ru-RU" sz="3100" dirty="0">
                <a:latin typeface="Times New Roman" pitchFamily="18" charset="0"/>
                <a:cs typeface="Times New Roman" pitchFamily="18" charset="0"/>
              </a:rPr>
              <a:t>Для   </a:t>
            </a:r>
            <a:r>
              <a:rPr lang="ru-RU" sz="3100" dirty="0" smtClean="0">
                <a:latin typeface="Times New Roman" pitchFamily="18" charset="0"/>
                <a:cs typeface="Times New Roman" pitchFamily="18" charset="0"/>
              </a:rPr>
              <a:t>обеспечения эмоционального </a:t>
            </a:r>
            <a:r>
              <a:rPr lang="ru-RU" sz="3100" dirty="0">
                <a:latin typeface="Times New Roman" pitchFamily="18" charset="0"/>
                <a:cs typeface="Times New Roman" pitchFamily="18" charset="0"/>
              </a:rPr>
              <a:t>благополучия детей обстановка в детском саду должна быть располагающей, почти домашней, в таком случае дети быстро осваиваются в ней, свободно выражают свои эмоции. Все помещения детского сада, предназначенные для детей, должны быть оборудованы таким образом, чтобы ребенок чувствовал себя комфортно и свободно.</a:t>
            </a:r>
          </a:p>
          <a:p>
            <a:pPr hangingPunct="0">
              <a:buNone/>
            </a:pPr>
            <a:r>
              <a:rPr lang="ru-RU" sz="3100" dirty="0" smtClean="0">
                <a:latin typeface="Times New Roman" pitchFamily="18" charset="0"/>
                <a:cs typeface="Times New Roman" pitchFamily="18" charset="0"/>
              </a:rPr>
              <a:t> </a:t>
            </a:r>
            <a:r>
              <a:rPr lang="ru-RU" sz="3100" dirty="0">
                <a:latin typeface="Times New Roman" pitchFamily="18" charset="0"/>
                <a:cs typeface="Times New Roman" pitchFamily="18" charset="0"/>
              </a:rPr>
              <a:t>Комфортная среда — это среда, в которой ребенку уютно и уверенно, где он может себя занять интересным, любимым делом. Комфортность среды дополняется ее художественно-эстетическим оформлением, которое положительно влияет на ребенка, вызывает эмоции, яркие и неповторимые ощущения.</a:t>
            </a:r>
          </a:p>
          <a:p>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i="1" dirty="0" smtClean="0">
                <a:solidFill>
                  <a:srgbClr val="FF0000"/>
                </a:solidFill>
                <a:latin typeface="Times New Roman" pitchFamily="18" charset="0"/>
                <a:cs typeface="Times New Roman" pitchFamily="18" charset="0"/>
              </a:rPr>
              <a:t>Основными характеристиками предметной среды для групп раннего возраста являются:</a:t>
            </a:r>
            <a:r>
              <a:rPr lang="ru-RU" sz="2800" b="1" i="1" dirty="0" smtClean="0">
                <a:solidFill>
                  <a:srgbClr val="FF0000"/>
                </a:solidFill>
              </a:rPr>
              <a:t/>
            </a:r>
            <a:br>
              <a:rPr lang="ru-RU" sz="2800" b="1" i="1" dirty="0" smtClean="0">
                <a:solidFill>
                  <a:srgbClr val="FF0000"/>
                </a:solidFill>
              </a:rPr>
            </a:br>
            <a:endParaRPr lang="ru-RU" sz="2800" b="1" i="1" dirty="0">
              <a:solidFill>
                <a:srgbClr val="FF0000"/>
              </a:solidFill>
            </a:endParaRPr>
          </a:p>
        </p:txBody>
      </p:sp>
      <p:sp>
        <p:nvSpPr>
          <p:cNvPr id="3" name="Содержимое 2"/>
          <p:cNvSpPr>
            <a:spLocks noGrp="1"/>
          </p:cNvSpPr>
          <p:nvPr>
            <p:ph idx="1"/>
          </p:nvPr>
        </p:nvSpPr>
        <p:spPr/>
        <p:txBody>
          <a:bodyPr>
            <a:normAutofit fontScale="62500" lnSpcReduction="20000"/>
          </a:bodyPr>
          <a:lstStyle/>
          <a:p>
            <a:pPr lvl="0"/>
            <a:r>
              <a:rPr lang="ru-RU" dirty="0" smtClean="0"/>
              <a:t>разнообразие – наличие всевозможного игрового и дидактического материала для сенсорного развития, конструктивной, изобразительной и музыкальной деятельности, развития мелкой моторики, формирования представлений о самом себе, организации двигательной активности и др.;</a:t>
            </a:r>
          </a:p>
          <a:p>
            <a:pPr lvl="0"/>
            <a:r>
              <a:rPr lang="ru-RU" dirty="0" smtClean="0"/>
              <a:t>доступность – расположение игрового и дидактического материала в поле зрения ребёнка (исключаются высокая мебель и закрытые шкафы);</a:t>
            </a:r>
          </a:p>
          <a:p>
            <a:pPr lvl="0"/>
            <a:r>
              <a:rPr lang="ru-RU" dirty="0" err="1" smtClean="0"/>
              <a:t>эмоциогенность</a:t>
            </a:r>
            <a:r>
              <a:rPr lang="ru-RU" dirty="0" smtClean="0"/>
              <a:t> – обеспечение индивидуальной комфортности, психологической защищённости и эмоционального благополучия (среда должна быть яркой, красочной, привлекающей внимание ребёнка и вызывающей у него положительной эмоции);</a:t>
            </a:r>
          </a:p>
          <a:p>
            <a:pPr lvl="0"/>
            <a:r>
              <a:rPr lang="ru-RU" dirty="0" smtClean="0"/>
              <a:t>зонирование – построение не пересекающихся друг с другом игровых и учебных зон (это связано с особенностями игровой деятельности детей раннего возраста – играют не вместе, а рядом).</a:t>
            </a:r>
          </a:p>
          <a:p>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i="1" dirty="0" smtClean="0">
                <a:solidFill>
                  <a:srgbClr val="FF0000"/>
                </a:solidFill>
                <a:latin typeface="Times New Roman" pitchFamily="18" charset="0"/>
                <a:cs typeface="Times New Roman" pitchFamily="18" charset="0"/>
              </a:rPr>
              <a:t>Основными характеристиками предметной среды 2-й младшей группы являются:</a:t>
            </a:r>
            <a:endParaRPr lang="ru-RU" sz="2800" b="1" i="1" dirty="0">
              <a:solidFill>
                <a:srgbClr val="FF0000"/>
              </a:solidFill>
            </a:endParaRPr>
          </a:p>
        </p:txBody>
      </p:sp>
      <p:sp>
        <p:nvSpPr>
          <p:cNvPr id="3" name="Содержимое 2"/>
          <p:cNvSpPr>
            <a:spLocks noGrp="1"/>
          </p:cNvSpPr>
          <p:nvPr>
            <p:ph idx="1"/>
          </p:nvPr>
        </p:nvSpPr>
        <p:spPr/>
        <p:txBody>
          <a:bodyPr>
            <a:noAutofit/>
          </a:bodyPr>
          <a:lstStyle/>
          <a:p>
            <a:r>
              <a:rPr lang="ru-RU" sz="1400" dirty="0" smtClean="0">
                <a:latin typeface="Times New Roman" pitchFamily="18" charset="0"/>
                <a:cs typeface="Times New Roman" pitchFamily="18" charset="0"/>
              </a:rPr>
              <a:t>Предметы ближайшего окружения являются для маленького ребенка источником любопытства и первой ступенью познания мира, поэтому необходимо создание насыщенной предметной среды, в которой происходит активное накопление чувственного опыта ребенка.</a:t>
            </a:r>
          </a:p>
          <a:p>
            <a:r>
              <a:rPr lang="ru-RU" sz="1400" dirty="0" smtClean="0">
                <a:latin typeface="Times New Roman" pitchFamily="18" charset="0"/>
                <a:cs typeface="Times New Roman" pitchFamily="18" charset="0"/>
              </a:rPr>
              <a:t>Игрушки для малышей должны быть, прежде всего, функциональными и носить обобщенный характер. Например, важно, чтобы автомобиль имел кузов, колеса, кабину, чтобы его можно было катать, все остальное (вид автомобиля, назначение) для ребенка пока незначимо</a:t>
            </a:r>
          </a:p>
          <a:p>
            <a:r>
              <a:rPr lang="ru-RU" sz="1400" dirty="0" smtClean="0">
                <a:latin typeface="Times New Roman" pitchFamily="18" charset="0"/>
                <a:cs typeface="Times New Roman" pitchFamily="18" charset="0"/>
              </a:rPr>
              <a:t>Самой выразительной особенностью детей начала четвертого года жизни является их стремление к самостоятельности. Оно проявляется в, так называемом, "кризисе трех лет", когда ребенок неожиданно для взрослого заявляет свои права на самостоятельность. Стремление к ней становится внутренним двигателем, направляющим интерес ребенка к практическим средствам и способам различных действий и побуждающим овладеть ими. Однако желание быть самостоятельным и возможность реализовать ее не всегда совпадают. Задача взрослого – помочь ребенку овладеть практическими средствами и способами достижения целей.</a:t>
            </a:r>
          </a:p>
          <a:p>
            <a:r>
              <a:rPr lang="ru-RU" sz="1400" dirty="0" smtClean="0">
                <a:latin typeface="Times New Roman" pitchFamily="18" charset="0"/>
                <a:cs typeface="Times New Roman" pitchFamily="18" charset="0"/>
              </a:rPr>
              <a:t>помогает детям в их возможностях быть такими же «большими и важными».</a:t>
            </a:r>
          </a:p>
          <a:p>
            <a:r>
              <a:rPr lang="ru-RU" sz="1400" dirty="0" smtClean="0">
                <a:latin typeface="Times New Roman" pitchFamily="18" charset="0"/>
                <a:cs typeface="Times New Roman" pitchFamily="18" charset="0"/>
              </a:rPr>
              <a:t>У детей младшего дошкольного возраста активно развиваются движения, они стремятся быстро ходить, бегать, лазать. Вместе с тем, движения еще плохо координированы, нет ловкости, быстроты реакции, увертливости. Поэтому при пространственной организации среды оборудование целесообразно располагать по периметру группы, выделив игровую часть и место для хозяйственно-бытовых нужд, предусмотреть достаточно широкие, хорошо просматриваемые пути передвижения для ребенка.</a:t>
            </a:r>
            <a:endParaRPr lang="ru-RU" sz="1400"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B050"/>
                </a:solidFill>
                <a:latin typeface="Monotype Corsiva" pitchFamily="66" charset="0"/>
              </a:rPr>
              <a:t>Предметно-развивающая среда в ДОУ</a:t>
            </a:r>
            <a:r>
              <a:rPr lang="ru-RU" b="1" dirty="0" smtClean="0">
                <a:solidFill>
                  <a:srgbClr val="0070C0"/>
                </a:solidFill>
              </a:rPr>
              <a:t/>
            </a:r>
            <a:br>
              <a:rPr lang="ru-RU" b="1" dirty="0" smtClean="0">
                <a:solidFill>
                  <a:srgbClr val="0070C0"/>
                </a:solidFill>
              </a:rPr>
            </a:br>
            <a:endParaRPr lang="ru-RU" dirty="0"/>
          </a:p>
        </p:txBody>
      </p:sp>
      <p:sp>
        <p:nvSpPr>
          <p:cNvPr id="3" name="Содержимое 2"/>
          <p:cNvSpPr>
            <a:spLocks noGrp="1"/>
          </p:cNvSpPr>
          <p:nvPr>
            <p:ph idx="1"/>
          </p:nvPr>
        </p:nvSpPr>
        <p:spPr/>
        <p:txBody>
          <a:bodyPr>
            <a:normAutofit fontScale="62500" lnSpcReduction="20000"/>
          </a:bodyPr>
          <a:lstStyle/>
          <a:p>
            <a:pPr algn="ctr">
              <a:spcBef>
                <a:spcPts val="650"/>
              </a:spcBef>
              <a:buClr>
                <a:srgbClr val="0070C0"/>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err="1" smtClean="0"/>
              <a:t>Особо</a:t>
            </a:r>
            <a:r>
              <a:rPr lang="en-US" dirty="0" smtClean="0"/>
              <a:t> </a:t>
            </a:r>
            <a:r>
              <a:rPr lang="en-US" dirty="0" err="1" smtClean="0"/>
              <a:t>актуально</a:t>
            </a:r>
            <a:r>
              <a:rPr lang="en-US" dirty="0" smtClean="0"/>
              <a:t> </a:t>
            </a:r>
            <a:r>
              <a:rPr lang="en-US" dirty="0" err="1" smtClean="0"/>
              <a:t>на</a:t>
            </a:r>
            <a:r>
              <a:rPr lang="en-US" dirty="0" smtClean="0"/>
              <a:t> </a:t>
            </a:r>
            <a:r>
              <a:rPr lang="en-US" dirty="0" err="1" smtClean="0"/>
              <a:t>сегодняшний</a:t>
            </a:r>
            <a:r>
              <a:rPr lang="en-US" dirty="0" smtClean="0"/>
              <a:t> </a:t>
            </a:r>
            <a:r>
              <a:rPr lang="en-US" dirty="0" err="1" smtClean="0"/>
              <a:t>день</a:t>
            </a:r>
            <a:r>
              <a:rPr lang="en-US" dirty="0" smtClean="0"/>
              <a:t> </a:t>
            </a:r>
            <a:r>
              <a:rPr lang="en-US" dirty="0" err="1" smtClean="0"/>
              <a:t>стоит</a:t>
            </a:r>
            <a:r>
              <a:rPr lang="en-US" dirty="0" smtClean="0"/>
              <a:t> </a:t>
            </a:r>
            <a:r>
              <a:rPr lang="en-US" dirty="0" err="1" smtClean="0"/>
              <a:t>вопрос</a:t>
            </a:r>
            <a:r>
              <a:rPr lang="en-US" dirty="0" smtClean="0"/>
              <a:t> </a:t>
            </a:r>
            <a:r>
              <a:rPr lang="en-US" dirty="0" err="1" smtClean="0"/>
              <a:t>организации</a:t>
            </a:r>
            <a:r>
              <a:rPr lang="en-US" dirty="0" smtClean="0"/>
              <a:t> </a:t>
            </a:r>
            <a:r>
              <a:rPr lang="en-US" dirty="0" err="1" smtClean="0"/>
              <a:t>предметно-развивающей</a:t>
            </a:r>
            <a:r>
              <a:rPr lang="en-US" dirty="0" smtClean="0"/>
              <a:t> </a:t>
            </a:r>
            <a:r>
              <a:rPr lang="en-US" dirty="0" err="1" smtClean="0"/>
              <a:t>среды</a:t>
            </a:r>
            <a:r>
              <a:rPr lang="en-US" dirty="0" smtClean="0"/>
              <a:t> ДОУ. </a:t>
            </a:r>
            <a:r>
              <a:rPr lang="en-US" dirty="0" err="1" smtClean="0"/>
              <a:t>Это</a:t>
            </a:r>
            <a:r>
              <a:rPr lang="en-US" dirty="0" smtClean="0"/>
              <a:t> </a:t>
            </a:r>
            <a:r>
              <a:rPr lang="en-US" dirty="0" err="1" smtClean="0"/>
              <a:t>связано</a:t>
            </a:r>
            <a:r>
              <a:rPr lang="en-US" dirty="0" smtClean="0"/>
              <a:t> с </a:t>
            </a:r>
            <a:r>
              <a:rPr lang="en-US" dirty="0" err="1" smtClean="0"/>
              <a:t>введением</a:t>
            </a:r>
            <a:r>
              <a:rPr lang="en-US" dirty="0" smtClean="0"/>
              <a:t> </a:t>
            </a:r>
            <a:r>
              <a:rPr lang="en-US" dirty="0" err="1" smtClean="0"/>
              <a:t>Федерального</a:t>
            </a:r>
            <a:r>
              <a:rPr lang="en-US" dirty="0" smtClean="0"/>
              <a:t> </a:t>
            </a:r>
            <a:r>
              <a:rPr lang="en-US" dirty="0" err="1" smtClean="0"/>
              <a:t>государственного</a:t>
            </a:r>
            <a:r>
              <a:rPr lang="en-US" dirty="0" smtClean="0"/>
              <a:t> </a:t>
            </a:r>
            <a:r>
              <a:rPr lang="en-US" dirty="0" err="1" smtClean="0"/>
              <a:t>образовательного</a:t>
            </a:r>
            <a:r>
              <a:rPr lang="en-US" dirty="0" smtClean="0"/>
              <a:t> </a:t>
            </a:r>
            <a:r>
              <a:rPr lang="en-US" dirty="0" err="1" smtClean="0"/>
              <a:t>стандарта</a:t>
            </a:r>
            <a:r>
              <a:rPr lang="en-US" dirty="0" smtClean="0"/>
              <a:t> (ФГОС) к </a:t>
            </a:r>
            <a:r>
              <a:rPr lang="en-US" dirty="0" err="1" smtClean="0"/>
              <a:t>структуре</a:t>
            </a:r>
            <a:r>
              <a:rPr lang="en-US" dirty="0" smtClean="0"/>
              <a:t> </a:t>
            </a:r>
            <a:r>
              <a:rPr lang="en-US" dirty="0" err="1" smtClean="0"/>
              <a:t>основной</a:t>
            </a:r>
            <a:r>
              <a:rPr lang="en-US" dirty="0" smtClean="0"/>
              <a:t> </a:t>
            </a:r>
            <a:r>
              <a:rPr lang="en-US" dirty="0" err="1" smtClean="0"/>
              <a:t>общеобразовательной</a:t>
            </a:r>
            <a:r>
              <a:rPr lang="en-US" dirty="0" smtClean="0"/>
              <a:t> </a:t>
            </a:r>
            <a:r>
              <a:rPr lang="en-US" dirty="0" err="1" smtClean="0"/>
              <a:t>программы</a:t>
            </a:r>
            <a:r>
              <a:rPr lang="en-US" dirty="0" smtClean="0"/>
              <a:t> </a:t>
            </a:r>
            <a:r>
              <a:rPr lang="en-US" dirty="0" err="1" smtClean="0"/>
              <a:t>дошкольного</a:t>
            </a:r>
            <a:r>
              <a:rPr lang="en-US" dirty="0" smtClean="0"/>
              <a:t> </a:t>
            </a:r>
            <a:r>
              <a:rPr lang="en-US" dirty="0" err="1" smtClean="0"/>
              <a:t>образования</a:t>
            </a:r>
            <a:r>
              <a:rPr lang="en-US" dirty="0" smtClean="0"/>
              <a:t>. </a:t>
            </a:r>
          </a:p>
          <a:p>
            <a:pPr algn="ctr">
              <a:spcBef>
                <a:spcPts val="650"/>
              </a:spcBef>
              <a:buClr>
                <a:srgbClr val="0070C0"/>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smtClean="0"/>
              <a:t>В </a:t>
            </a:r>
            <a:r>
              <a:rPr lang="en-US" dirty="0" err="1" smtClean="0"/>
              <a:t>соответствии</a:t>
            </a:r>
            <a:r>
              <a:rPr lang="en-US" dirty="0" smtClean="0"/>
              <a:t> с ФГОС </a:t>
            </a:r>
            <a:r>
              <a:rPr lang="en-US" dirty="0" err="1" smtClean="0"/>
              <a:t>программа</a:t>
            </a:r>
            <a:r>
              <a:rPr lang="en-US" dirty="0" smtClean="0"/>
              <a:t> </a:t>
            </a:r>
            <a:r>
              <a:rPr lang="en-US" dirty="0" err="1" smtClean="0"/>
              <a:t>должна</a:t>
            </a:r>
            <a:r>
              <a:rPr lang="en-US" dirty="0" smtClean="0"/>
              <a:t> </a:t>
            </a:r>
            <a:r>
              <a:rPr lang="en-US" dirty="0" err="1" smtClean="0"/>
              <a:t>строиться</a:t>
            </a:r>
            <a:r>
              <a:rPr lang="en-US" dirty="0" smtClean="0"/>
              <a:t> с </a:t>
            </a:r>
            <a:r>
              <a:rPr lang="en-US" dirty="0" err="1" smtClean="0"/>
              <a:t>учетом</a:t>
            </a:r>
            <a:r>
              <a:rPr lang="en-US" dirty="0" smtClean="0"/>
              <a:t> </a:t>
            </a:r>
            <a:r>
              <a:rPr lang="en-US" dirty="0" err="1" smtClean="0"/>
              <a:t>принципа</a:t>
            </a:r>
            <a:r>
              <a:rPr lang="en-US" dirty="0" smtClean="0"/>
              <a:t> </a:t>
            </a:r>
            <a:r>
              <a:rPr lang="en-US" dirty="0" err="1" smtClean="0"/>
              <a:t>интеграции</a:t>
            </a:r>
            <a:r>
              <a:rPr lang="en-US" dirty="0" smtClean="0"/>
              <a:t> </a:t>
            </a:r>
            <a:r>
              <a:rPr lang="en-US" dirty="0" err="1" smtClean="0"/>
              <a:t>образовательных</a:t>
            </a:r>
            <a:r>
              <a:rPr lang="en-US" dirty="0" smtClean="0"/>
              <a:t> </a:t>
            </a:r>
            <a:r>
              <a:rPr lang="en-US" dirty="0" err="1" smtClean="0"/>
              <a:t>областей</a:t>
            </a:r>
            <a:r>
              <a:rPr lang="en-US" dirty="0" smtClean="0"/>
              <a:t> и в </a:t>
            </a:r>
            <a:r>
              <a:rPr lang="en-US" dirty="0" err="1" smtClean="0"/>
              <a:t>соответствии</a:t>
            </a:r>
            <a:r>
              <a:rPr lang="en-US" dirty="0" smtClean="0"/>
              <a:t> с </a:t>
            </a:r>
            <a:r>
              <a:rPr lang="en-US" dirty="0" err="1" smtClean="0"/>
              <a:t>возрастными</a:t>
            </a:r>
            <a:r>
              <a:rPr lang="en-US" dirty="0" smtClean="0"/>
              <a:t> </a:t>
            </a:r>
            <a:r>
              <a:rPr lang="en-US" dirty="0" err="1" smtClean="0"/>
              <a:t>возможностями</a:t>
            </a:r>
            <a:r>
              <a:rPr lang="en-US" dirty="0" smtClean="0"/>
              <a:t> и </a:t>
            </a:r>
            <a:r>
              <a:rPr lang="en-US" dirty="0" err="1" smtClean="0"/>
              <a:t>особенностями</a:t>
            </a:r>
            <a:r>
              <a:rPr lang="en-US" dirty="0" smtClean="0"/>
              <a:t> </a:t>
            </a:r>
            <a:r>
              <a:rPr lang="en-US" dirty="0" err="1" smtClean="0"/>
              <a:t>воспитанников</a:t>
            </a:r>
            <a:r>
              <a:rPr lang="en-US" dirty="0" smtClean="0"/>
              <a:t>. </a:t>
            </a:r>
            <a:r>
              <a:rPr lang="en-US" dirty="0" err="1" smtClean="0"/>
              <a:t>Решение</a:t>
            </a:r>
            <a:r>
              <a:rPr lang="en-US" dirty="0" smtClean="0"/>
              <a:t> </a:t>
            </a:r>
            <a:r>
              <a:rPr lang="en-US" dirty="0" err="1" smtClean="0"/>
              <a:t>программных</a:t>
            </a:r>
            <a:r>
              <a:rPr lang="en-US" dirty="0" smtClean="0"/>
              <a:t> </a:t>
            </a:r>
            <a:r>
              <a:rPr lang="en-US" dirty="0" err="1" smtClean="0"/>
              <a:t>образовательных</a:t>
            </a:r>
            <a:r>
              <a:rPr lang="en-US" dirty="0" smtClean="0"/>
              <a:t> </a:t>
            </a:r>
            <a:r>
              <a:rPr lang="en-US" dirty="0" err="1" smtClean="0"/>
              <a:t>задач</a:t>
            </a:r>
            <a:r>
              <a:rPr lang="en-US" dirty="0" smtClean="0"/>
              <a:t> </a:t>
            </a:r>
            <a:r>
              <a:rPr lang="en-US" dirty="0" err="1" smtClean="0"/>
              <a:t>предусматривается</a:t>
            </a:r>
            <a:r>
              <a:rPr lang="en-US" dirty="0" smtClean="0"/>
              <a:t> </a:t>
            </a:r>
            <a:r>
              <a:rPr lang="en-US" dirty="0" err="1" smtClean="0"/>
              <a:t>не</a:t>
            </a:r>
            <a:r>
              <a:rPr lang="en-US" dirty="0" smtClean="0"/>
              <a:t> </a:t>
            </a:r>
            <a:r>
              <a:rPr lang="en-US" dirty="0" err="1" smtClean="0"/>
              <a:t>только</a:t>
            </a:r>
            <a:r>
              <a:rPr lang="en-US" dirty="0" smtClean="0"/>
              <a:t> в </a:t>
            </a:r>
            <a:r>
              <a:rPr lang="en-US" dirty="0" err="1" smtClean="0"/>
              <a:t>совместной</a:t>
            </a:r>
            <a:r>
              <a:rPr lang="en-US" dirty="0" smtClean="0"/>
              <a:t> </a:t>
            </a:r>
            <a:r>
              <a:rPr lang="en-US" dirty="0" err="1" smtClean="0"/>
              <a:t>де</a:t>
            </a:r>
            <a:r>
              <a:rPr lang="ru-RU" dirty="0" smtClean="0"/>
              <a:t>я</a:t>
            </a:r>
            <a:r>
              <a:rPr lang="en-US" dirty="0" err="1" smtClean="0"/>
              <a:t>тельности</a:t>
            </a:r>
            <a:r>
              <a:rPr lang="en-US" dirty="0" smtClean="0"/>
              <a:t> </a:t>
            </a:r>
            <a:r>
              <a:rPr lang="en-US" dirty="0" err="1" smtClean="0"/>
              <a:t>взрослого</a:t>
            </a:r>
            <a:r>
              <a:rPr lang="en-US" dirty="0" smtClean="0"/>
              <a:t> и </a:t>
            </a:r>
            <a:r>
              <a:rPr lang="en-US" dirty="0" err="1" smtClean="0"/>
              <a:t>детей</a:t>
            </a:r>
            <a:r>
              <a:rPr lang="en-US" dirty="0" smtClean="0"/>
              <a:t>, </a:t>
            </a:r>
            <a:r>
              <a:rPr lang="en-US" dirty="0" err="1" smtClean="0"/>
              <a:t>но</a:t>
            </a:r>
            <a:r>
              <a:rPr lang="en-US" dirty="0" smtClean="0"/>
              <a:t> и в </a:t>
            </a:r>
            <a:r>
              <a:rPr lang="en-US" dirty="0" err="1" smtClean="0"/>
              <a:t>самостоятельной</a:t>
            </a:r>
            <a:r>
              <a:rPr lang="en-US" dirty="0" smtClean="0"/>
              <a:t> </a:t>
            </a:r>
            <a:r>
              <a:rPr lang="en-US" dirty="0" err="1" smtClean="0"/>
              <a:t>деятельности</a:t>
            </a:r>
            <a:r>
              <a:rPr lang="en-US" dirty="0" smtClean="0"/>
              <a:t> </a:t>
            </a:r>
            <a:r>
              <a:rPr lang="en-US" dirty="0" err="1" smtClean="0"/>
              <a:t>детей</a:t>
            </a:r>
            <a:r>
              <a:rPr lang="en-US" dirty="0" smtClean="0"/>
              <a:t>, а </a:t>
            </a:r>
            <a:r>
              <a:rPr lang="en-US" dirty="0" err="1" smtClean="0"/>
              <a:t>также</a:t>
            </a:r>
            <a:r>
              <a:rPr lang="en-US" dirty="0" smtClean="0"/>
              <a:t> </a:t>
            </a:r>
            <a:r>
              <a:rPr lang="en-US" dirty="0" err="1" smtClean="0"/>
              <a:t>при</a:t>
            </a:r>
            <a:r>
              <a:rPr lang="en-US" dirty="0" smtClean="0"/>
              <a:t> </a:t>
            </a:r>
            <a:r>
              <a:rPr lang="en-US" dirty="0" err="1" smtClean="0"/>
              <a:t>проведении</a:t>
            </a:r>
            <a:r>
              <a:rPr lang="en-US" dirty="0" smtClean="0"/>
              <a:t> </a:t>
            </a:r>
            <a:r>
              <a:rPr lang="en-US" dirty="0" err="1" smtClean="0"/>
              <a:t>режимных</a:t>
            </a:r>
            <a:r>
              <a:rPr lang="en-US" dirty="0" smtClean="0"/>
              <a:t> </a:t>
            </a:r>
            <a:r>
              <a:rPr lang="en-US" dirty="0" err="1" smtClean="0"/>
              <a:t>моментов</a:t>
            </a:r>
            <a:r>
              <a:rPr lang="en-US" dirty="0" smtClean="0"/>
              <a:t>. </a:t>
            </a:r>
          </a:p>
          <a:p>
            <a:pPr algn="ctr">
              <a:spcBef>
                <a:spcPts val="650"/>
              </a:spcBef>
              <a:buClr>
                <a:srgbClr val="0070C0"/>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pPr>
            <a:r>
              <a:rPr lang="en-US" dirty="0" err="1" smtClean="0"/>
              <a:t>Всем</a:t>
            </a:r>
            <a:r>
              <a:rPr lang="en-US" dirty="0" smtClean="0"/>
              <a:t> </a:t>
            </a:r>
            <a:r>
              <a:rPr lang="en-US" dirty="0" err="1" smtClean="0"/>
              <a:t>известно</a:t>
            </a:r>
            <a:r>
              <a:rPr lang="en-US" dirty="0" smtClean="0"/>
              <a:t>, </a:t>
            </a:r>
            <a:r>
              <a:rPr lang="en-US" dirty="0" err="1" smtClean="0"/>
              <a:t>что</a:t>
            </a:r>
            <a:r>
              <a:rPr lang="en-US" dirty="0" smtClean="0"/>
              <a:t> </a:t>
            </a:r>
            <a:r>
              <a:rPr lang="en-US" dirty="0" err="1" smtClean="0"/>
              <a:t>основной</a:t>
            </a:r>
            <a:r>
              <a:rPr lang="en-US" dirty="0" smtClean="0"/>
              <a:t> </a:t>
            </a:r>
            <a:r>
              <a:rPr lang="en-US" dirty="0" err="1" smtClean="0"/>
              <a:t>формой</a:t>
            </a:r>
            <a:r>
              <a:rPr lang="en-US" dirty="0" smtClean="0"/>
              <a:t> </a:t>
            </a:r>
            <a:r>
              <a:rPr lang="en-US" dirty="0" err="1" smtClean="0"/>
              <a:t>работы</a:t>
            </a:r>
            <a:r>
              <a:rPr lang="en-US" dirty="0" smtClean="0"/>
              <a:t> с </a:t>
            </a:r>
            <a:r>
              <a:rPr lang="en-US" dirty="0" err="1" smtClean="0"/>
              <a:t>дошкольниками</a:t>
            </a:r>
            <a:r>
              <a:rPr lang="en-US" dirty="0" smtClean="0"/>
              <a:t> и </a:t>
            </a:r>
            <a:r>
              <a:rPr lang="en-US" dirty="0" err="1" smtClean="0"/>
              <a:t>ведущим</a:t>
            </a:r>
            <a:r>
              <a:rPr lang="en-US" dirty="0" smtClean="0"/>
              <a:t> </a:t>
            </a:r>
            <a:r>
              <a:rPr lang="en-US" dirty="0" err="1" smtClean="0"/>
              <a:t>видом</a:t>
            </a:r>
            <a:r>
              <a:rPr lang="en-US" dirty="0" smtClean="0"/>
              <a:t> </a:t>
            </a:r>
            <a:r>
              <a:rPr lang="en-US" dirty="0" err="1" smtClean="0"/>
              <a:t>деятельности</a:t>
            </a:r>
            <a:r>
              <a:rPr lang="en-US" dirty="0" smtClean="0"/>
              <a:t> </a:t>
            </a:r>
            <a:r>
              <a:rPr lang="en-US" dirty="0" err="1" smtClean="0"/>
              <a:t>детей</a:t>
            </a:r>
            <a:r>
              <a:rPr lang="en-US" dirty="0" smtClean="0"/>
              <a:t> </a:t>
            </a:r>
            <a:r>
              <a:rPr lang="en-US" dirty="0" err="1" smtClean="0"/>
              <a:t>является</a:t>
            </a:r>
            <a:r>
              <a:rPr lang="en-US" dirty="0" smtClean="0"/>
              <a:t> </a:t>
            </a:r>
            <a:r>
              <a:rPr lang="en-US" dirty="0" err="1" smtClean="0"/>
              <a:t>игра</a:t>
            </a:r>
            <a:r>
              <a:rPr lang="en-US" dirty="0" smtClean="0"/>
              <a:t>. </a:t>
            </a:r>
            <a:r>
              <a:rPr lang="en-US" dirty="0" err="1" smtClean="0"/>
              <a:t>Именно</a:t>
            </a:r>
            <a:r>
              <a:rPr lang="en-US" dirty="0" smtClean="0"/>
              <a:t> </a:t>
            </a:r>
            <a:r>
              <a:rPr lang="en-US" dirty="0" err="1" smtClean="0"/>
              <a:t>поэтому</a:t>
            </a:r>
            <a:r>
              <a:rPr lang="en-US" dirty="0" smtClean="0"/>
              <a:t> </a:t>
            </a:r>
            <a:r>
              <a:rPr lang="ru-RU" dirty="0" smtClean="0"/>
              <a:t>мы педагоги </a:t>
            </a:r>
            <a:r>
              <a:rPr lang="en-US" dirty="0" smtClean="0"/>
              <a:t> </a:t>
            </a:r>
            <a:r>
              <a:rPr lang="en-US" dirty="0" err="1" smtClean="0"/>
              <a:t>испытыва</a:t>
            </a:r>
            <a:r>
              <a:rPr lang="ru-RU" dirty="0" smtClean="0"/>
              <a:t>ем</a:t>
            </a:r>
            <a:r>
              <a:rPr lang="en-US" dirty="0" smtClean="0"/>
              <a:t> </a:t>
            </a:r>
            <a:r>
              <a:rPr lang="en-US" dirty="0" err="1" smtClean="0"/>
              <a:t>повышенный</a:t>
            </a:r>
            <a:r>
              <a:rPr lang="en-US" dirty="0" smtClean="0"/>
              <a:t> </a:t>
            </a:r>
            <a:r>
              <a:rPr lang="en-US" dirty="0" err="1" smtClean="0"/>
              <a:t>интерес</a:t>
            </a:r>
            <a:r>
              <a:rPr lang="en-US" dirty="0" smtClean="0"/>
              <a:t> к </a:t>
            </a:r>
            <a:r>
              <a:rPr lang="en-US" dirty="0" err="1" smtClean="0"/>
              <a:t>обновлению</a:t>
            </a:r>
            <a:r>
              <a:rPr lang="en-US" dirty="0" smtClean="0"/>
              <a:t> </a:t>
            </a:r>
            <a:r>
              <a:rPr lang="en-US" dirty="0" err="1" smtClean="0"/>
              <a:t>предметно-развивающей</a:t>
            </a:r>
            <a:r>
              <a:rPr lang="en-US" dirty="0" smtClean="0"/>
              <a:t> </a:t>
            </a:r>
            <a:r>
              <a:rPr lang="en-US" dirty="0" err="1" smtClean="0"/>
              <a:t>среды</a:t>
            </a:r>
            <a:r>
              <a:rPr lang="en-US" dirty="0" smtClean="0"/>
              <a:t> ДОУ.</a:t>
            </a:r>
          </a:p>
          <a:p>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04664"/>
            <a:ext cx="8229600" cy="1143000"/>
          </a:xfrm>
        </p:spPr>
        <p:txBody>
          <a:bodyPr>
            <a:normAutofit/>
          </a:bodyPr>
          <a:lstStyle/>
          <a:p>
            <a:r>
              <a:rPr lang="ru-RU" sz="2800" b="1" i="1" dirty="0" smtClean="0">
                <a:solidFill>
                  <a:srgbClr val="FF0000"/>
                </a:solidFill>
                <a:latin typeface="Times New Roman" pitchFamily="18" charset="0"/>
                <a:cs typeface="Times New Roman" pitchFamily="18" charset="0"/>
              </a:rPr>
              <a:t>Основными характеристиками предметной среды в средней группе являются:</a:t>
            </a:r>
            <a:endParaRPr lang="ru-RU" sz="2800" b="1" i="1" dirty="0">
              <a:solidFill>
                <a:srgbClr val="FF0000"/>
              </a:solidFill>
            </a:endParaRPr>
          </a:p>
        </p:txBody>
      </p:sp>
      <p:sp>
        <p:nvSpPr>
          <p:cNvPr id="3" name="Содержимое 2"/>
          <p:cNvSpPr>
            <a:spLocks noGrp="1"/>
          </p:cNvSpPr>
          <p:nvPr>
            <p:ph idx="1"/>
          </p:nvPr>
        </p:nvSpPr>
        <p:spPr/>
        <p:txBody>
          <a:bodyPr>
            <a:normAutofit/>
          </a:bodyPr>
          <a:lstStyle/>
          <a:p>
            <a:pPr>
              <a:buNone/>
            </a:pPr>
            <a:r>
              <a:rPr lang="ru-RU" sz="2100" dirty="0" smtClean="0">
                <a:latin typeface="Times New Roman" pitchFamily="18" charset="0"/>
                <a:cs typeface="Times New Roman" pitchFamily="18" charset="0"/>
              </a:rPr>
              <a:t>В среднем дошкольном возрасте пространство групп «разбито» на небольшие полузамкнутые </a:t>
            </a:r>
            <a:r>
              <a:rPr lang="ru-RU" sz="2100" dirty="0" err="1" smtClean="0">
                <a:latin typeface="Times New Roman" pitchFamily="18" charset="0"/>
                <a:cs typeface="Times New Roman" pitchFamily="18" charset="0"/>
              </a:rPr>
              <a:t>микропространства</a:t>
            </a:r>
            <a:r>
              <a:rPr lang="ru-RU" sz="2100" dirty="0" smtClean="0">
                <a:latin typeface="Times New Roman" pitchFamily="18" charset="0"/>
                <a:cs typeface="Times New Roman" pitchFamily="18" charset="0"/>
              </a:rPr>
              <a:t>, что способствует играм небольшими подгруппами. Средний дошкольный возраст – время расцвета сюжетно-ролевой игры, в которой дети отражают различные сюжеты: бытовые, трудовые, общественные, содержание любимых произведений, кинофильмов. Большая часть атрибутов храниться в специальных коробках, пластиковых цветных контейнерах, оформление и надпись на которых оказывают ребенку помощь в узнавании игры.</a:t>
            </a:r>
          </a:p>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562074"/>
          </a:xfrm>
        </p:spPr>
        <p:txBody>
          <a:bodyPr>
            <a:normAutofit fontScale="90000"/>
          </a:bodyPr>
          <a:lstStyle/>
          <a:p>
            <a:r>
              <a:rPr lang="ru-RU" sz="2700" b="1" i="1" dirty="0" smtClean="0">
                <a:solidFill>
                  <a:srgbClr val="FF0000"/>
                </a:solidFill>
                <a:latin typeface="Times New Roman" pitchFamily="18" charset="0"/>
                <a:cs typeface="Times New Roman" pitchFamily="18" charset="0"/>
              </a:rPr>
              <a:t>Основными характеристиками предметной среды в старшей группе являются</a:t>
            </a:r>
            <a:r>
              <a:rPr lang="ru-RU" sz="2000" dirty="0" smtClean="0">
                <a:latin typeface="Times New Roman" pitchFamily="18" charset="0"/>
                <a:cs typeface="Times New Roman" pitchFamily="18" charset="0"/>
              </a:rPr>
              <a:t>:</a:t>
            </a:r>
            <a:endParaRPr lang="ru-RU" sz="2000" dirty="0"/>
          </a:p>
        </p:txBody>
      </p:sp>
      <p:sp>
        <p:nvSpPr>
          <p:cNvPr id="3" name="Содержимое 2"/>
          <p:cNvSpPr>
            <a:spLocks noGrp="1"/>
          </p:cNvSpPr>
          <p:nvPr>
            <p:ph idx="1"/>
          </p:nvPr>
        </p:nvSpPr>
        <p:spPr>
          <a:xfrm>
            <a:off x="457200" y="620688"/>
            <a:ext cx="8229600" cy="5832648"/>
          </a:xfrm>
        </p:spPr>
        <p:txBody>
          <a:bodyPr>
            <a:normAutofit fontScale="25000" lnSpcReduction="20000"/>
          </a:bodyPr>
          <a:lstStyle/>
          <a:p>
            <a:pPr>
              <a:buNone/>
            </a:pPr>
            <a:r>
              <a:rPr lang="ru-RU" sz="5600" dirty="0" smtClean="0">
                <a:latin typeface="Times New Roman" pitchFamily="18" charset="0"/>
                <a:cs typeface="Times New Roman" pitchFamily="18" charset="0"/>
              </a:rPr>
              <a:t>Атрибутика игр для детей старшего дошкольного возраста более детализирована. </a:t>
            </a:r>
          </a:p>
          <a:p>
            <a:pPr>
              <a:buNone/>
            </a:pPr>
            <a:r>
              <a:rPr lang="ru-RU" sz="5600" dirty="0" smtClean="0">
                <a:latin typeface="Times New Roman" pitchFamily="18" charset="0"/>
                <a:cs typeface="Times New Roman" pitchFamily="18" charset="0"/>
              </a:rPr>
              <a:t>Задачи воспитателя:</a:t>
            </a:r>
          </a:p>
          <a:p>
            <a:pPr>
              <a:buNone/>
            </a:pPr>
            <a:r>
              <a:rPr lang="ru-RU" sz="5600" dirty="0" smtClean="0">
                <a:latin typeface="Times New Roman" pitchFamily="18" charset="0"/>
                <a:cs typeface="Times New Roman" pitchFamily="18" charset="0"/>
              </a:rPr>
              <a:t>— развивать умение самостоятельно выбирать тему для игры;</a:t>
            </a:r>
          </a:p>
          <a:p>
            <a:pPr>
              <a:buNone/>
            </a:pPr>
            <a:r>
              <a:rPr lang="ru-RU" sz="5600" dirty="0" smtClean="0">
                <a:latin typeface="Times New Roman" pitchFamily="18" charset="0"/>
                <a:cs typeface="Times New Roman" pitchFamily="18" charset="0"/>
              </a:rPr>
              <a:t>— развивать сюжет на основе знаний, полученных при восприятии окружающего, из литературных произведений, во время просмотра телевизионных передач;</a:t>
            </a:r>
          </a:p>
          <a:p>
            <a:pPr>
              <a:buNone/>
            </a:pPr>
            <a:r>
              <a:rPr lang="ru-RU" sz="5600" dirty="0" smtClean="0">
                <a:latin typeface="Times New Roman" pitchFamily="18" charset="0"/>
                <a:cs typeface="Times New Roman" pitchFamily="18" charset="0"/>
              </a:rPr>
              <a:t>— формировать умения согласовывать тему для начала игры, распределять роли, подготавливать необходимые условия;</a:t>
            </a:r>
          </a:p>
          <a:p>
            <a:pPr>
              <a:buNone/>
            </a:pPr>
            <a:r>
              <a:rPr lang="ru-RU" sz="5600" dirty="0" smtClean="0">
                <a:latin typeface="Times New Roman" pitchFamily="18" charset="0"/>
                <a:cs typeface="Times New Roman" pitchFamily="18" charset="0"/>
              </a:rPr>
              <a:t>— формировать умения коллективно возводить постройки, необходимые для игры, совместно планировать предстоящую работу, сообща выполнять задуманное; — развивать умение использовать предметы-заместители.</a:t>
            </a:r>
          </a:p>
          <a:p>
            <a:pPr>
              <a:buNone/>
            </a:pPr>
            <a:r>
              <a:rPr lang="ru-RU" sz="5600" dirty="0" smtClean="0">
                <a:latin typeface="Times New Roman" pitchFamily="18" charset="0"/>
                <a:cs typeface="Times New Roman" pitchFamily="18" charset="0"/>
              </a:rPr>
              <a:t>В соответствии с перечисленными задачами в группах старшего дошкольного возраста необходимо отказаться от стационарных игровых центров, сковывающих игровую инициативу детей, предлагающих детям готовые сюжеты.</a:t>
            </a:r>
          </a:p>
          <a:p>
            <a:pPr>
              <a:buNone/>
            </a:pPr>
            <a:r>
              <a:rPr lang="ru-RU" sz="5600" dirty="0" smtClean="0">
                <a:latin typeface="Times New Roman" pitchFamily="18" charset="0"/>
                <a:cs typeface="Times New Roman" pitchFamily="18" charset="0"/>
              </a:rPr>
              <a:t>Все атрибуты различных сюжетных игр помещаются в яркие пластиковые, лотки, коробки, которые помечаются специальными условными обозначениями (например, зелёный крест на коробке с атрибутами для игр «Больница» или «Аптека»; изображение книги и глобуса на коробке с атрибутикой для игр «Школа» и «Библиотека»; изображение кастрюли на коробке с игрушечной посудой для игры «Семья» и т.д.). Дети сами выбирают нужные им атрибуты в соответствии с замыслом игры. При этом сюжет может разворачиваться и обогащаться: дети начали играть в больницу, а затем им понадобилась посуда, для того чтобы приготовить пищу пациентам; атрибуты для игры «Библиотека» — в больнице устроили читальный зал для больных.</a:t>
            </a:r>
          </a:p>
          <a:p>
            <a:pPr>
              <a:buNone/>
            </a:pPr>
            <a:r>
              <a:rPr lang="ru-RU" sz="5600" dirty="0" smtClean="0">
                <a:latin typeface="Times New Roman" pitchFamily="18" charset="0"/>
                <a:cs typeface="Times New Roman" pitchFamily="18" charset="0"/>
              </a:rPr>
              <a:t>Желательно, чтобы в группах было много конструкторов и строительного материала, а также бросового материала, чтобы дети сами создавали игровую среду и атрибуты для своих игр. Для этой же цели в группах есть мягкие игровые модули.</a:t>
            </a:r>
          </a:p>
          <a:p>
            <a:pPr>
              <a:buNone/>
            </a:pPr>
            <a:r>
              <a:rPr lang="ru-RU" sz="5600" dirty="0" smtClean="0">
                <a:latin typeface="Times New Roman" pitchFamily="18" charset="0"/>
                <a:cs typeface="Times New Roman" pitchFamily="18" charset="0"/>
              </a:rPr>
              <a:t>В группах старшего дошкольного возраста необходимы также различные макеты для развития режиссерских игр детей.</a:t>
            </a:r>
          </a:p>
          <a:p>
            <a:pPr>
              <a:buNone/>
            </a:pPr>
            <a:r>
              <a:rPr lang="ru-RU" sz="5600" dirty="0" smtClean="0">
                <a:latin typeface="Times New Roman" pitchFamily="18" charset="0"/>
                <a:cs typeface="Times New Roman" pitchFamily="18" charset="0"/>
              </a:rPr>
              <a:t>Содержание игр значительно обогащается за счет накопления личного опыта детей, обогащения их представлений об окружающей действительности. Поэтому в группах старшего возраста могут появиться такие ранее не известные игры, как   «Туристическая фирма» или «Рекламное агентство», «Телевидение» и др.</a:t>
            </a:r>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ChangeAspect="1"/>
          </p:cNvGraphicFramePr>
          <p:nvPr>
            <p:ph idx="1"/>
          </p:nvPr>
        </p:nvGraphicFramePr>
        <p:xfrm>
          <a:off x="1907704" y="116632"/>
          <a:ext cx="5040560" cy="6009531"/>
        </p:xfrm>
        <a:graphic>
          <a:graphicData uri="http://schemas.openxmlformats.org/presentationml/2006/ole">
            <p:oleObj spid="_x0000_s82946" name="Документ" r:id="rId3" imgW="5973256" imgH="7315329" progId="Word.Document.12">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88640"/>
            <a:ext cx="8229600" cy="1143000"/>
          </a:xfrm>
        </p:spPr>
        <p:txBody>
          <a:bodyPr>
            <a:normAutofit fontScale="90000"/>
          </a:bodyPr>
          <a:lstStyle/>
          <a:p>
            <a:r>
              <a:rPr lang="ru-RU" sz="2800" b="1" i="1" dirty="0">
                <a:solidFill>
                  <a:srgbClr val="FF0000"/>
                </a:solidFill>
                <a:latin typeface="Times New Roman" pitchFamily="18" charset="0"/>
                <a:cs typeface="Times New Roman" pitchFamily="18" charset="0"/>
              </a:rPr>
              <a:t>Алгоритм создания предметно-развивающей </a:t>
            </a:r>
            <a:r>
              <a:rPr lang="ru-RU" sz="2800" b="1" i="1" dirty="0" smtClean="0">
                <a:solidFill>
                  <a:srgbClr val="FF0000"/>
                </a:solidFill>
                <a:latin typeface="Times New Roman" pitchFamily="18" charset="0"/>
                <a:cs typeface="Times New Roman" pitchFamily="18" charset="0"/>
              </a:rPr>
              <a:t>среды</a:t>
            </a:r>
            <a:br>
              <a:rPr lang="ru-RU" sz="2800" b="1" i="1" dirty="0" smtClean="0">
                <a:solidFill>
                  <a:srgbClr val="FF0000"/>
                </a:solidFill>
                <a:latin typeface="Times New Roman" pitchFamily="18" charset="0"/>
                <a:cs typeface="Times New Roman" pitchFamily="18" charset="0"/>
              </a:rPr>
            </a:br>
            <a:r>
              <a:rPr lang="ru-RU" sz="2800" b="1" i="1" dirty="0" smtClean="0">
                <a:solidFill>
                  <a:srgbClr val="FF0000"/>
                </a:solidFill>
                <a:latin typeface="Times New Roman" pitchFamily="18" charset="0"/>
                <a:cs typeface="Times New Roman" pitchFamily="18" charset="0"/>
              </a:rPr>
              <a:t> </a:t>
            </a:r>
            <a:r>
              <a:rPr lang="ru-RU" sz="2800" b="1" i="1" dirty="0">
                <a:solidFill>
                  <a:srgbClr val="FF0000"/>
                </a:solidFill>
                <a:latin typeface="Times New Roman" pitchFamily="18" charset="0"/>
                <a:cs typeface="Times New Roman" pitchFamily="18" charset="0"/>
              </a:rPr>
              <a:t>в ДОУ.</a:t>
            </a:r>
            <a:r>
              <a:rPr lang="ru-RU" sz="2400" i="1" dirty="0">
                <a:solidFill>
                  <a:srgbClr val="FF0000"/>
                </a:solidFill>
                <a:latin typeface="Times New Roman" pitchFamily="18" charset="0"/>
                <a:cs typeface="Times New Roman" pitchFamily="18" charset="0"/>
              </a:rPr>
              <a:t/>
            </a:r>
            <a:br>
              <a:rPr lang="ru-RU" sz="2400" i="1" dirty="0">
                <a:solidFill>
                  <a:srgbClr val="FF0000"/>
                </a:solidFill>
                <a:latin typeface="Times New Roman" pitchFamily="18" charset="0"/>
                <a:cs typeface="Times New Roman" pitchFamily="18" charset="0"/>
              </a:rPr>
            </a:br>
            <a:endParaRPr lang="ru-RU" sz="2400" i="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124744"/>
            <a:ext cx="8229600" cy="5001419"/>
          </a:xfrm>
        </p:spPr>
        <p:txBody>
          <a:bodyPr>
            <a:noAutofit/>
          </a:bodyPr>
          <a:lstStyle/>
          <a:p>
            <a:pPr hangingPunct="0">
              <a:buNone/>
            </a:pPr>
            <a:r>
              <a:rPr lang="ru-RU" sz="1800" dirty="0">
                <a:latin typeface="Times New Roman" pitchFamily="18" charset="0"/>
                <a:cs typeface="Times New Roman" pitchFamily="18" charset="0"/>
              </a:rPr>
              <a:t>Шаг 1. Сформулировать цели и задачи работы на основе анализа основной образовательной программы и в соответствии с возрастными особенностями детей.</a:t>
            </a:r>
          </a:p>
          <a:p>
            <a:pPr hangingPunct="0">
              <a:buNone/>
            </a:pPr>
            <a:r>
              <a:rPr lang="ru-RU" sz="1800" dirty="0">
                <a:latin typeface="Times New Roman" pitchFamily="18" charset="0"/>
                <a:cs typeface="Times New Roman" pitchFamily="18" charset="0"/>
              </a:rPr>
              <a:t>Шаг 2. Провести оценку и анализ предметно-развивающей среды ДОУ, определив проблемные области.</a:t>
            </a:r>
          </a:p>
          <a:p>
            <a:pPr hangingPunct="0">
              <a:buNone/>
            </a:pPr>
            <a:r>
              <a:rPr lang="ru-RU" sz="1800" dirty="0">
                <a:latin typeface="Times New Roman" pitchFamily="18" charset="0"/>
                <a:cs typeface="Times New Roman" pitchFamily="18" charset="0"/>
              </a:rPr>
              <a:t>Шаг 3. Изучить интересы, склонности, предпочтения, особенности детей каждой группы.</a:t>
            </a:r>
          </a:p>
          <a:p>
            <a:pPr hangingPunct="0">
              <a:buNone/>
            </a:pPr>
            <a:r>
              <a:rPr lang="ru-RU" sz="1800" dirty="0">
                <a:latin typeface="Times New Roman" pitchFamily="18" charset="0"/>
                <a:cs typeface="Times New Roman" pitchFamily="18" charset="0"/>
              </a:rPr>
              <a:t>Шаг 4. Составить перечень необходимых материалов и оборудования исходя из принципа необходимости и материальных возможностей.</a:t>
            </a:r>
          </a:p>
          <a:p>
            <a:pPr hangingPunct="0">
              <a:buNone/>
            </a:pPr>
            <a:r>
              <a:rPr lang="ru-RU" sz="1800" dirty="0">
                <a:latin typeface="Times New Roman" pitchFamily="18" charset="0"/>
                <a:cs typeface="Times New Roman" pitchFamily="18" charset="0"/>
              </a:rPr>
              <a:t>Шаг 5. Составить план-схему, определив пространственное размещение оборудования в группе, опираясь на принцип нежёсткого зонирования. Предусмотреть способы выделения игровых зон.</a:t>
            </a:r>
          </a:p>
          <a:p>
            <a:pPr hangingPunct="0">
              <a:buNone/>
            </a:pPr>
            <a:r>
              <a:rPr lang="ru-RU" sz="1800" dirty="0">
                <a:latin typeface="Times New Roman" pitchFamily="18" charset="0"/>
                <a:cs typeface="Times New Roman" pitchFamily="18" charset="0"/>
              </a:rPr>
              <a:t>Шаг 6. Разместить мебель и крупное оборудование согласно плану-схеме, наполнить игровыми материалами.</a:t>
            </a:r>
          </a:p>
          <a:p>
            <a:pPr hangingPunct="0">
              <a:buNone/>
            </a:pPr>
            <a:r>
              <a:rPr lang="ru-RU" sz="1800" dirty="0">
                <a:latin typeface="Times New Roman" pitchFamily="18" charset="0"/>
                <a:cs typeface="Times New Roman" pitchFamily="18" charset="0"/>
              </a:rPr>
              <a:t>Шаг 7. Продумать последовательность внесения изменений предметно-пространственной среды в течение года, с учётом образовательной программы, положительной динамики развития детей, приобретения новых материалов.</a:t>
            </a:r>
          </a:p>
          <a:p>
            <a:endParaRPr lang="ru-RU"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08720"/>
            <a:ext cx="8229600" cy="5217443"/>
          </a:xfrm>
        </p:spPr>
        <p:txBody>
          <a:bodyPr>
            <a:normAutofit fontScale="92500"/>
          </a:bodyPr>
          <a:lstStyle/>
          <a:p>
            <a:pPr>
              <a:buNone/>
            </a:pPr>
            <a:r>
              <a:rPr lang="ru-RU" sz="3000" dirty="0">
                <a:latin typeface="Times New Roman" pitchFamily="18" charset="0"/>
                <a:cs typeface="Times New Roman" pitchFamily="18" charset="0"/>
              </a:rPr>
              <a:t>Анализ среды, с целью выявления проблемных зон: прежде чем приступить к оформлению групп, необходимо провести оценку предметной среды и составить список имеющихся материалов и оборудования. Таким образом можно выявить, так называемые </a:t>
            </a:r>
            <a:r>
              <a:rPr lang="ru-RU" sz="3000" dirty="0" err="1">
                <a:latin typeface="Times New Roman" pitchFamily="18" charset="0"/>
                <a:cs typeface="Times New Roman" pitchFamily="18" charset="0"/>
              </a:rPr>
              <a:t>дефицитарные</a:t>
            </a:r>
            <a:r>
              <a:rPr lang="ru-RU" sz="3000" dirty="0">
                <a:latin typeface="Times New Roman" pitchFamily="18" charset="0"/>
                <a:cs typeface="Times New Roman" pitchFamily="18" charset="0"/>
              </a:rPr>
              <a:t> области и определить чем надо пополнить развивающую предметно-пространственную среду с учетом возрастных и </a:t>
            </a:r>
            <a:r>
              <a:rPr lang="ru-RU" sz="3000" dirty="0" err="1">
                <a:latin typeface="Times New Roman" pitchFamily="18" charset="0"/>
                <a:cs typeface="Times New Roman" pitchFamily="18" charset="0"/>
              </a:rPr>
              <a:t>гендерных</a:t>
            </a:r>
            <a:r>
              <a:rPr lang="ru-RU" sz="3000" dirty="0">
                <a:latin typeface="Times New Roman" pitchFamily="18" charset="0"/>
                <a:cs typeface="Times New Roman" pitchFamily="18" charset="0"/>
              </a:rPr>
              <a:t> особенностей детей группы, их потребностей и интересов, которые определяются в процессе наблюдения за свободной самостоятельной деятельностью.</a:t>
            </a:r>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i="1" dirty="0">
                <a:solidFill>
                  <a:srgbClr val="FF0000"/>
                </a:solidFill>
                <a:latin typeface="Times New Roman" pitchFamily="18" charset="0"/>
                <a:cs typeface="Times New Roman" pitchFamily="18" charset="0"/>
              </a:rPr>
              <a:t>Показатели качества созданной в группе развивающей предметно-игровой среды и степень ее влияния на детей.</a:t>
            </a:r>
            <a:r>
              <a:rPr lang="ru-RU" b="1" dirty="0"/>
              <a:t/>
            </a:r>
            <a:br>
              <a:rPr lang="ru-RU" b="1" dirty="0"/>
            </a:br>
            <a:endParaRPr lang="ru-RU" b="1" dirty="0"/>
          </a:p>
        </p:txBody>
      </p:sp>
      <p:sp>
        <p:nvSpPr>
          <p:cNvPr id="3" name="Содержимое 2"/>
          <p:cNvSpPr>
            <a:spLocks noGrp="1"/>
          </p:cNvSpPr>
          <p:nvPr>
            <p:ph idx="1"/>
          </p:nvPr>
        </p:nvSpPr>
        <p:spPr>
          <a:xfrm>
            <a:off x="457200" y="1484784"/>
            <a:ext cx="8229600" cy="4641379"/>
          </a:xfrm>
        </p:spPr>
        <p:txBody>
          <a:bodyPr>
            <a:noAutofit/>
          </a:bodyPr>
          <a:lstStyle/>
          <a:p>
            <a:pPr lvl="0" hangingPunct="0"/>
            <a:r>
              <a:rPr lang="ru-RU" sz="2000" dirty="0">
                <a:latin typeface="Times New Roman" pitchFamily="18" charset="0"/>
                <a:cs typeface="Times New Roman" pitchFamily="18" charset="0"/>
              </a:rPr>
              <a:t>Включенность всех детей в активную самостоятельную деятельность. Каждый ребенок выбирает занятие по интересам в центрах активности, что обеспечивается разнообразием предметного содержания, доступностью материалов, удобством их размещения. </a:t>
            </a:r>
          </a:p>
          <a:p>
            <a:pPr lvl="0" hangingPunct="0"/>
            <a:r>
              <a:rPr lang="ru-RU" sz="2000" dirty="0">
                <a:latin typeface="Times New Roman" pitchFamily="18" charset="0"/>
                <a:cs typeface="Times New Roman" pitchFamily="18" charset="0"/>
              </a:rPr>
              <a:t>Низкий уровень шума в группе (так называемый рабочий шум), при этом голос воспитателя не доминирует над голосами детей, но тем не менее хорошо всем слышен.</a:t>
            </a:r>
          </a:p>
          <a:p>
            <a:pPr lvl="0" hangingPunct="0"/>
            <a:r>
              <a:rPr lang="ru-RU" sz="2000" dirty="0">
                <a:latin typeface="Times New Roman" pitchFamily="18" charset="0"/>
                <a:cs typeface="Times New Roman" pitchFamily="18" charset="0"/>
              </a:rPr>
              <a:t>Низкая конфликтность между детьми: они редко ссорятся из-за игр, игрового пространства или материалов, так как увлечены интересной деятельностью. Выраженная продуктивность самостоятельной деятельности детей: много рисунков, поделок, рассказов, экспериментов, игровых импровизаций и других продуктов создается детьми в течение дня. </a:t>
            </a:r>
          </a:p>
          <a:p>
            <a:r>
              <a:rPr lang="ru-RU" sz="2000" dirty="0">
                <a:latin typeface="Times New Roman" pitchFamily="18" charset="0"/>
                <a:cs typeface="Times New Roman" pitchFamily="18" charset="0"/>
              </a:rPr>
              <a:t>Положительный эмоциональный настрой детей, их жизнерадостность, открытость, желание посещать детский сад</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88640"/>
            <a:ext cx="8435280" cy="1228998"/>
          </a:xfrm>
        </p:spPr>
        <p:txBody>
          <a:bodyPr>
            <a:noAutofit/>
          </a:bodyPr>
          <a:lstStyle/>
          <a:p>
            <a:r>
              <a:rPr lang="ru-RU" sz="1600" b="1" dirty="0" smtClean="0">
                <a:solidFill>
                  <a:srgbClr val="FF0000"/>
                </a:solidFill>
                <a:latin typeface="Times New Roman" pitchFamily="18" charset="0"/>
                <a:cs typeface="Times New Roman" pitchFamily="18" charset="0"/>
              </a:rPr>
              <a:t>Направление: Художественно — эстетическое развитие. </a:t>
            </a:r>
            <a:r>
              <a:rPr lang="ru-RU" sz="1600" b="1" i="1" u="sng" dirty="0" smtClean="0">
                <a:solidFill>
                  <a:srgbClr val="2D2DB9"/>
                </a:solidFill>
                <a:latin typeface="Times New Roman" pitchFamily="18" charset="0"/>
                <a:cs typeface="Times New Roman" pitchFamily="18" charset="0"/>
              </a:rPr>
              <a:t/>
            </a:r>
            <a:br>
              <a:rPr lang="ru-RU" sz="1600" b="1" i="1" u="sng" dirty="0" smtClean="0">
                <a:solidFill>
                  <a:srgbClr val="2D2DB9"/>
                </a:solidFill>
                <a:latin typeface="Times New Roman" pitchFamily="18" charset="0"/>
                <a:cs typeface="Times New Roman" pitchFamily="18" charset="0"/>
              </a:rPr>
            </a:br>
            <a:r>
              <a:rPr lang="ru-RU" sz="1600" b="1" i="1" u="sng" dirty="0" smtClean="0">
                <a:solidFill>
                  <a:srgbClr val="2D2DB9"/>
                </a:solidFill>
                <a:latin typeface="Times New Roman" pitchFamily="18" charset="0"/>
                <a:cs typeface="Times New Roman" pitchFamily="18" charset="0"/>
              </a:rPr>
              <a:t/>
            </a:r>
            <a:br>
              <a:rPr lang="ru-RU" sz="1600" b="1" i="1" u="sng" dirty="0" smtClean="0">
                <a:solidFill>
                  <a:srgbClr val="2D2DB9"/>
                </a:solidFill>
                <a:latin typeface="Times New Roman" pitchFamily="18" charset="0"/>
                <a:cs typeface="Times New Roman" pitchFamily="18" charset="0"/>
              </a:rPr>
            </a:br>
            <a:r>
              <a:rPr lang="ru-RU" sz="1600" b="1" i="1" u="sng" dirty="0" smtClean="0">
                <a:solidFill>
                  <a:srgbClr val="00664D"/>
                </a:solidFill>
                <a:latin typeface="Times New Roman" pitchFamily="18" charset="0"/>
                <a:cs typeface="Times New Roman" pitchFamily="18" charset="0"/>
              </a:rPr>
              <a:t>В Центре «Творческая мастерская»</a:t>
            </a:r>
            <a:r>
              <a:rPr lang="ru-RU" sz="1600" u="sng" dirty="0" smtClean="0">
                <a:solidFill>
                  <a:srgbClr val="2D2DB9"/>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 </a:t>
            </a:r>
            <a:r>
              <a:rPr lang="ru-RU" sz="1600" b="1" dirty="0" smtClean="0">
                <a:solidFill>
                  <a:srgbClr val="2D2DB9"/>
                </a:solidFill>
                <a:latin typeface="Times New Roman" pitchFamily="18" charset="0"/>
                <a:cs typeface="Times New Roman" pitchFamily="18" charset="0"/>
              </a:rPr>
              <a:t>находится материал и оборудование для художественно-творческой деятельности: рисования, лепки и аппликации. По желанию ребенок может найти и воспользоваться необходимым, для воплощения своих творческих идей, замыслов, фантазии. К данному центру имеется свободный доступ.</a:t>
            </a:r>
            <a:endParaRPr lang="ru-RU" sz="1600" dirty="0">
              <a:latin typeface="Times New Roman" pitchFamily="18" charset="0"/>
              <a:cs typeface="Times New Roman" pitchFamily="18" charset="0"/>
            </a:endParaRPr>
          </a:p>
        </p:txBody>
      </p:sp>
      <p:pic>
        <p:nvPicPr>
          <p:cNvPr id="39938" name="Picture 2" descr="C:\Users\Пользователь\Desktop\20.jpg"/>
          <p:cNvPicPr>
            <a:picLocks noGrp="1" noChangeAspect="1" noChangeArrowheads="1"/>
          </p:cNvPicPr>
          <p:nvPr>
            <p:ph idx="1"/>
          </p:nvPr>
        </p:nvPicPr>
        <p:blipFill>
          <a:blip r:embed="rId2" cstate="print"/>
          <a:srcRect/>
          <a:stretch>
            <a:fillRect/>
          </a:stretch>
        </p:blipFill>
        <p:spPr bwMode="auto">
          <a:xfrm>
            <a:off x="5364088" y="1772816"/>
            <a:ext cx="3394472" cy="4525963"/>
          </a:xfrm>
          <a:prstGeom prst="rect">
            <a:avLst/>
          </a:prstGeom>
          <a:noFill/>
        </p:spPr>
      </p:pic>
      <p:pic>
        <p:nvPicPr>
          <p:cNvPr id="62466" name="Picture 2" descr="C:\Users\Пользователь\Desktop\презентация по уголкам\IMG_1727.jpg"/>
          <p:cNvPicPr>
            <a:picLocks noChangeAspect="1" noChangeArrowheads="1"/>
          </p:cNvPicPr>
          <p:nvPr/>
        </p:nvPicPr>
        <p:blipFill>
          <a:blip r:embed="rId3" cstate="print"/>
          <a:srcRect/>
          <a:stretch>
            <a:fillRect/>
          </a:stretch>
        </p:blipFill>
        <p:spPr bwMode="auto">
          <a:xfrm>
            <a:off x="971600" y="1556792"/>
            <a:ext cx="3600400" cy="504785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576064"/>
          </a:xfrm>
        </p:spPr>
        <p:txBody>
          <a:bodyPr>
            <a:normAutofit/>
          </a:bodyPr>
          <a:lstStyle/>
          <a:p>
            <a:r>
              <a:rPr lang="ru-RU" sz="1800" i="1" u="sng" dirty="0" smtClean="0">
                <a:solidFill>
                  <a:srgbClr val="00664D"/>
                </a:solidFill>
                <a:latin typeface="Times New Roman" pitchFamily="18" charset="0"/>
                <a:cs typeface="Times New Roman" pitchFamily="18" charset="0"/>
              </a:rPr>
              <a:t>Центр «Музыкально-театрализованной деятельности»»</a:t>
            </a:r>
            <a:endParaRPr lang="ru-RU" sz="1800" dirty="0">
              <a:latin typeface="Times New Roman" pitchFamily="18" charset="0"/>
              <a:cs typeface="Times New Roman" pitchFamily="18" charset="0"/>
            </a:endParaRPr>
          </a:p>
        </p:txBody>
      </p:sp>
      <p:pic>
        <p:nvPicPr>
          <p:cNvPr id="43010" name="Picture 2" descr="C:\Users\Пользователь\Desktop\презентация по уголкам\IMG-d9b483bfcd84aca2533cdcb9808811c9-V.jpg"/>
          <p:cNvPicPr>
            <a:picLocks noGrp="1" noChangeAspect="1" noChangeArrowheads="1"/>
          </p:cNvPicPr>
          <p:nvPr>
            <p:ph idx="1"/>
          </p:nvPr>
        </p:nvPicPr>
        <p:blipFill>
          <a:blip r:embed="rId2" cstate="print"/>
          <a:srcRect/>
          <a:stretch>
            <a:fillRect/>
          </a:stretch>
        </p:blipFill>
        <p:spPr bwMode="auto">
          <a:xfrm>
            <a:off x="6084168" y="908720"/>
            <a:ext cx="2890416" cy="4248472"/>
          </a:xfrm>
          <a:prstGeom prst="rect">
            <a:avLst/>
          </a:prstGeom>
          <a:noFill/>
        </p:spPr>
      </p:pic>
      <p:pic>
        <p:nvPicPr>
          <p:cNvPr id="43011" name="Picture 3" descr="C:\Users\Пользователь\Desktop\17.jpg"/>
          <p:cNvPicPr>
            <a:picLocks noChangeAspect="1" noChangeArrowheads="1"/>
          </p:cNvPicPr>
          <p:nvPr/>
        </p:nvPicPr>
        <p:blipFill>
          <a:blip r:embed="rId3" cstate="print"/>
          <a:srcRect/>
          <a:stretch>
            <a:fillRect/>
          </a:stretch>
        </p:blipFill>
        <p:spPr bwMode="auto">
          <a:xfrm>
            <a:off x="251520" y="3501008"/>
            <a:ext cx="2448272" cy="3168352"/>
          </a:xfrm>
          <a:prstGeom prst="rect">
            <a:avLst/>
          </a:prstGeom>
          <a:noFill/>
        </p:spPr>
      </p:pic>
      <p:pic>
        <p:nvPicPr>
          <p:cNvPr id="36866" name="Picture 2" descr="C:\Users\Пользователь\Desktop\5.jpg"/>
          <p:cNvPicPr>
            <a:picLocks noChangeAspect="1" noChangeArrowheads="1"/>
          </p:cNvPicPr>
          <p:nvPr/>
        </p:nvPicPr>
        <p:blipFill>
          <a:blip r:embed="rId4" cstate="print"/>
          <a:srcRect/>
          <a:stretch>
            <a:fillRect/>
          </a:stretch>
        </p:blipFill>
        <p:spPr bwMode="auto">
          <a:xfrm>
            <a:off x="611560" y="692696"/>
            <a:ext cx="4789440" cy="2664296"/>
          </a:xfrm>
          <a:prstGeom prst="rect">
            <a:avLst/>
          </a:prstGeom>
          <a:noFill/>
        </p:spPr>
      </p:pic>
      <p:pic>
        <p:nvPicPr>
          <p:cNvPr id="36867" name="Picture 3" descr="C:\Users\Пользователь\Desktop\23.jpg"/>
          <p:cNvPicPr>
            <a:picLocks noChangeAspect="1" noChangeArrowheads="1"/>
          </p:cNvPicPr>
          <p:nvPr/>
        </p:nvPicPr>
        <p:blipFill>
          <a:blip r:embed="rId5" cstate="print"/>
          <a:srcRect/>
          <a:stretch>
            <a:fillRect/>
          </a:stretch>
        </p:blipFill>
        <p:spPr bwMode="auto">
          <a:xfrm>
            <a:off x="2843808" y="3789040"/>
            <a:ext cx="3744816" cy="2644208"/>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b="1" dirty="0" smtClean="0">
                <a:solidFill>
                  <a:srgbClr val="FF0000"/>
                </a:solidFill>
                <a:latin typeface="Times New Roman" pitchFamily="18" charset="0"/>
                <a:cs typeface="Times New Roman" pitchFamily="18" charset="0"/>
              </a:rPr>
              <a:t>Направление: Речевое развитие                              </a:t>
            </a:r>
            <a:br>
              <a:rPr lang="ru-RU" sz="1800" b="1" dirty="0" smtClean="0">
                <a:solidFill>
                  <a:srgbClr val="FF0000"/>
                </a:solidFill>
                <a:latin typeface="Times New Roman" pitchFamily="18" charset="0"/>
                <a:cs typeface="Times New Roman" pitchFamily="18" charset="0"/>
              </a:rPr>
            </a:br>
            <a:r>
              <a:rPr lang="ru-RU" sz="1800" b="1" dirty="0" smtClean="0">
                <a:solidFill>
                  <a:srgbClr val="FF0000"/>
                </a:solidFill>
                <a:latin typeface="Times New Roman" pitchFamily="18" charset="0"/>
                <a:cs typeface="Times New Roman" pitchFamily="18" charset="0"/>
              </a:rPr>
              <a:t>  </a:t>
            </a:r>
            <a:r>
              <a:rPr lang="ru-RU" sz="1800" b="1" i="1" u="sng" dirty="0" smtClean="0">
                <a:solidFill>
                  <a:srgbClr val="009973"/>
                </a:solidFill>
                <a:latin typeface="Times New Roman" pitchFamily="18" charset="0"/>
                <a:cs typeface="Times New Roman" pitchFamily="18" charset="0"/>
              </a:rPr>
              <a:t>Центр «Мир книги»</a:t>
            </a:r>
            <a:r>
              <a:rPr lang="ru-RU" sz="1800" b="1" dirty="0" smtClean="0">
                <a:solidFill>
                  <a:schemeClr val="accent2"/>
                </a:solidFill>
                <a:latin typeface="Times New Roman" pitchFamily="18" charset="0"/>
                <a:cs typeface="Times New Roman" pitchFamily="18" charset="0"/>
              </a:rPr>
              <a:t> </a:t>
            </a:r>
            <a:r>
              <a:rPr lang="ru-RU" sz="1800" b="1" dirty="0" smtClean="0">
                <a:solidFill>
                  <a:srgbClr val="2D2DB9"/>
                </a:solidFill>
                <a:latin typeface="Times New Roman" pitchFamily="18" charset="0"/>
                <a:cs typeface="Times New Roman" pitchFamily="18" charset="0"/>
              </a:rPr>
              <a:t> играет существенную роль в формировании у детей интереса и любви к художественной литературе. В этом уголке ребенок имеет возможность самостоятельно, по своему вкусу выбрать книгу и спокойно рассмотреть ее с яркими иллюстрациями.</a:t>
            </a:r>
            <a:endParaRPr lang="ru-RU" sz="1800" dirty="0">
              <a:latin typeface="Times New Roman" pitchFamily="18" charset="0"/>
              <a:cs typeface="Times New Roman" pitchFamily="18" charset="0"/>
            </a:endParaRPr>
          </a:p>
        </p:txBody>
      </p:sp>
      <p:pic>
        <p:nvPicPr>
          <p:cNvPr id="38914" name="Picture 2" descr="C:\Users\Пользователь\Desktop\презентация по уголкам\IMG_20230206_152537_resized_20230206_061640641.jpg"/>
          <p:cNvPicPr>
            <a:picLocks noGrp="1" noChangeAspect="1" noChangeArrowheads="1"/>
          </p:cNvPicPr>
          <p:nvPr>
            <p:ph idx="1"/>
          </p:nvPr>
        </p:nvPicPr>
        <p:blipFill>
          <a:blip r:embed="rId2" cstate="print"/>
          <a:srcRect/>
          <a:stretch>
            <a:fillRect/>
          </a:stretch>
        </p:blipFill>
        <p:spPr bwMode="auto">
          <a:xfrm>
            <a:off x="179512" y="1628800"/>
            <a:ext cx="3744417" cy="3528393"/>
          </a:xfrm>
          <a:prstGeom prst="rect">
            <a:avLst/>
          </a:prstGeom>
          <a:noFill/>
        </p:spPr>
      </p:pic>
      <p:pic>
        <p:nvPicPr>
          <p:cNvPr id="35842" name="Picture 2" descr="C:\Users\Пользователь\Desktop\15.jpg"/>
          <p:cNvPicPr>
            <a:picLocks noChangeAspect="1" noChangeArrowheads="1"/>
          </p:cNvPicPr>
          <p:nvPr/>
        </p:nvPicPr>
        <p:blipFill>
          <a:blip r:embed="rId3" cstate="print"/>
          <a:srcRect/>
          <a:stretch>
            <a:fillRect/>
          </a:stretch>
        </p:blipFill>
        <p:spPr bwMode="auto">
          <a:xfrm>
            <a:off x="5076056" y="1556792"/>
            <a:ext cx="3949480" cy="3312368"/>
          </a:xfrm>
          <a:prstGeom prst="rect">
            <a:avLst/>
          </a:prstGeom>
          <a:noFill/>
        </p:spPr>
      </p:pic>
      <p:pic>
        <p:nvPicPr>
          <p:cNvPr id="35843" name="Picture 3" descr="C:\Users\Пользователь\Desktop\26.jpg"/>
          <p:cNvPicPr>
            <a:picLocks noChangeAspect="1" noChangeArrowheads="1"/>
          </p:cNvPicPr>
          <p:nvPr/>
        </p:nvPicPr>
        <p:blipFill>
          <a:blip r:embed="rId4" cstate="print"/>
          <a:srcRect/>
          <a:stretch>
            <a:fillRect/>
          </a:stretch>
        </p:blipFill>
        <p:spPr bwMode="auto">
          <a:xfrm>
            <a:off x="3347864" y="3933056"/>
            <a:ext cx="2989240" cy="244827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dirty="0" smtClean="0"/>
              <a:t>Центр «Будем говорить правильно»</a:t>
            </a:r>
            <a:endParaRPr lang="ru-RU" dirty="0"/>
          </a:p>
        </p:txBody>
      </p:sp>
      <p:pic>
        <p:nvPicPr>
          <p:cNvPr id="33794" name="Picture 2" descr="C:\Users\Пользователь\Desktop\презентация по уголкам\IMG_20230127_091305_resized_20230127_091317394.jpg"/>
          <p:cNvPicPr>
            <a:picLocks noGrp="1" noChangeAspect="1" noChangeArrowheads="1"/>
          </p:cNvPicPr>
          <p:nvPr>
            <p:ph idx="1"/>
          </p:nvPr>
        </p:nvPicPr>
        <p:blipFill>
          <a:blip r:embed="rId2" cstate="print"/>
          <a:srcRect/>
          <a:stretch>
            <a:fillRect/>
          </a:stretch>
        </p:blipFill>
        <p:spPr bwMode="auto">
          <a:xfrm>
            <a:off x="5652120" y="764704"/>
            <a:ext cx="3414497" cy="3888432"/>
          </a:xfrm>
          <a:prstGeom prst="rect">
            <a:avLst/>
          </a:prstGeom>
          <a:noFill/>
        </p:spPr>
      </p:pic>
      <p:pic>
        <p:nvPicPr>
          <p:cNvPr id="33795" name="Picture 3" descr="C:\Users\Пользователь\Desktop\презентация по уголкам\IMG-4bcc67b8c63953c6dcc6ca00665efb7d-V.jpg"/>
          <p:cNvPicPr>
            <a:picLocks noChangeAspect="1" noChangeArrowheads="1"/>
          </p:cNvPicPr>
          <p:nvPr/>
        </p:nvPicPr>
        <p:blipFill>
          <a:blip r:embed="rId3" cstate="print"/>
          <a:srcRect/>
          <a:stretch>
            <a:fillRect/>
          </a:stretch>
        </p:blipFill>
        <p:spPr bwMode="auto">
          <a:xfrm>
            <a:off x="107504" y="764704"/>
            <a:ext cx="3096344" cy="4464496"/>
          </a:xfrm>
          <a:prstGeom prst="rect">
            <a:avLst/>
          </a:prstGeom>
          <a:noFill/>
        </p:spPr>
      </p:pic>
      <p:pic>
        <p:nvPicPr>
          <p:cNvPr id="33796" name="Picture 4" descr="C:\Users\Пользователь\Desktop\1.jpg"/>
          <p:cNvPicPr>
            <a:picLocks noChangeAspect="1" noChangeArrowheads="1"/>
          </p:cNvPicPr>
          <p:nvPr/>
        </p:nvPicPr>
        <p:blipFill>
          <a:blip r:embed="rId4" cstate="print"/>
          <a:srcRect/>
          <a:stretch>
            <a:fillRect/>
          </a:stretch>
        </p:blipFill>
        <p:spPr bwMode="auto">
          <a:xfrm>
            <a:off x="2195736" y="4077072"/>
            <a:ext cx="4777064" cy="266429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00B050"/>
                </a:solidFill>
                <a:latin typeface="Monotype Corsiva" pitchFamily="66" charset="0"/>
              </a:rPr>
              <a:t>Что такое предметно – пространственная развивающая среда?</a:t>
            </a:r>
            <a:endParaRPr lang="ru-RU" dirty="0"/>
          </a:p>
        </p:txBody>
      </p:sp>
      <p:sp>
        <p:nvSpPr>
          <p:cNvPr id="3" name="Содержимое 2"/>
          <p:cNvSpPr>
            <a:spLocks noGrp="1"/>
          </p:cNvSpPr>
          <p:nvPr>
            <p:ph idx="1"/>
          </p:nvPr>
        </p:nvSpPr>
        <p:spPr/>
        <p:txBody>
          <a:bodyPr>
            <a:normAutofit fontScale="85000" lnSpcReduction="10000"/>
          </a:bodyPr>
          <a:lstStyle/>
          <a:p>
            <a:pPr>
              <a:buNone/>
            </a:pPr>
            <a:r>
              <a:rPr lang="ru-RU" sz="3400" dirty="0" smtClean="0">
                <a:latin typeface="Times New Roman" pitchFamily="18" charset="0"/>
                <a:cs typeface="Times New Roman" pitchFamily="18" charset="0"/>
              </a:rPr>
              <a:t>– это совокупность объектов материального характера для развития ребенка, предметных и социальных средств обеспечения разного вида деятельности воспитанников. Она необходима для того, чтобы дети могли полноценно расти и знакомиться с окружающим миром, а также умели взаимодействовать с ним и учились самостоятельности. Также данная среда способствует развитию инициативности и дает детям возможность реализовать способности, которые у них и</a:t>
            </a:r>
            <a:r>
              <a:rPr lang="ru-RU" dirty="0" smtClean="0">
                <a:latin typeface="Times New Roman" pitchFamily="18" charset="0"/>
                <a:cs typeface="Times New Roman" pitchFamily="18" charset="0"/>
              </a:rPr>
              <a:t>меются.</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i="1" dirty="0" smtClean="0">
                <a:solidFill>
                  <a:schemeClr val="accent2"/>
                </a:solidFill>
              </a:rPr>
              <a:t> </a:t>
            </a:r>
            <a:r>
              <a:rPr lang="ru-RU" sz="2000" b="1" dirty="0" smtClean="0">
                <a:solidFill>
                  <a:srgbClr val="FF0000"/>
                </a:solidFill>
                <a:latin typeface="Times New Roman" pitchFamily="18" charset="0"/>
                <a:cs typeface="Times New Roman" pitchFamily="18" charset="0"/>
              </a:rPr>
              <a:t>Направление: Познавательное развитие.</a:t>
            </a: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t>
            </a:r>
            <a:r>
              <a:rPr lang="ru-RU" sz="2000" b="1" i="1" u="sng" dirty="0" smtClean="0">
                <a:solidFill>
                  <a:schemeClr val="accent2"/>
                </a:solidFill>
                <a:latin typeface="Times New Roman" pitchFamily="18" charset="0"/>
                <a:cs typeface="Times New Roman" pitchFamily="18" charset="0"/>
              </a:rPr>
              <a:t>Центр опытно-экспериментальной деятельности. </a:t>
            </a:r>
            <a:r>
              <a:rPr lang="ru-RU" sz="2000" dirty="0" smtClean="0">
                <a:solidFill>
                  <a:schemeClr val="accent2"/>
                </a:solidFill>
                <a:latin typeface="Times New Roman" pitchFamily="18" charset="0"/>
                <a:cs typeface="Times New Roman" pitchFamily="18" charset="0"/>
              </a:rPr>
              <a:t> </a:t>
            </a:r>
            <a:r>
              <a:rPr lang="ru-RU" sz="2000" dirty="0" smtClean="0">
                <a:latin typeface="Times New Roman" pitchFamily="18" charset="0"/>
                <a:cs typeface="Times New Roman" pitchFamily="18" charset="0"/>
              </a:rPr>
              <a:t>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В нем находится материал, для осуществления опытной деятельности:  лупы, колбы, мерные стаканчики, воронки, песочные часы, грунт, камни, семена, крупы и т. Наши маленькие «почемучки» проводят несложные </a:t>
            </a:r>
            <a:r>
              <a:rPr lang="ru-RU" sz="2000" dirty="0" err="1" smtClean="0">
                <a:latin typeface="Times New Roman" pitchFamily="18" charset="0"/>
                <a:cs typeface="Times New Roman" pitchFamily="18" charset="0"/>
              </a:rPr>
              <a:t>опыты,определяют</a:t>
            </a:r>
            <a:r>
              <a:rPr lang="ru-RU" sz="2000" dirty="0" smtClean="0">
                <a:latin typeface="Times New Roman" pitchFamily="18" charset="0"/>
                <a:cs typeface="Times New Roman" pitchFamily="18" charset="0"/>
              </a:rPr>
              <a:t>  свойства различных               природных материалов.</a:t>
            </a:r>
            <a:endParaRPr lang="ru-RU" sz="2000" dirty="0">
              <a:latin typeface="Times New Roman" pitchFamily="18" charset="0"/>
              <a:cs typeface="Times New Roman" pitchFamily="18" charset="0"/>
            </a:endParaRPr>
          </a:p>
        </p:txBody>
      </p:sp>
      <p:pic>
        <p:nvPicPr>
          <p:cNvPr id="32770" name="Picture 2" descr="C:\Users\Пользователь\Desktop\презентация по уголкам\IMG_20230127_090923.jpg"/>
          <p:cNvPicPr>
            <a:picLocks noGrp="1" noChangeAspect="1" noChangeArrowheads="1"/>
          </p:cNvPicPr>
          <p:nvPr>
            <p:ph idx="1"/>
          </p:nvPr>
        </p:nvPicPr>
        <p:blipFill>
          <a:blip r:embed="rId2" cstate="print"/>
          <a:srcRect/>
          <a:stretch>
            <a:fillRect/>
          </a:stretch>
        </p:blipFill>
        <p:spPr bwMode="auto">
          <a:xfrm>
            <a:off x="971600" y="1916832"/>
            <a:ext cx="2736304" cy="4525963"/>
          </a:xfrm>
          <a:prstGeom prst="rect">
            <a:avLst/>
          </a:prstGeom>
          <a:noFill/>
        </p:spPr>
      </p:pic>
      <p:pic>
        <p:nvPicPr>
          <p:cNvPr id="32771" name="Picture 3" descr="C:\Users\Пользователь\Desktop\18.jpg"/>
          <p:cNvPicPr>
            <a:picLocks noChangeAspect="1" noChangeArrowheads="1"/>
          </p:cNvPicPr>
          <p:nvPr/>
        </p:nvPicPr>
        <p:blipFill>
          <a:blip r:embed="rId3" cstate="print"/>
          <a:srcRect/>
          <a:stretch>
            <a:fillRect/>
          </a:stretch>
        </p:blipFill>
        <p:spPr bwMode="auto">
          <a:xfrm>
            <a:off x="5220072" y="2132856"/>
            <a:ext cx="2843808" cy="422838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1800" b="1" i="1" u="sng" dirty="0" smtClean="0">
                <a:solidFill>
                  <a:schemeClr val="accent2"/>
                </a:solidFill>
                <a:latin typeface="Times New Roman" pitchFamily="18" charset="0"/>
                <a:cs typeface="Times New Roman" pitchFamily="18" charset="0"/>
              </a:rPr>
              <a:t>Центр «Природы»</a:t>
            </a:r>
            <a:r>
              <a:rPr lang="ru-RU" sz="1800" b="1" dirty="0" smtClean="0">
                <a:solidFill>
                  <a:schemeClr val="accent2"/>
                </a:solidFill>
                <a:latin typeface="Times New Roman" pitchFamily="18" charset="0"/>
                <a:cs typeface="Times New Roman" pitchFamily="18" charset="0"/>
              </a:rPr>
              <a:t> </a:t>
            </a:r>
            <a:r>
              <a:rPr lang="ru-RU" sz="1800" dirty="0" smtClean="0">
                <a:latin typeface="Times New Roman" pitchFamily="18" charset="0"/>
                <a:cs typeface="Times New Roman" pitchFamily="18" charset="0"/>
              </a:rPr>
              <a:t>включает в себя экологическую деятельность. В данном уголке содержатся различные виды комнатных растений, на которых удобно демонстрировать видоизменения частей растения, инструменты по уходу за этими растениями: палочки для рыхления, пульверизатор, лейки и др. Помимо комнатных растений, в данном центре </a:t>
            </a:r>
            <a:r>
              <a:rPr lang="ru-RU" sz="1600" dirty="0" smtClean="0">
                <a:latin typeface="Times New Roman" pitchFamily="18" charset="0"/>
                <a:cs typeface="Times New Roman" pitchFamily="18" charset="0"/>
              </a:rPr>
              <a:t>оформлены  макеты (пустыня, животный мир, аквариум, скворечник, улей, клетка с птичками и </a:t>
            </a:r>
            <a:r>
              <a:rPr lang="ru-RU" sz="1600" dirty="0" err="1" smtClean="0">
                <a:latin typeface="Times New Roman" pitchFamily="18" charset="0"/>
                <a:cs typeface="Times New Roman" pitchFamily="18" charset="0"/>
              </a:rPr>
              <a:t>т.д</a:t>
            </a:r>
            <a:r>
              <a:rPr lang="ru-RU" sz="160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p:txBody>
      </p:sp>
      <p:pic>
        <p:nvPicPr>
          <p:cNvPr id="39938" name="Picture 2" descr="C:\Users\Пользователь\Desktop\презентация по уголкам\IMG_20230206_204126_resized_20230206_084138573.jpg"/>
          <p:cNvPicPr>
            <a:picLocks noGrp="1" noChangeAspect="1" noChangeArrowheads="1"/>
          </p:cNvPicPr>
          <p:nvPr>
            <p:ph idx="1"/>
          </p:nvPr>
        </p:nvPicPr>
        <p:blipFill>
          <a:blip r:embed="rId2" cstate="print"/>
          <a:srcRect/>
          <a:stretch>
            <a:fillRect/>
          </a:stretch>
        </p:blipFill>
        <p:spPr bwMode="auto">
          <a:xfrm>
            <a:off x="5652120" y="1916832"/>
            <a:ext cx="3331018" cy="4525963"/>
          </a:xfrm>
          <a:prstGeom prst="rect">
            <a:avLst/>
          </a:prstGeom>
          <a:noFill/>
        </p:spPr>
      </p:pic>
      <p:pic>
        <p:nvPicPr>
          <p:cNvPr id="40962" name="Picture 2" descr="C:\Users\Пользователь\Desktop\3.jpg"/>
          <p:cNvPicPr>
            <a:picLocks noChangeAspect="1" noChangeArrowheads="1"/>
          </p:cNvPicPr>
          <p:nvPr/>
        </p:nvPicPr>
        <p:blipFill>
          <a:blip r:embed="rId3" cstate="print"/>
          <a:srcRect/>
          <a:stretch>
            <a:fillRect/>
          </a:stretch>
        </p:blipFill>
        <p:spPr bwMode="auto">
          <a:xfrm>
            <a:off x="3059832" y="2060848"/>
            <a:ext cx="2880320" cy="2592288"/>
          </a:xfrm>
          <a:prstGeom prst="rect">
            <a:avLst/>
          </a:prstGeom>
          <a:noFill/>
        </p:spPr>
      </p:pic>
      <p:pic>
        <p:nvPicPr>
          <p:cNvPr id="63490" name="Picture 2" descr="C:\Users\Пользователь\Desktop\презентация по уголкам\attachment (73).png"/>
          <p:cNvPicPr>
            <a:picLocks noChangeAspect="1" noChangeArrowheads="1"/>
          </p:cNvPicPr>
          <p:nvPr/>
        </p:nvPicPr>
        <p:blipFill>
          <a:blip r:embed="rId4" cstate="print"/>
          <a:srcRect/>
          <a:stretch>
            <a:fillRect/>
          </a:stretch>
        </p:blipFill>
        <p:spPr bwMode="auto">
          <a:xfrm>
            <a:off x="107504" y="1628800"/>
            <a:ext cx="3024336" cy="489654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600" b="1" i="1" u="sng" dirty="0" smtClean="0">
                <a:solidFill>
                  <a:srgbClr val="2D2DB9"/>
                </a:solidFill>
                <a:latin typeface="Times New Roman" pitchFamily="18" charset="0"/>
                <a:cs typeface="Times New Roman" pitchFamily="18" charset="0"/>
              </a:rPr>
              <a:t>«Строительный» (конструктивный) центр</a:t>
            </a:r>
            <a:r>
              <a:rPr lang="ru-RU" sz="1600" b="1" i="1" u="sng" dirty="0" smtClean="0">
                <a:solidFill>
                  <a:schemeClr val="accent2"/>
                </a:solidFill>
                <a:latin typeface="Times New Roman" pitchFamily="18" charset="0"/>
                <a:cs typeface="Times New Roman" pitchFamily="18" charset="0"/>
              </a:rPr>
              <a:t>,</a:t>
            </a:r>
            <a:r>
              <a:rPr lang="ru-RU" sz="1600" b="1" dirty="0" smtClean="0">
                <a:solidFill>
                  <a:schemeClr val="accent2"/>
                </a:solidFill>
                <a:latin typeface="Times New Roman" pitchFamily="18" charset="0"/>
                <a:cs typeface="Times New Roman" pitchFamily="18" charset="0"/>
              </a:rPr>
              <a:t> </a:t>
            </a:r>
            <a:r>
              <a:rPr lang="ru-RU" sz="1600" b="1" dirty="0" smtClean="0">
                <a:latin typeface="Times New Roman" pitchFamily="18" charset="0"/>
                <a:cs typeface="Times New Roman" pitchFamily="18" charset="0"/>
              </a:rPr>
              <a:t>хоть и сосредоточен на одном месте и занимает немного пространства, он достаточно мобилен. Практичность его состоит в том, что с содержанием строительного уголка (конструктор различного вида, крупный и мелкий конструктор) можно перемещаться в любое место группы и организовывать данную деятельность.</a:t>
            </a:r>
            <a:endParaRPr lang="ru-RU" sz="1600" dirty="0">
              <a:latin typeface="Times New Roman" pitchFamily="18" charset="0"/>
              <a:cs typeface="Times New Roman" pitchFamily="18" charset="0"/>
            </a:endParaRPr>
          </a:p>
        </p:txBody>
      </p:sp>
      <p:pic>
        <p:nvPicPr>
          <p:cNvPr id="35842" name="Picture 2" descr="C:\Users\Пользователь\Desktop\презентация по уголкам\IMG_20230202_145250_resized_20230204_083042123.jpg"/>
          <p:cNvPicPr>
            <a:picLocks noGrp="1" noChangeAspect="1" noChangeArrowheads="1"/>
          </p:cNvPicPr>
          <p:nvPr>
            <p:ph idx="1"/>
          </p:nvPr>
        </p:nvPicPr>
        <p:blipFill>
          <a:blip r:embed="rId2" cstate="print"/>
          <a:srcRect/>
          <a:stretch>
            <a:fillRect/>
          </a:stretch>
        </p:blipFill>
        <p:spPr bwMode="auto">
          <a:xfrm>
            <a:off x="5868144" y="1268760"/>
            <a:ext cx="3017308" cy="2736304"/>
          </a:xfrm>
          <a:prstGeom prst="rect">
            <a:avLst/>
          </a:prstGeom>
          <a:noFill/>
        </p:spPr>
      </p:pic>
      <p:pic>
        <p:nvPicPr>
          <p:cNvPr id="35843" name="Picture 3" descr="C:\Users\Пользователь\Desktop\6.jpg"/>
          <p:cNvPicPr>
            <a:picLocks noChangeAspect="1" noChangeArrowheads="1"/>
          </p:cNvPicPr>
          <p:nvPr/>
        </p:nvPicPr>
        <p:blipFill>
          <a:blip r:embed="rId3" cstate="print"/>
          <a:srcRect/>
          <a:stretch>
            <a:fillRect/>
          </a:stretch>
        </p:blipFill>
        <p:spPr bwMode="auto">
          <a:xfrm>
            <a:off x="179512" y="1412776"/>
            <a:ext cx="3096744" cy="4392488"/>
          </a:xfrm>
          <a:prstGeom prst="rect">
            <a:avLst/>
          </a:prstGeom>
          <a:noFill/>
        </p:spPr>
      </p:pic>
      <p:pic>
        <p:nvPicPr>
          <p:cNvPr id="35844" name="Picture 4" descr="C:\Users\Пользователь\Desktop\7.jpg"/>
          <p:cNvPicPr>
            <a:picLocks noChangeAspect="1" noChangeArrowheads="1"/>
          </p:cNvPicPr>
          <p:nvPr/>
        </p:nvPicPr>
        <p:blipFill>
          <a:blip r:embed="rId4" cstate="print"/>
          <a:srcRect/>
          <a:stretch>
            <a:fillRect/>
          </a:stretch>
        </p:blipFill>
        <p:spPr bwMode="auto">
          <a:xfrm>
            <a:off x="3419872" y="1556792"/>
            <a:ext cx="1944216" cy="3240360"/>
          </a:xfrm>
          <a:prstGeom prst="rect">
            <a:avLst/>
          </a:prstGeom>
          <a:noFill/>
        </p:spPr>
      </p:pic>
      <p:pic>
        <p:nvPicPr>
          <p:cNvPr id="33794" name="Picture 2" descr="C:\Users\Пользователь\Desktop\24.jpg"/>
          <p:cNvPicPr>
            <a:picLocks noChangeAspect="1" noChangeArrowheads="1"/>
          </p:cNvPicPr>
          <p:nvPr/>
        </p:nvPicPr>
        <p:blipFill>
          <a:blip r:embed="rId5" cstate="print"/>
          <a:srcRect/>
          <a:stretch>
            <a:fillRect/>
          </a:stretch>
        </p:blipFill>
        <p:spPr bwMode="auto">
          <a:xfrm>
            <a:off x="5076056" y="4149080"/>
            <a:ext cx="3277272" cy="259228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600" b="1" i="1" u="sng" dirty="0" smtClean="0">
                <a:solidFill>
                  <a:srgbClr val="2D2DB9"/>
                </a:solidFill>
                <a:latin typeface="Times New Roman" pitchFamily="18" charset="0"/>
                <a:cs typeface="Times New Roman" pitchFamily="18" charset="0"/>
              </a:rPr>
              <a:t>Центр «Дидактических игр» (игротека)</a:t>
            </a:r>
            <a:r>
              <a:rPr lang="ru-RU" sz="1600" b="1" u="sng" dirty="0" smtClean="0">
                <a:solidFill>
                  <a:srgbClr val="FF0000"/>
                </a:solidFill>
                <a:latin typeface="Times New Roman" pitchFamily="18" charset="0"/>
                <a:cs typeface="Times New Roman" pitchFamily="18" charset="0"/>
              </a:rPr>
              <a:t/>
            </a:r>
            <a:br>
              <a:rPr lang="ru-RU" sz="1600" b="1" u="sng" dirty="0" smtClean="0">
                <a:solidFill>
                  <a:srgbClr val="FF0000"/>
                </a:solidFill>
                <a:latin typeface="Times New Roman" pitchFamily="18" charset="0"/>
                <a:cs typeface="Times New Roman" pitchFamily="18" charset="0"/>
              </a:rPr>
            </a:br>
            <a:r>
              <a:rPr lang="ru-RU" sz="1600" dirty="0" smtClean="0">
                <a:latin typeface="Times New Roman" pitchFamily="18" charset="0"/>
                <a:cs typeface="Times New Roman" pitchFamily="18" charset="0"/>
              </a:rPr>
              <a:t>Центр  решает следующие </a:t>
            </a:r>
            <a:r>
              <a:rPr lang="ru-RU" sz="1600" i="1" dirty="0" smtClean="0">
                <a:latin typeface="Times New Roman" pitchFamily="18" charset="0"/>
                <a:cs typeface="Times New Roman" pitchFamily="18" charset="0"/>
              </a:rPr>
              <a:t>задачи</a:t>
            </a:r>
            <a:r>
              <a:rPr lang="ru-RU" sz="1600" b="1" i="1" dirty="0" smtClean="0">
                <a:latin typeface="Times New Roman" pitchFamily="18" charset="0"/>
                <a:cs typeface="Times New Roman" pitchFamily="18" charset="0"/>
              </a:rPr>
              <a:t>:</a:t>
            </a:r>
            <a:r>
              <a:rPr lang="ru-RU" sz="1600" dirty="0" smtClean="0">
                <a:latin typeface="Times New Roman" pitchFamily="18" charset="0"/>
                <a:cs typeface="Times New Roman" pitchFamily="18" charset="0"/>
              </a:rPr>
              <a:t> целенаправленное  формирование у детей интереса к элементарной математической деятельности, воспитание у детей потребности занимать свое свободное время не только интересными, но и требующими умственного напряжения, интеллектуального усилия играми.</a:t>
            </a:r>
            <a:endParaRPr lang="ru-RU" sz="1600" dirty="0">
              <a:latin typeface="Times New Roman" pitchFamily="18" charset="0"/>
              <a:cs typeface="Times New Roman" pitchFamily="18" charset="0"/>
            </a:endParaRPr>
          </a:p>
        </p:txBody>
      </p:sp>
      <p:pic>
        <p:nvPicPr>
          <p:cNvPr id="37890" name="Picture 2" descr="C:\Users\Пользователь\Desktop\12.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dirty="0" smtClean="0">
                <a:latin typeface="Times New Roman" pitchFamily="18" charset="0"/>
                <a:cs typeface="Times New Roman" pitchFamily="18" charset="0"/>
              </a:rPr>
              <a:t>Центр «Моя Родина, Мой Край»</a:t>
            </a:r>
            <a:endParaRPr lang="ru-RU" sz="1800" dirty="0">
              <a:latin typeface="Times New Roman" pitchFamily="18" charset="0"/>
              <a:cs typeface="Times New Roman" pitchFamily="18" charset="0"/>
            </a:endParaRPr>
          </a:p>
        </p:txBody>
      </p:sp>
      <p:pic>
        <p:nvPicPr>
          <p:cNvPr id="41986" name="Picture 2" descr="C:\Users\Пользователь\Desktop\презентация по уголкам\IMG_20230206_204629_resized_20230206_084641386.jpg"/>
          <p:cNvPicPr>
            <a:picLocks noGrp="1" noChangeAspect="1" noChangeArrowheads="1"/>
          </p:cNvPicPr>
          <p:nvPr>
            <p:ph idx="1"/>
          </p:nvPr>
        </p:nvPicPr>
        <p:blipFill>
          <a:blip r:embed="rId2" cstate="print"/>
          <a:srcRect/>
          <a:stretch>
            <a:fillRect/>
          </a:stretch>
        </p:blipFill>
        <p:spPr bwMode="auto">
          <a:xfrm>
            <a:off x="4211960" y="1340768"/>
            <a:ext cx="4563125" cy="4525963"/>
          </a:xfrm>
          <a:prstGeom prst="rect">
            <a:avLst/>
          </a:prstGeom>
          <a:noFill/>
        </p:spPr>
      </p:pic>
      <p:pic>
        <p:nvPicPr>
          <p:cNvPr id="34818" name="Picture 2" descr="C:\Users\Пользователь\Desktop\28.jpg"/>
          <p:cNvPicPr>
            <a:picLocks noChangeAspect="1" noChangeArrowheads="1"/>
          </p:cNvPicPr>
          <p:nvPr/>
        </p:nvPicPr>
        <p:blipFill>
          <a:blip r:embed="rId3" cstate="print"/>
          <a:srcRect/>
          <a:stretch>
            <a:fillRect/>
          </a:stretch>
        </p:blipFill>
        <p:spPr bwMode="auto">
          <a:xfrm>
            <a:off x="395536" y="1556792"/>
            <a:ext cx="3672408" cy="396044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Центр «Математического развития»</a:t>
            </a:r>
            <a:endParaRPr lang="ru-RU" dirty="0"/>
          </a:p>
        </p:txBody>
      </p:sp>
      <p:pic>
        <p:nvPicPr>
          <p:cNvPr id="40962" name="Picture 2" descr="C:\Users\Пользователь\Desktop\презентация по уголкам\IMG_20230206_204348_resized_20230206_084407449.jpg"/>
          <p:cNvPicPr>
            <a:picLocks noGrp="1" noChangeAspect="1" noChangeArrowheads="1"/>
          </p:cNvPicPr>
          <p:nvPr>
            <p:ph idx="1"/>
          </p:nvPr>
        </p:nvPicPr>
        <p:blipFill>
          <a:blip r:embed="rId2" cstate="print"/>
          <a:srcRect/>
          <a:stretch>
            <a:fillRect/>
          </a:stretch>
        </p:blipFill>
        <p:spPr bwMode="auto">
          <a:xfrm>
            <a:off x="3391314" y="1600200"/>
            <a:ext cx="2361372" cy="452596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96752"/>
          </a:xfrm>
        </p:spPr>
        <p:txBody>
          <a:bodyPr>
            <a:noAutofit/>
          </a:bodyPr>
          <a:lstStyle/>
          <a:p>
            <a:r>
              <a:rPr lang="ru-RU" sz="1600" b="1" dirty="0" smtClean="0">
                <a:solidFill>
                  <a:srgbClr val="FF0000"/>
                </a:solidFill>
                <a:latin typeface="Times New Roman" pitchFamily="18" charset="0"/>
                <a:cs typeface="Times New Roman" pitchFamily="18" charset="0"/>
              </a:rPr>
              <a:t>Направление: Социально-коммуникативное развитие. </a:t>
            </a:r>
            <a:r>
              <a:rPr lang="ru-RU" sz="1600" b="1" dirty="0" smtClean="0">
                <a:solidFill>
                  <a:schemeClr val="accent2"/>
                </a:solidFill>
                <a:latin typeface="Times New Roman" pitchFamily="18" charset="0"/>
                <a:cs typeface="Times New Roman" pitchFamily="18" charset="0"/>
              </a:rPr>
              <a:t/>
            </a:r>
            <a:br>
              <a:rPr lang="ru-RU" sz="1600" b="1" dirty="0" smtClean="0">
                <a:solidFill>
                  <a:schemeClr val="accent2"/>
                </a:solidFill>
                <a:latin typeface="Times New Roman" pitchFamily="18" charset="0"/>
                <a:cs typeface="Times New Roman" pitchFamily="18" charset="0"/>
              </a:rPr>
            </a:br>
            <a:r>
              <a:rPr lang="ru-RU" sz="1400" b="1" dirty="0" smtClean="0">
                <a:solidFill>
                  <a:schemeClr val="accent2"/>
                </a:solidFill>
                <a:latin typeface="Times New Roman" pitchFamily="18" charset="0"/>
                <a:cs typeface="Times New Roman" pitchFamily="18" charset="0"/>
              </a:rPr>
              <a:t>Игра - основной вид деятельности наших малышей. Яркий, насыщенный игровой центр создает условия для творческой деятельности детей, развивает фантазию, формирует игровые навыки и умения, воспитывает дружеское взаимоотношение между детьми.</a:t>
            </a:r>
            <a:br>
              <a:rPr lang="ru-RU" sz="1400" b="1" dirty="0" smtClean="0">
                <a:solidFill>
                  <a:schemeClr val="accent2"/>
                </a:solidFill>
                <a:latin typeface="Times New Roman" pitchFamily="18" charset="0"/>
                <a:cs typeface="Times New Roman" pitchFamily="18" charset="0"/>
              </a:rPr>
            </a:br>
            <a:r>
              <a:rPr lang="ru-RU" sz="1400" b="1" dirty="0" smtClean="0">
                <a:solidFill>
                  <a:schemeClr val="accent2"/>
                </a:solidFill>
                <a:latin typeface="Times New Roman" pitchFamily="18" charset="0"/>
                <a:cs typeface="Times New Roman" pitchFamily="18" charset="0"/>
              </a:rPr>
              <a:t>В свободном доступе для детей находятся атрибуты для зарождающихся в этом возрасте сюжетно- ролевых игр:</a:t>
            </a:r>
            <a:endParaRPr lang="ru-RU" sz="1400" dirty="0">
              <a:latin typeface="Times New Roman" pitchFamily="18" charset="0"/>
              <a:cs typeface="Times New Roman" pitchFamily="18" charset="0"/>
            </a:endParaRPr>
          </a:p>
        </p:txBody>
      </p:sp>
      <p:pic>
        <p:nvPicPr>
          <p:cNvPr id="36866" name="Picture 2" descr="C:\Users\Пользователь\Desktop\презентация по уголкам\IMG_20230206_151741_resized_20230206_061647676.jpg"/>
          <p:cNvPicPr>
            <a:picLocks noGrp="1" noChangeAspect="1" noChangeArrowheads="1"/>
          </p:cNvPicPr>
          <p:nvPr>
            <p:ph idx="1"/>
          </p:nvPr>
        </p:nvPicPr>
        <p:blipFill>
          <a:blip r:embed="rId2" cstate="print"/>
          <a:srcRect/>
          <a:stretch>
            <a:fillRect/>
          </a:stretch>
        </p:blipFill>
        <p:spPr bwMode="auto">
          <a:xfrm>
            <a:off x="323528" y="1124744"/>
            <a:ext cx="2736304" cy="2592288"/>
          </a:xfrm>
          <a:prstGeom prst="rect">
            <a:avLst/>
          </a:prstGeom>
          <a:noFill/>
        </p:spPr>
      </p:pic>
      <p:pic>
        <p:nvPicPr>
          <p:cNvPr id="36867" name="Picture 3" descr="C:\Users\Пользователь\Desktop\презентация по уголкам\IMG_20230206_204222_resized_20230206_084233202.jpg"/>
          <p:cNvPicPr>
            <a:picLocks noChangeAspect="1" noChangeArrowheads="1"/>
          </p:cNvPicPr>
          <p:nvPr/>
        </p:nvPicPr>
        <p:blipFill>
          <a:blip r:embed="rId3" cstate="print"/>
          <a:srcRect/>
          <a:stretch>
            <a:fillRect/>
          </a:stretch>
        </p:blipFill>
        <p:spPr bwMode="auto">
          <a:xfrm>
            <a:off x="4139952" y="1340768"/>
            <a:ext cx="4392488" cy="2556942"/>
          </a:xfrm>
          <a:prstGeom prst="rect">
            <a:avLst/>
          </a:prstGeom>
          <a:noFill/>
        </p:spPr>
      </p:pic>
      <p:pic>
        <p:nvPicPr>
          <p:cNvPr id="36868" name="Picture 4" descr="C:\Users\Пользователь\Desktop\презентация по уголкам\IMG-6b793fa92a13c363959bd60034fe60c6-V.jpg"/>
          <p:cNvPicPr>
            <a:picLocks noChangeAspect="1" noChangeArrowheads="1"/>
          </p:cNvPicPr>
          <p:nvPr/>
        </p:nvPicPr>
        <p:blipFill>
          <a:blip r:embed="rId4" cstate="print"/>
          <a:srcRect/>
          <a:stretch>
            <a:fillRect/>
          </a:stretch>
        </p:blipFill>
        <p:spPr bwMode="auto">
          <a:xfrm>
            <a:off x="1475656" y="3717032"/>
            <a:ext cx="2066405" cy="2952328"/>
          </a:xfrm>
          <a:prstGeom prst="rect">
            <a:avLst/>
          </a:prstGeom>
          <a:noFill/>
        </p:spPr>
      </p:pic>
      <p:pic>
        <p:nvPicPr>
          <p:cNvPr id="38915" name="Picture 3" descr="C:\Users\Пользователь\Desktop\8.jpg"/>
          <p:cNvPicPr>
            <a:picLocks noChangeAspect="1" noChangeArrowheads="1"/>
          </p:cNvPicPr>
          <p:nvPr/>
        </p:nvPicPr>
        <p:blipFill>
          <a:blip r:embed="rId5" cstate="print"/>
          <a:srcRect/>
          <a:stretch>
            <a:fillRect/>
          </a:stretch>
        </p:blipFill>
        <p:spPr bwMode="auto">
          <a:xfrm>
            <a:off x="4499992" y="4149080"/>
            <a:ext cx="3696944" cy="258337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0000"/>
                </a:solidFill>
              </a:rPr>
              <a:t>«Уголок ПДД»</a:t>
            </a:r>
            <a:br>
              <a:rPr lang="ru-RU" dirty="0" smtClean="0">
                <a:solidFill>
                  <a:srgbClr val="FF0000"/>
                </a:solidFill>
              </a:rPr>
            </a:br>
            <a:endParaRPr lang="ru-RU" dirty="0"/>
          </a:p>
        </p:txBody>
      </p:sp>
      <p:pic>
        <p:nvPicPr>
          <p:cNvPr id="31748" name="Picture 4" descr="C:\Users\Пользователь\Desktop\презентация по уголкам\IMG_20230127_133836_resized_20230204_083318962.jpg"/>
          <p:cNvPicPr>
            <a:picLocks noGrp="1" noChangeAspect="1" noChangeArrowheads="1"/>
          </p:cNvPicPr>
          <p:nvPr>
            <p:ph idx="1"/>
          </p:nvPr>
        </p:nvPicPr>
        <p:blipFill>
          <a:blip r:embed="rId2" cstate="print"/>
          <a:srcRect/>
          <a:stretch>
            <a:fillRect/>
          </a:stretch>
        </p:blipFill>
        <p:spPr bwMode="auto">
          <a:xfrm>
            <a:off x="4716016" y="980728"/>
            <a:ext cx="3682504" cy="5112568"/>
          </a:xfrm>
          <a:prstGeom prst="rect">
            <a:avLst/>
          </a:prstGeom>
          <a:noFill/>
        </p:spPr>
      </p:pic>
      <p:pic>
        <p:nvPicPr>
          <p:cNvPr id="31749" name="Picture 5" descr="C:\Users\Пользователь\Desktop\29.jpg"/>
          <p:cNvPicPr>
            <a:picLocks noChangeAspect="1" noChangeArrowheads="1"/>
          </p:cNvPicPr>
          <p:nvPr/>
        </p:nvPicPr>
        <p:blipFill>
          <a:blip r:embed="rId3" cstate="print"/>
          <a:srcRect/>
          <a:stretch>
            <a:fillRect/>
          </a:stretch>
        </p:blipFill>
        <p:spPr bwMode="auto">
          <a:xfrm>
            <a:off x="179512" y="1124744"/>
            <a:ext cx="3888432" cy="475252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dirty="0" smtClean="0"/>
              <a:t>Центр «Пожарной безопасности»</a:t>
            </a:r>
            <a:endParaRPr lang="ru-RU" dirty="0"/>
          </a:p>
        </p:txBody>
      </p:sp>
      <p:pic>
        <p:nvPicPr>
          <p:cNvPr id="4" name="Picture 3" descr="C:\Users\Пользователь\Desktop\презентация по уголкам\IMG_20230123_140627_resized_20230204_083427659.jpg"/>
          <p:cNvPicPr>
            <a:picLocks noGrp="1" noChangeAspect="1" noChangeArrowheads="1"/>
          </p:cNvPicPr>
          <p:nvPr>
            <p:ph idx="1"/>
          </p:nvPr>
        </p:nvPicPr>
        <p:blipFill>
          <a:blip r:embed="rId2" cstate="print"/>
          <a:srcRect/>
          <a:stretch>
            <a:fillRect/>
          </a:stretch>
        </p:blipFill>
        <p:spPr bwMode="auto">
          <a:xfrm>
            <a:off x="179512" y="692696"/>
            <a:ext cx="5105540" cy="3096344"/>
          </a:xfrm>
          <a:prstGeom prst="rect">
            <a:avLst/>
          </a:prstGeom>
          <a:noFill/>
        </p:spPr>
      </p:pic>
      <p:pic>
        <p:nvPicPr>
          <p:cNvPr id="34818" name="Picture 2" descr="C:\Users\Пользователь\Desktop\презентация по уголкам\IMG_20230127_134517_resized_20230127_014608004.jpg"/>
          <p:cNvPicPr>
            <a:picLocks noChangeAspect="1" noChangeArrowheads="1"/>
          </p:cNvPicPr>
          <p:nvPr/>
        </p:nvPicPr>
        <p:blipFill>
          <a:blip r:embed="rId3" cstate="print"/>
          <a:srcRect/>
          <a:stretch>
            <a:fillRect/>
          </a:stretch>
        </p:blipFill>
        <p:spPr bwMode="auto">
          <a:xfrm>
            <a:off x="5724128" y="908720"/>
            <a:ext cx="3168352" cy="4680520"/>
          </a:xfrm>
          <a:prstGeom prst="rect">
            <a:avLst/>
          </a:prstGeom>
          <a:noFill/>
        </p:spPr>
      </p:pic>
      <p:pic>
        <p:nvPicPr>
          <p:cNvPr id="32770" name="Picture 2" descr="C:\Users\Пользователь\Desktop\10.jpg"/>
          <p:cNvPicPr>
            <a:picLocks noChangeAspect="1" noChangeArrowheads="1"/>
          </p:cNvPicPr>
          <p:nvPr/>
        </p:nvPicPr>
        <p:blipFill>
          <a:blip r:embed="rId4" cstate="print"/>
          <a:srcRect/>
          <a:stretch>
            <a:fillRect/>
          </a:stretch>
        </p:blipFill>
        <p:spPr bwMode="auto">
          <a:xfrm>
            <a:off x="2987824" y="2924944"/>
            <a:ext cx="2448672" cy="36004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800" b="1" dirty="0" smtClean="0">
                <a:solidFill>
                  <a:srgbClr val="FF0000"/>
                </a:solidFill>
                <a:latin typeface="Times New Roman" pitchFamily="18" charset="0"/>
                <a:cs typeface="Times New Roman" pitchFamily="18" charset="0"/>
              </a:rPr>
              <a:t>Направление: Физическое развитие</a:t>
            </a:r>
            <a:br>
              <a:rPr lang="ru-RU" sz="1800" b="1" dirty="0" smtClean="0">
                <a:solidFill>
                  <a:srgbClr val="FF0000"/>
                </a:solidFill>
                <a:latin typeface="Times New Roman" pitchFamily="18" charset="0"/>
                <a:cs typeface="Times New Roman" pitchFamily="18" charset="0"/>
              </a:rPr>
            </a:br>
            <a:r>
              <a:rPr lang="ru-RU" sz="1800" b="1" dirty="0" smtClean="0">
                <a:solidFill>
                  <a:srgbClr val="FF0000"/>
                </a:solidFill>
                <a:latin typeface="Times New Roman" pitchFamily="18" charset="0"/>
                <a:cs typeface="Times New Roman" pitchFamily="18" charset="0"/>
              </a:rPr>
              <a:t>Центр «Будь здоров»</a:t>
            </a:r>
            <a:endParaRPr lang="ru-RU" sz="1800" dirty="0">
              <a:latin typeface="Times New Roman" pitchFamily="18" charset="0"/>
              <a:cs typeface="Times New Roman" pitchFamily="18" charset="0"/>
            </a:endParaRPr>
          </a:p>
        </p:txBody>
      </p:sp>
      <p:pic>
        <p:nvPicPr>
          <p:cNvPr id="37890" name="Picture 2" descr="C:\Users\Пользователь\Desktop\презентация по уголкам\IMG_20230206_152115_resized_20230206_084301626.jpg"/>
          <p:cNvPicPr>
            <a:picLocks noGrp="1" noChangeAspect="1" noChangeArrowheads="1"/>
          </p:cNvPicPr>
          <p:nvPr>
            <p:ph idx="1"/>
          </p:nvPr>
        </p:nvPicPr>
        <p:blipFill>
          <a:blip r:embed="rId2" cstate="print"/>
          <a:srcRect/>
          <a:stretch>
            <a:fillRect/>
          </a:stretch>
        </p:blipFill>
        <p:spPr bwMode="auto">
          <a:xfrm>
            <a:off x="4716016" y="1556792"/>
            <a:ext cx="3394472" cy="4525963"/>
          </a:xfrm>
          <a:prstGeom prst="rect">
            <a:avLst/>
          </a:prstGeom>
          <a:noFill/>
        </p:spPr>
      </p:pic>
      <p:pic>
        <p:nvPicPr>
          <p:cNvPr id="31746" name="Picture 2" descr="C:\Users\Пользователь\Desktop\21.jpg"/>
          <p:cNvPicPr>
            <a:picLocks noChangeAspect="1" noChangeArrowheads="1"/>
          </p:cNvPicPr>
          <p:nvPr/>
        </p:nvPicPr>
        <p:blipFill>
          <a:blip r:embed="rId3" cstate="print"/>
          <a:srcRect/>
          <a:stretch>
            <a:fillRect/>
          </a:stretch>
        </p:blipFill>
        <p:spPr bwMode="auto">
          <a:xfrm>
            <a:off x="683568" y="1484784"/>
            <a:ext cx="3096344" cy="441702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576064"/>
          </a:xfrm>
        </p:spPr>
        <p:txBody>
          <a:bodyPr>
            <a:normAutofit fontScale="90000"/>
          </a:bodyPr>
          <a:lstStyle/>
          <a:p>
            <a:r>
              <a:rPr lang="ru-RU" dirty="0" smtClean="0"/>
              <a:t/>
            </a:r>
            <a:br>
              <a:rPr lang="ru-RU" dirty="0" smtClean="0"/>
            </a:br>
            <a:r>
              <a:rPr lang="ru-RU" sz="4000" i="1" dirty="0" smtClean="0">
                <a:solidFill>
                  <a:srgbClr val="FF0000"/>
                </a:solidFill>
                <a:latin typeface="Times New Roman" pitchFamily="18" charset="0"/>
                <a:cs typeface="Times New Roman" pitchFamily="18" charset="0"/>
              </a:rPr>
              <a:t>Функции предметно-развивающей и игровой среды ДОУ </a:t>
            </a:r>
            <a:endParaRPr lang="ru-RU" sz="4000" i="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412776"/>
            <a:ext cx="8229600" cy="4713387"/>
          </a:xfrm>
        </p:spPr>
        <p:txBody>
          <a:bodyPr>
            <a:normAutofit lnSpcReduction="10000"/>
          </a:bodyPr>
          <a:lstStyle/>
          <a:p>
            <a:r>
              <a:rPr lang="ru-RU" sz="3000" dirty="0" smtClean="0">
                <a:latin typeface="Times New Roman" pitchFamily="18" charset="0"/>
                <a:cs typeface="Times New Roman" pitchFamily="18" charset="0"/>
              </a:rPr>
              <a:t>Информационная функция (служит носителем разнообразной информации о окружающем) </a:t>
            </a:r>
          </a:p>
          <a:p>
            <a:r>
              <a:rPr lang="ru-RU" sz="3000" dirty="0" smtClean="0">
                <a:latin typeface="Times New Roman" pitchFamily="18" charset="0"/>
                <a:cs typeface="Times New Roman" pitchFamily="18" charset="0"/>
              </a:rPr>
              <a:t>Стимулирующая функция (стимулирует деятельность ребенка, побуждает к действиям. Среда мобильна и динамична). </a:t>
            </a:r>
          </a:p>
          <a:p>
            <a:r>
              <a:rPr lang="ru-RU" sz="3000" dirty="0" smtClean="0">
                <a:latin typeface="Times New Roman" pitchFamily="18" charset="0"/>
                <a:cs typeface="Times New Roman" pitchFamily="18" charset="0"/>
              </a:rPr>
              <a:t>Развивающая функция : учет эргономических требований к жизнедеятельности (антропометрических, физиологических и психологических особенностей обитателя среды) </a:t>
            </a:r>
          </a:p>
          <a:p>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normAutofit/>
          </a:bodyPr>
          <a:lstStyle/>
          <a:p>
            <a:pPr algn="ctr">
              <a:buNone/>
            </a:pPr>
            <a:endParaRPr lang="ru-RU" sz="3600" dirty="0" smtClean="0">
              <a:latin typeface="Times New Roman" pitchFamily="18" charset="0"/>
              <a:cs typeface="Times New Roman" pitchFamily="18" charset="0"/>
            </a:endParaRPr>
          </a:p>
          <a:p>
            <a:pPr algn="ctr">
              <a:buNone/>
            </a:pPr>
            <a:r>
              <a:rPr lang="ru-RU" sz="4800" dirty="0" smtClean="0">
                <a:latin typeface="Times New Roman" pitchFamily="18" charset="0"/>
                <a:cs typeface="Times New Roman" pitchFamily="18" charset="0"/>
              </a:rPr>
              <a:t>Благодарим за внимание!</a:t>
            </a:r>
            <a:endParaRPr lang="ru-RU" sz="4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052736"/>
          </a:xfrm>
        </p:spPr>
        <p:txBody>
          <a:bodyPr>
            <a:normAutofit/>
          </a:bodyPr>
          <a:lstStyle/>
          <a:p>
            <a:r>
              <a:rPr lang="ru-RU" sz="3100" dirty="0" smtClean="0">
                <a:solidFill>
                  <a:srgbClr val="FF0000"/>
                </a:solidFill>
                <a:latin typeface="Times New Roman" pitchFamily="18" charset="0"/>
                <a:cs typeface="Times New Roman" pitchFamily="18" charset="0"/>
              </a:rPr>
              <a:t>Требования ФГОС ДО к развивающей предметно-пространственной среда ДОО </a:t>
            </a:r>
            <a:endParaRPr lang="ru-RU" sz="3100"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340768"/>
            <a:ext cx="8229600" cy="4785395"/>
          </a:xfrm>
        </p:spPr>
        <p:txBody>
          <a:bodyPr>
            <a:normAutofit fontScale="77500" lnSpcReduction="20000"/>
          </a:bodyPr>
          <a:lstStyle/>
          <a:p>
            <a:endParaRPr lang="ru-RU" dirty="0" smtClean="0"/>
          </a:p>
          <a:p>
            <a:pPr>
              <a:buNone/>
            </a:pPr>
            <a:r>
              <a:rPr lang="ru-RU" sz="3100" dirty="0" smtClean="0"/>
              <a:t>Развивающая предметно-пространственная среда должна обеспечивать: </a:t>
            </a:r>
          </a:p>
          <a:p>
            <a:pPr>
              <a:buNone/>
            </a:pPr>
            <a:r>
              <a:rPr lang="ru-RU" sz="3100" dirty="0" smtClean="0"/>
              <a:t>•максимальную реализацию образовательного потенциала пространства Организации, материалов, оборудования и инвентаря для развития детей дошкольного возраста; </a:t>
            </a:r>
          </a:p>
          <a:p>
            <a:pPr>
              <a:buNone/>
            </a:pPr>
            <a:r>
              <a:rPr lang="ru-RU" sz="3100" dirty="0" smtClean="0"/>
              <a:t>•возможность общения и совместной деятельности детей и взрослых, а также возможности для уединения; </a:t>
            </a:r>
          </a:p>
          <a:p>
            <a:pPr>
              <a:buNone/>
            </a:pPr>
            <a:r>
              <a:rPr lang="ru-RU" sz="3100" dirty="0" smtClean="0"/>
              <a:t>•реализацию образовательной программы, используемой в образовательном процессе Организации; </a:t>
            </a:r>
          </a:p>
          <a:p>
            <a:pPr>
              <a:buNone/>
            </a:pPr>
            <a:r>
              <a:rPr lang="ru-RU" sz="3100" dirty="0" smtClean="0"/>
              <a:t>• учёт национально-культурных, климатических условий, в которых осуществляется образовательный процесс.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i="1" dirty="0" smtClean="0">
                <a:solidFill>
                  <a:srgbClr val="FF0000"/>
                </a:solidFill>
                <a:latin typeface="Times New Roman" pitchFamily="18" charset="0"/>
                <a:cs typeface="Times New Roman" pitchFamily="18" charset="0"/>
              </a:rPr>
              <a:t>Предметно – пространственная развивающая среда                                            </a:t>
            </a:r>
            <a:r>
              <a:rPr lang="ru-RU" sz="2400" i="1" dirty="0" smtClean="0">
                <a:latin typeface="Times New Roman" pitchFamily="18" charset="0"/>
                <a:cs typeface="Times New Roman" pitchFamily="18" charset="0"/>
              </a:rPr>
              <a:t>должна организовываться с учётом требований ФГОС, где чётко прослеживаются все </a:t>
            </a:r>
            <a:r>
              <a:rPr lang="ru-RU" sz="2400" b="1" i="1" dirty="0" smtClean="0">
                <a:latin typeface="Times New Roman" pitchFamily="18" charset="0"/>
                <a:cs typeface="Times New Roman" pitchFamily="18" charset="0"/>
              </a:rPr>
              <a:t>пять образовательных областей:</a:t>
            </a: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a:bodyPr>
          <a:lstStyle/>
          <a:p>
            <a:pPr marL="514350" indent="-514350">
              <a:buNone/>
            </a:pPr>
            <a:r>
              <a:rPr lang="ru-RU" sz="2800" dirty="0" smtClean="0">
                <a:latin typeface="Times New Roman" pitchFamily="18" charset="0"/>
                <a:cs typeface="Times New Roman" pitchFamily="18" charset="0"/>
              </a:rPr>
              <a:t>1) социально-коммуникативная,</a:t>
            </a:r>
          </a:p>
          <a:p>
            <a:pPr marL="514350" indent="-514350">
              <a:buNone/>
            </a:pPr>
            <a:r>
              <a:rPr lang="ru-RU" sz="2800" dirty="0" smtClean="0">
                <a:latin typeface="Times New Roman" pitchFamily="18" charset="0"/>
                <a:cs typeface="Times New Roman" pitchFamily="18" charset="0"/>
              </a:rPr>
              <a:t>2) познавательная,</a:t>
            </a:r>
          </a:p>
          <a:p>
            <a:pPr marL="514350" indent="-514350">
              <a:buNone/>
            </a:pPr>
            <a:r>
              <a:rPr lang="ru-RU" sz="2800" dirty="0" smtClean="0">
                <a:latin typeface="Times New Roman" pitchFamily="18" charset="0"/>
                <a:cs typeface="Times New Roman" pitchFamily="18" charset="0"/>
              </a:rPr>
              <a:t>3) речевая,</a:t>
            </a:r>
          </a:p>
          <a:p>
            <a:pPr marL="514350" indent="-514350">
              <a:buNone/>
            </a:pPr>
            <a:r>
              <a:rPr lang="ru-RU" sz="2800" dirty="0" smtClean="0">
                <a:latin typeface="Times New Roman" pitchFamily="18" charset="0"/>
                <a:cs typeface="Times New Roman" pitchFamily="18" charset="0"/>
              </a:rPr>
              <a:t>4) художественно-эстетическая,</a:t>
            </a:r>
          </a:p>
          <a:p>
            <a:pPr marL="514350" indent="-514350">
              <a:buNone/>
            </a:pPr>
            <a:r>
              <a:rPr lang="ru-RU" sz="2800" dirty="0" smtClean="0">
                <a:latin typeface="Times New Roman" pitchFamily="18" charset="0"/>
                <a:cs typeface="Times New Roman" pitchFamily="18" charset="0"/>
              </a:rPr>
              <a:t>5) физическая.</a:t>
            </a: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1012974"/>
          </a:xfrm>
        </p:spPr>
        <p:txBody>
          <a:bodyPr>
            <a:normAutofit fontScale="90000"/>
          </a:bodyPr>
          <a:lstStyle/>
          <a:p>
            <a:r>
              <a:rPr lang="ru-RU" sz="2700" i="1" dirty="0" smtClean="0">
                <a:solidFill>
                  <a:srgbClr val="FF0000"/>
                </a:solidFill>
                <a:latin typeface="Times New Roman" pitchFamily="18" charset="0"/>
              </a:rPr>
              <a:t/>
            </a:r>
            <a:br>
              <a:rPr lang="ru-RU" sz="2700" i="1" dirty="0" smtClean="0">
                <a:solidFill>
                  <a:srgbClr val="FF0000"/>
                </a:solidFill>
                <a:latin typeface="Times New Roman" pitchFamily="18" charset="0"/>
              </a:rPr>
            </a:br>
            <a:r>
              <a:rPr lang="en-US" sz="2700" b="1" i="1" dirty="0" err="1" smtClean="0">
                <a:solidFill>
                  <a:srgbClr val="FF0000"/>
                </a:solidFill>
                <a:latin typeface="Times New Roman" pitchFamily="18" charset="0"/>
              </a:rPr>
              <a:t>Предметная</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развивающая</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среда</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должна</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способствовать</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реализации</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образовательных</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областей</a:t>
            </a:r>
            <a:r>
              <a:rPr lang="en-US" sz="2700" b="1" i="1" dirty="0" smtClean="0">
                <a:solidFill>
                  <a:srgbClr val="FF0000"/>
                </a:solidFill>
                <a:latin typeface="Times New Roman" pitchFamily="18" charset="0"/>
              </a:rPr>
              <a:t> в </a:t>
            </a:r>
            <a:r>
              <a:rPr lang="en-US" sz="2700" b="1" i="1" dirty="0" err="1" smtClean="0">
                <a:solidFill>
                  <a:srgbClr val="FF0000"/>
                </a:solidFill>
                <a:latin typeface="Times New Roman" pitchFamily="18" charset="0"/>
              </a:rPr>
              <a:t>образовательном</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процессе</a:t>
            </a:r>
            <a:r>
              <a:rPr lang="en-US" sz="2700" b="1" i="1" dirty="0" smtClean="0">
                <a:solidFill>
                  <a:srgbClr val="FF0000"/>
                </a:solidFill>
                <a:latin typeface="Times New Roman" pitchFamily="18" charset="0"/>
              </a:rPr>
              <a:t>, </a:t>
            </a:r>
            <a:r>
              <a:rPr lang="en-US" sz="2700" b="1" i="1" dirty="0" err="1" smtClean="0">
                <a:solidFill>
                  <a:srgbClr val="FF0000"/>
                </a:solidFill>
                <a:latin typeface="Times New Roman" pitchFamily="18" charset="0"/>
              </a:rPr>
              <a:t>включающем</a:t>
            </a:r>
            <a:r>
              <a:rPr lang="en-US" sz="2700" b="1" i="1" dirty="0" smtClean="0">
                <a:solidFill>
                  <a:srgbClr val="FF0000"/>
                </a:solidFill>
                <a:latin typeface="Times New Roman" pitchFamily="18" charset="0"/>
              </a:rPr>
              <a:t>:</a:t>
            </a:r>
            <a:r>
              <a:rPr lang="ru-RU" dirty="0" smtClean="0">
                <a:solidFill>
                  <a:srgbClr val="0000FF"/>
                </a:solidFill>
                <a:latin typeface="Times New Roman" pitchFamily="18" charset="0"/>
              </a:rPr>
              <a:t/>
            </a:r>
            <a:br>
              <a:rPr lang="ru-RU" dirty="0" smtClean="0">
                <a:solidFill>
                  <a:srgbClr val="0000FF"/>
                </a:solidFill>
                <a:latin typeface="Times New Roman" pitchFamily="18" charset="0"/>
              </a:rPr>
            </a:br>
            <a:endParaRPr lang="ru-RU" dirty="0"/>
          </a:p>
        </p:txBody>
      </p:sp>
      <p:sp>
        <p:nvSpPr>
          <p:cNvPr id="3" name="Содержимое 2"/>
          <p:cNvSpPr>
            <a:spLocks noGrp="1"/>
          </p:cNvSpPr>
          <p:nvPr>
            <p:ph idx="1"/>
          </p:nvPr>
        </p:nvSpPr>
        <p:spPr/>
        <p:txBody>
          <a:bodyPr>
            <a:normAutofit fontScale="92500" lnSpcReduction="10000"/>
          </a:bodyPr>
          <a:lstStyle/>
          <a:p>
            <a:pPr marL="514350" indent="-514350">
              <a:buAutoNum type="arabicParenR"/>
            </a:pPr>
            <a:r>
              <a:rPr lang="en-US" dirty="0" err="1" smtClean="0">
                <a:latin typeface="Times New Roman" pitchFamily="18" charset="0"/>
              </a:rPr>
              <a:t>совместную</a:t>
            </a:r>
            <a:r>
              <a:rPr lang="en-US" dirty="0" smtClean="0">
                <a:latin typeface="Times New Roman" pitchFamily="18" charset="0"/>
              </a:rPr>
              <a:t> </a:t>
            </a:r>
            <a:r>
              <a:rPr lang="en-US" dirty="0" err="1" smtClean="0">
                <a:latin typeface="Times New Roman" pitchFamily="18" charset="0"/>
              </a:rPr>
              <a:t>партнерскую</a:t>
            </a:r>
            <a:r>
              <a:rPr lang="en-US" dirty="0" smtClean="0">
                <a:latin typeface="Times New Roman" pitchFamily="18" charset="0"/>
              </a:rPr>
              <a:t> </a:t>
            </a:r>
            <a:r>
              <a:rPr lang="en-US" dirty="0" err="1" smtClean="0">
                <a:latin typeface="Times New Roman" pitchFamily="18" charset="0"/>
              </a:rPr>
              <a:t>деятельность</a:t>
            </a:r>
            <a:r>
              <a:rPr lang="en-US" dirty="0" smtClean="0">
                <a:latin typeface="Times New Roman" pitchFamily="18" charset="0"/>
              </a:rPr>
              <a:t> </a:t>
            </a:r>
            <a:r>
              <a:rPr lang="en-US" dirty="0" err="1" smtClean="0">
                <a:latin typeface="Times New Roman" pitchFamily="18" charset="0"/>
              </a:rPr>
              <a:t>взрослого</a:t>
            </a:r>
            <a:r>
              <a:rPr lang="en-US" dirty="0" smtClean="0">
                <a:latin typeface="Times New Roman" pitchFamily="18" charset="0"/>
              </a:rPr>
              <a:t> и </a:t>
            </a:r>
            <a:r>
              <a:rPr lang="en-US" dirty="0" err="1" smtClean="0">
                <a:latin typeface="Times New Roman" pitchFamily="18" charset="0"/>
              </a:rPr>
              <a:t>детей</a:t>
            </a:r>
            <a:r>
              <a:rPr lang="en-US" dirty="0" smtClean="0">
                <a:latin typeface="Times New Roman" pitchFamily="18" charset="0"/>
              </a:rPr>
              <a:t>;</a:t>
            </a:r>
            <a:endParaRPr lang="ru-RU" dirty="0">
              <a:latin typeface="Times New Roman" pitchFamily="18" charset="0"/>
            </a:endParaRPr>
          </a:p>
          <a:p>
            <a:pPr marL="514350" indent="-514350">
              <a:buNone/>
            </a:pPr>
            <a:r>
              <a:rPr lang="en-US" dirty="0" smtClean="0">
                <a:latin typeface="Times New Roman" pitchFamily="18" charset="0"/>
              </a:rPr>
              <a:t>2) </a:t>
            </a:r>
            <a:r>
              <a:rPr lang="en-US" dirty="0" err="1" smtClean="0">
                <a:latin typeface="Times New Roman" pitchFamily="18" charset="0"/>
              </a:rPr>
              <a:t>свободную</a:t>
            </a:r>
            <a:r>
              <a:rPr lang="en-US" dirty="0" smtClean="0">
                <a:latin typeface="Times New Roman" pitchFamily="18" charset="0"/>
              </a:rPr>
              <a:t> </a:t>
            </a:r>
            <a:r>
              <a:rPr lang="en-US" dirty="0" err="1" smtClean="0">
                <a:latin typeface="Times New Roman" pitchFamily="18" charset="0"/>
              </a:rPr>
              <a:t>самостоятельную</a:t>
            </a:r>
            <a:r>
              <a:rPr lang="en-US" dirty="0" smtClean="0">
                <a:latin typeface="Times New Roman" pitchFamily="18" charset="0"/>
              </a:rPr>
              <a:t> </a:t>
            </a:r>
            <a:r>
              <a:rPr lang="en-US" dirty="0" err="1" smtClean="0">
                <a:latin typeface="Times New Roman" pitchFamily="18" charset="0"/>
              </a:rPr>
              <a:t>деятельность</a:t>
            </a:r>
            <a:r>
              <a:rPr lang="en-US" dirty="0" smtClean="0">
                <a:latin typeface="Times New Roman" pitchFamily="18" charset="0"/>
              </a:rPr>
              <a:t> </a:t>
            </a:r>
            <a:r>
              <a:rPr lang="en-US" dirty="0" err="1" smtClean="0">
                <a:latin typeface="Times New Roman" pitchFamily="18" charset="0"/>
              </a:rPr>
              <a:t>самих</a:t>
            </a:r>
            <a:r>
              <a:rPr lang="en-US" dirty="0" smtClean="0">
                <a:latin typeface="Times New Roman" pitchFamily="18" charset="0"/>
              </a:rPr>
              <a:t> </a:t>
            </a:r>
            <a:r>
              <a:rPr lang="en-US" dirty="0" err="1" smtClean="0">
                <a:latin typeface="Times New Roman" pitchFamily="18" charset="0"/>
              </a:rPr>
              <a:t>детей</a:t>
            </a:r>
            <a:r>
              <a:rPr lang="en-US" dirty="0" smtClean="0">
                <a:latin typeface="Times New Roman" pitchFamily="18" charset="0"/>
              </a:rPr>
              <a:t> в </a:t>
            </a:r>
            <a:r>
              <a:rPr lang="en-US" dirty="0" err="1" smtClean="0">
                <a:latin typeface="Times New Roman" pitchFamily="18" charset="0"/>
              </a:rPr>
              <a:t>условиях</a:t>
            </a:r>
            <a:r>
              <a:rPr lang="en-US" dirty="0" smtClean="0">
                <a:latin typeface="Times New Roman" pitchFamily="18" charset="0"/>
              </a:rPr>
              <a:t> </a:t>
            </a:r>
            <a:r>
              <a:rPr lang="en-US" dirty="0" err="1" smtClean="0">
                <a:latin typeface="Times New Roman" pitchFamily="18" charset="0"/>
              </a:rPr>
              <a:t>созданной</a:t>
            </a:r>
            <a:r>
              <a:rPr lang="en-US" dirty="0" smtClean="0">
                <a:latin typeface="Times New Roman" pitchFamily="18" charset="0"/>
              </a:rPr>
              <a:t> </a:t>
            </a:r>
            <a:r>
              <a:rPr lang="en-US" dirty="0" err="1" smtClean="0">
                <a:latin typeface="Times New Roman" pitchFamily="18" charset="0"/>
              </a:rPr>
              <a:t>педагогами</a:t>
            </a:r>
            <a:r>
              <a:rPr lang="en-US" dirty="0" smtClean="0">
                <a:latin typeface="Times New Roman" pitchFamily="18" charset="0"/>
              </a:rPr>
              <a:t> </a:t>
            </a:r>
            <a:r>
              <a:rPr lang="en-US" dirty="0" err="1" smtClean="0">
                <a:latin typeface="Times New Roman" pitchFamily="18" charset="0"/>
              </a:rPr>
              <a:t>предметной</a:t>
            </a:r>
            <a:r>
              <a:rPr lang="en-US" dirty="0" smtClean="0">
                <a:latin typeface="Times New Roman" pitchFamily="18" charset="0"/>
              </a:rPr>
              <a:t> </a:t>
            </a:r>
            <a:r>
              <a:rPr lang="en-US" dirty="0" err="1" smtClean="0">
                <a:latin typeface="Times New Roman" pitchFamily="18" charset="0"/>
              </a:rPr>
              <a:t>развивающей</a:t>
            </a:r>
            <a:r>
              <a:rPr lang="en-US" dirty="0" smtClean="0">
                <a:latin typeface="Times New Roman" pitchFamily="18" charset="0"/>
              </a:rPr>
              <a:t> </a:t>
            </a:r>
            <a:r>
              <a:rPr lang="en-US" dirty="0" err="1" smtClean="0">
                <a:latin typeface="Times New Roman" pitchFamily="18" charset="0"/>
              </a:rPr>
              <a:t>образовательной</a:t>
            </a:r>
            <a:r>
              <a:rPr lang="en-US" dirty="0" smtClean="0">
                <a:latin typeface="Times New Roman" pitchFamily="18" charset="0"/>
              </a:rPr>
              <a:t> </a:t>
            </a:r>
            <a:r>
              <a:rPr lang="en-US" dirty="0" err="1" smtClean="0">
                <a:latin typeface="Times New Roman" pitchFamily="18" charset="0"/>
              </a:rPr>
              <a:t>среды</a:t>
            </a:r>
            <a:r>
              <a:rPr lang="en-US" dirty="0" smtClean="0">
                <a:latin typeface="Times New Roman" pitchFamily="18" charset="0"/>
              </a:rPr>
              <a:t>, </a:t>
            </a:r>
            <a:r>
              <a:rPr lang="en-US" dirty="0" err="1" smtClean="0">
                <a:latin typeface="Times New Roman" pitchFamily="18" charset="0"/>
              </a:rPr>
              <a:t>обеспечивающей</a:t>
            </a:r>
            <a:r>
              <a:rPr lang="en-US" dirty="0" smtClean="0">
                <a:latin typeface="Times New Roman" pitchFamily="18" charset="0"/>
              </a:rPr>
              <a:t> </a:t>
            </a:r>
            <a:r>
              <a:rPr lang="en-US" dirty="0" err="1" smtClean="0">
                <a:latin typeface="Times New Roman" pitchFamily="18" charset="0"/>
              </a:rPr>
              <a:t>выбор</a:t>
            </a:r>
            <a:r>
              <a:rPr lang="en-US" dirty="0" smtClean="0">
                <a:latin typeface="Times New Roman" pitchFamily="18" charset="0"/>
              </a:rPr>
              <a:t> </a:t>
            </a:r>
            <a:r>
              <a:rPr lang="en-US" dirty="0" err="1" smtClean="0">
                <a:latin typeface="Times New Roman" pitchFamily="18" charset="0"/>
              </a:rPr>
              <a:t>каждым</a:t>
            </a:r>
            <a:r>
              <a:rPr lang="en-US" dirty="0" smtClean="0">
                <a:latin typeface="Times New Roman" pitchFamily="18" charset="0"/>
              </a:rPr>
              <a:t> </a:t>
            </a:r>
            <a:r>
              <a:rPr lang="en-US" dirty="0" err="1" smtClean="0">
                <a:latin typeface="Times New Roman" pitchFamily="18" charset="0"/>
              </a:rPr>
              <a:t>ребенком</a:t>
            </a:r>
            <a:r>
              <a:rPr lang="en-US" dirty="0" smtClean="0">
                <a:latin typeface="Times New Roman" pitchFamily="18" charset="0"/>
              </a:rPr>
              <a:t> </a:t>
            </a:r>
            <a:r>
              <a:rPr lang="en-US" dirty="0" err="1" smtClean="0">
                <a:latin typeface="Times New Roman" pitchFamily="18" charset="0"/>
              </a:rPr>
              <a:t>деятельности</a:t>
            </a:r>
            <a:r>
              <a:rPr lang="en-US" dirty="0" smtClean="0">
                <a:latin typeface="Times New Roman" pitchFamily="18" charset="0"/>
              </a:rPr>
              <a:t> </a:t>
            </a:r>
            <a:r>
              <a:rPr lang="en-US" dirty="0" err="1" smtClean="0">
                <a:latin typeface="Times New Roman" pitchFamily="18" charset="0"/>
              </a:rPr>
              <a:t>по</a:t>
            </a:r>
            <a:r>
              <a:rPr lang="en-US" dirty="0" smtClean="0">
                <a:latin typeface="Times New Roman" pitchFamily="18" charset="0"/>
              </a:rPr>
              <a:t> </a:t>
            </a:r>
            <a:r>
              <a:rPr lang="en-US" dirty="0" err="1" smtClean="0">
                <a:latin typeface="Times New Roman" pitchFamily="18" charset="0"/>
              </a:rPr>
              <a:t>интересам</a:t>
            </a:r>
            <a:r>
              <a:rPr lang="en-US" dirty="0" smtClean="0">
                <a:latin typeface="Times New Roman" pitchFamily="18" charset="0"/>
              </a:rPr>
              <a:t> и </a:t>
            </a:r>
            <a:r>
              <a:rPr lang="en-US" dirty="0" err="1" smtClean="0">
                <a:latin typeface="Times New Roman" pitchFamily="18" charset="0"/>
              </a:rPr>
              <a:t>позволяющей</a:t>
            </a:r>
            <a:r>
              <a:rPr lang="en-US" dirty="0" smtClean="0">
                <a:latin typeface="Times New Roman" pitchFamily="18" charset="0"/>
              </a:rPr>
              <a:t> </a:t>
            </a:r>
            <a:r>
              <a:rPr lang="en-US" dirty="0" err="1" smtClean="0">
                <a:latin typeface="Times New Roman" pitchFamily="18" charset="0"/>
              </a:rPr>
              <a:t>ему</a:t>
            </a:r>
            <a:r>
              <a:rPr lang="en-US" dirty="0" smtClean="0">
                <a:latin typeface="Times New Roman" pitchFamily="18" charset="0"/>
              </a:rPr>
              <a:t> </a:t>
            </a:r>
            <a:r>
              <a:rPr lang="en-US" dirty="0" err="1" smtClean="0">
                <a:latin typeface="Times New Roman" pitchFamily="18" charset="0"/>
              </a:rPr>
              <a:t>взаимодействовать</a:t>
            </a:r>
            <a:r>
              <a:rPr lang="en-US" dirty="0" smtClean="0">
                <a:latin typeface="Times New Roman" pitchFamily="18" charset="0"/>
              </a:rPr>
              <a:t> </a:t>
            </a:r>
            <a:r>
              <a:rPr lang="en-US" dirty="0" err="1" smtClean="0">
                <a:latin typeface="Times New Roman" pitchFamily="18" charset="0"/>
              </a:rPr>
              <a:t>со</a:t>
            </a:r>
            <a:r>
              <a:rPr lang="en-US" dirty="0" smtClean="0">
                <a:latin typeface="Times New Roman" pitchFamily="18" charset="0"/>
              </a:rPr>
              <a:t> </a:t>
            </a:r>
            <a:r>
              <a:rPr lang="en-US" dirty="0" err="1" smtClean="0">
                <a:latin typeface="Times New Roman" pitchFamily="18" charset="0"/>
              </a:rPr>
              <a:t>сверстниками</a:t>
            </a:r>
            <a:r>
              <a:rPr lang="en-US" dirty="0" smtClean="0">
                <a:latin typeface="Times New Roman" pitchFamily="18" charset="0"/>
              </a:rPr>
              <a:t> </a:t>
            </a:r>
            <a:r>
              <a:rPr lang="en-US" dirty="0" err="1" smtClean="0">
                <a:latin typeface="Times New Roman" pitchFamily="18" charset="0"/>
              </a:rPr>
              <a:t>или</a:t>
            </a:r>
            <a:r>
              <a:rPr lang="en-US" dirty="0" smtClean="0">
                <a:latin typeface="Times New Roman" pitchFamily="18" charset="0"/>
              </a:rPr>
              <a:t> </a:t>
            </a:r>
            <a:r>
              <a:rPr lang="en-US" dirty="0" err="1" smtClean="0">
                <a:latin typeface="Times New Roman" pitchFamily="18" charset="0"/>
              </a:rPr>
              <a:t>действовать</a:t>
            </a:r>
            <a:r>
              <a:rPr lang="en-US" dirty="0" smtClean="0">
                <a:latin typeface="Times New Roman" pitchFamily="18" charset="0"/>
              </a:rPr>
              <a:t> </a:t>
            </a:r>
            <a:r>
              <a:rPr lang="en-US" dirty="0" err="1" smtClean="0">
                <a:latin typeface="Times New Roman" pitchFamily="18" charset="0"/>
              </a:rPr>
              <a:t>индивидуально</a:t>
            </a:r>
            <a:r>
              <a:rPr lang="en-US" dirty="0" smtClean="0"/>
              <a:t>.</a:t>
            </a:r>
            <a:endParaRPr lang="ru-RU" dirty="0" smtClean="0"/>
          </a:p>
          <a:p>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FF0000"/>
                </a:solidFill>
                <a:latin typeface="Monotype Corsiva" pitchFamily="66" charset="0"/>
              </a:rPr>
              <a:t>Требования ФГОС                                                          к  предметно - развивающей среде: </a:t>
            </a:r>
            <a:r>
              <a:rPr lang="ru-RU" b="1" dirty="0" smtClean="0">
                <a:solidFill>
                  <a:srgbClr val="FF0000"/>
                </a:solidFill>
              </a:rPr>
              <a:t> </a:t>
            </a:r>
            <a:endParaRPr lang="ru-RU" dirty="0"/>
          </a:p>
        </p:txBody>
      </p:sp>
      <p:sp>
        <p:nvSpPr>
          <p:cNvPr id="3" name="Содержимое 2"/>
          <p:cNvSpPr>
            <a:spLocks noGrp="1"/>
          </p:cNvSpPr>
          <p:nvPr>
            <p:ph idx="1"/>
          </p:nvPr>
        </p:nvSpPr>
        <p:spPr/>
        <p:txBody>
          <a:bodyPr>
            <a:normAutofit lnSpcReduction="10000"/>
          </a:bodyPr>
          <a:lstStyle/>
          <a:p>
            <a:pPr>
              <a:buNone/>
            </a:pPr>
            <a:r>
              <a:rPr lang="ru-RU" dirty="0" smtClean="0">
                <a:latin typeface="Times New Roman" pitchFamily="18" charset="0"/>
                <a:cs typeface="Times New Roman" pitchFamily="18" charset="0"/>
              </a:rPr>
              <a:t>    - содержательно-насыщенной, развивающей;</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трансформируемой;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полифункциональной;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вариативной;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доступной;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безопасной; </a:t>
            </a:r>
            <a:br>
              <a:rPr lang="ru-RU" dirty="0" smtClean="0">
                <a:latin typeface="Times New Roman" pitchFamily="18" charset="0"/>
                <a:cs typeface="Times New Roman" pitchFamily="18" charset="0"/>
              </a:rPr>
            </a:br>
            <a:r>
              <a:rPr lang="ru-RU" dirty="0" smtClean="0">
                <a:latin typeface="Times New Roman" pitchFamily="18" charset="0"/>
                <a:cs typeface="Times New Roman" pitchFamily="18" charset="0"/>
              </a:rPr>
              <a:t>- эстетически-привлекательной.</a:t>
            </a:r>
            <a:br>
              <a:rPr lang="ru-RU"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 </a:t>
            </a: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649491"/>
          </a:xfrm>
        </p:spPr>
        <p:txBody>
          <a:bodyPr>
            <a:normAutofit fontScale="77500" lnSpcReduction="20000"/>
          </a:bodyPr>
          <a:lstStyle/>
          <a:p>
            <a:endParaRPr lang="ru-RU" dirty="0" smtClean="0"/>
          </a:p>
          <a:p>
            <a:pPr algn="ctr">
              <a:buNone/>
            </a:pPr>
            <a:r>
              <a:rPr lang="ru-RU" sz="3300" b="1" dirty="0" smtClean="0">
                <a:latin typeface="Times New Roman" pitchFamily="18" charset="0"/>
                <a:cs typeface="Times New Roman" pitchFamily="18" charset="0"/>
              </a:rPr>
              <a:t>Содержательно насыщенной : </a:t>
            </a:r>
          </a:p>
          <a:p>
            <a:pPr>
              <a:buNone/>
            </a:pPr>
            <a:r>
              <a:rPr lang="ru-RU" sz="3300" dirty="0" smtClean="0">
                <a:latin typeface="Times New Roman" pitchFamily="18" charset="0"/>
                <a:cs typeface="Times New Roman" pitchFamily="18" charset="0"/>
              </a:rPr>
              <a:t>- соответствовать- </a:t>
            </a:r>
            <a:r>
              <a:rPr lang="ru-RU" sz="3300" i="1" dirty="0" smtClean="0">
                <a:latin typeface="Times New Roman" pitchFamily="18" charset="0"/>
                <a:cs typeface="Times New Roman" pitchFamily="18" charset="0"/>
              </a:rPr>
              <a:t>возрастным возможностям детей и содержанию Программы; </a:t>
            </a:r>
          </a:p>
          <a:p>
            <a:pPr>
              <a:buNone/>
            </a:pPr>
            <a:r>
              <a:rPr lang="ru-RU" sz="3300" dirty="0" smtClean="0">
                <a:latin typeface="Times New Roman" pitchFamily="18" charset="0"/>
                <a:cs typeface="Times New Roman" pitchFamily="18" charset="0"/>
              </a:rPr>
              <a:t>- образовательное пространство Организации должно быть </a:t>
            </a:r>
            <a:r>
              <a:rPr lang="ru-RU" sz="3300" i="1" dirty="0" smtClean="0">
                <a:latin typeface="Times New Roman" pitchFamily="18" charset="0"/>
                <a:cs typeface="Times New Roman" pitchFamily="18" charset="0"/>
              </a:rPr>
              <a:t>оснащено средствами обучения , соответствующими материалами, оборудованием, инвентарём для организации разных видов детской деятельности (игровой, продуктивной, познавательно-исследовательской, двигательной; </a:t>
            </a:r>
          </a:p>
          <a:p>
            <a:pPr>
              <a:buNone/>
            </a:pPr>
            <a:r>
              <a:rPr lang="ru-RU" sz="3300" dirty="0" smtClean="0">
                <a:latin typeface="Times New Roman" pitchFamily="18" charset="0"/>
                <a:cs typeface="Times New Roman" pitchFamily="18" charset="0"/>
              </a:rPr>
              <a:t>- организация образовательного пространства должна обеспечивать </a:t>
            </a:r>
            <a:r>
              <a:rPr lang="ru-RU" sz="3300" i="1" dirty="0" smtClean="0">
                <a:latin typeface="Times New Roman" pitchFamily="18" charset="0"/>
                <a:cs typeface="Times New Roman" pitchFamily="18" charset="0"/>
              </a:rPr>
              <a:t>активность детей , эмоциональное благополучие детей во взаимодействии с окружающим, возможность самовыражения детей. </a:t>
            </a:r>
          </a:p>
          <a:p>
            <a:endParaRPr lang="ru-RU" sz="33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1855</Words>
  <Application>Microsoft Office PowerPoint</Application>
  <PresentationFormat>Экран (4:3)</PresentationFormat>
  <Paragraphs>152</Paragraphs>
  <Slides>40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40</vt:i4>
      </vt:variant>
    </vt:vector>
  </HeadingPairs>
  <TitlesOfParts>
    <vt:vector size="42" baseType="lpstr">
      <vt:lpstr>Тема Office</vt:lpstr>
      <vt:lpstr>Документ</vt:lpstr>
      <vt:lpstr>Предметно-пространственная развивающая среда               в детском саду в рамках ФГОС</vt:lpstr>
      <vt:lpstr>Предметно-развивающая среда в ДОУ </vt:lpstr>
      <vt:lpstr>Что такое предметно – пространственная развивающая среда?</vt:lpstr>
      <vt:lpstr> Функции предметно-развивающей и игровой среды ДОУ </vt:lpstr>
      <vt:lpstr>Требования ФГОС ДО к развивающей предметно-пространственной среда ДОО </vt:lpstr>
      <vt:lpstr>Предметно – пространственная развивающая среда                                            должна организовываться с учётом требований ФГОС, где чётко прослеживаются все пять образовательных областей:</vt:lpstr>
      <vt:lpstr> Предметная развивающая среда должна способствовать реализации образовательных областей в образовательном процессе, включающем: </vt:lpstr>
      <vt:lpstr>Требования ФГОС                                                          к  предметно - развивающей среде:  </vt:lpstr>
      <vt:lpstr>Слайд 9</vt:lpstr>
      <vt:lpstr>Слайд 10</vt:lpstr>
      <vt:lpstr>Слайд 11</vt:lpstr>
      <vt:lpstr>Слайд 12</vt:lpstr>
      <vt:lpstr>Слайд 13</vt:lpstr>
      <vt:lpstr>Слайд 14</vt:lpstr>
      <vt:lpstr>Факторы, которые следует учитывать при организации ППРС </vt:lpstr>
      <vt:lpstr>Разделение пространства группы на три полифункциональных сектора: </vt:lpstr>
      <vt:lpstr> Особенности  организации  предметно-пространственной  среды  для обеспечения эмоционального   благополучия   ребенка. </vt:lpstr>
      <vt:lpstr>Основными характеристиками предметной среды для групп раннего возраста являются: </vt:lpstr>
      <vt:lpstr>Основными характеристиками предметной среды 2-й младшей группы являются:</vt:lpstr>
      <vt:lpstr>Основными характеристиками предметной среды в средней группе являются:</vt:lpstr>
      <vt:lpstr>Основными характеристиками предметной среды в старшей группе являются:</vt:lpstr>
      <vt:lpstr>Слайд 22</vt:lpstr>
      <vt:lpstr>Алгоритм создания предметно-развивающей среды  в ДОУ. </vt:lpstr>
      <vt:lpstr>Слайд 24</vt:lpstr>
      <vt:lpstr>Показатели качества созданной в группе развивающей предметно-игровой среды и степень ее влияния на детей. </vt:lpstr>
      <vt:lpstr>Направление: Художественно — эстетическое развитие.   В Центре «Творческая мастерская»  находится материал и оборудование для художественно-творческой деятельности: рисования, лепки и аппликации. По желанию ребенок может найти и воспользоваться необходимым, для воплощения своих творческих идей, замыслов, фантазии. К данному центру имеется свободный доступ.</vt:lpstr>
      <vt:lpstr>Центр «Музыкально-театрализованной деятельности»»</vt:lpstr>
      <vt:lpstr>Направление: Речевое развитие                                 Центр «Мир книги»  играет существенную роль в формировании у детей интереса и любви к художественной литературе. В этом уголке ребенок имеет возможность самостоятельно, по своему вкусу выбрать книгу и спокойно рассмотреть ее с яркими иллюстрациями.</vt:lpstr>
      <vt:lpstr>Центр «Будем говорить правильно»</vt:lpstr>
      <vt:lpstr> Направление: Познавательное развитие.         Центр опытно-экспериментальной деятельности.     В нем находится материал, для осуществления опытной деятельности:  лупы, колбы, мерные стаканчики, воронки, песочные часы, грунт, камни, семена, крупы и т. Наши маленькие «почемучки» проводят несложные опыты,определяют  свойства различных               природных материалов.</vt:lpstr>
      <vt:lpstr>Центр «Природы» включает в себя экологическую деятельность. В данном уголке содержатся различные виды комнатных растений, на которых удобно демонстрировать видоизменения частей растения, инструменты по уходу за этими растениями: палочки для рыхления, пульверизатор, лейки и др. Помимо комнатных растений, в данном центре оформлены  макеты (пустыня, животный мир, аквариум, скворечник, улей, клетка с птичками и т.д).</vt:lpstr>
      <vt:lpstr>«Строительный» (конструктивный) центр, хоть и сосредоточен на одном месте и занимает немного пространства, он достаточно мобилен. Практичность его состоит в том, что с содержанием строительного уголка (конструктор различного вида, крупный и мелкий конструктор) можно перемещаться в любое место группы и организовывать данную деятельность.</vt:lpstr>
      <vt:lpstr>Центр «Дидактических игр» (игротека) Центр  решает следующие задачи: целенаправленное  формирование у детей интереса к элементарной математической деятельности, воспитание у детей потребности занимать свое свободное время не только интересными, но и требующими умственного напряжения, интеллектуального усилия играми.</vt:lpstr>
      <vt:lpstr>Центр «Моя Родина, Мой Край»</vt:lpstr>
      <vt:lpstr>Центр «Математического развития»</vt:lpstr>
      <vt:lpstr>Направление: Социально-коммуникативное развитие.  Игра - основной вид деятельности наших малышей. Яркий, насыщенный игровой центр создает условия для творческой деятельности детей, развивает фантазию, формирует игровые навыки и умения, воспитывает дружеское взаимоотношение между детьми. В свободном доступе для детей находятся атрибуты для зарождающихся в этом возрасте сюжетно- ролевых игр:</vt:lpstr>
      <vt:lpstr>«Уголок ПДД» </vt:lpstr>
      <vt:lpstr>Центр «Пожарной безопасности»</vt:lpstr>
      <vt:lpstr>Направление: Физическое развитие Центр «Будь здоров»</vt:lpstr>
      <vt:lpstr>Слайд 40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Предметно-развивающая среда              в детском саду в рамках ФГОС</dc:title>
  <dc:creator>Пользователь</dc:creator>
  <cp:lastModifiedBy>Пользователь</cp:lastModifiedBy>
  <cp:revision>34</cp:revision>
  <dcterms:created xsi:type="dcterms:W3CDTF">2023-02-02T05:20:45Z</dcterms:created>
  <dcterms:modified xsi:type="dcterms:W3CDTF">2023-03-07T04:37:00Z</dcterms:modified>
</cp:coreProperties>
</file>