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1" r:id="rId4"/>
    <p:sldId id="266" r:id="rId5"/>
    <p:sldId id="262" r:id="rId6"/>
    <p:sldId id="264" r:id="rId7"/>
    <p:sldId id="260" r:id="rId8"/>
    <p:sldId id="267" r:id="rId9"/>
    <p:sldId id="257" r:id="rId10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47"/>
    <a:srgbClr val="FF5B5B"/>
    <a:srgbClr val="86DDE6"/>
    <a:srgbClr val="FFFF6D"/>
    <a:srgbClr val="A568D2"/>
    <a:srgbClr val="008E40"/>
    <a:srgbClr val="2DDB3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1" d="100"/>
          <a:sy n="31" d="100"/>
        </p:scale>
        <p:origin x="-2220" y="-78"/>
      </p:cViewPr>
      <p:guideLst>
        <p:guide orient="horz" pos="51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7D89-237A-4D30-80F8-2D49D7ACE0D7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5362-952A-4B30-AFCD-9A7F50073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5053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7D89-237A-4D30-80F8-2D49D7ACE0D7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5362-952A-4B30-AFCD-9A7F50073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4128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7D89-237A-4D30-80F8-2D49D7ACE0D7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5362-952A-4B30-AFCD-9A7F50073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453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7D89-237A-4D30-80F8-2D49D7ACE0D7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5362-952A-4B30-AFCD-9A7F50073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867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7D89-237A-4D30-80F8-2D49D7ACE0D7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5362-952A-4B30-AFCD-9A7F50073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860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7D89-237A-4D30-80F8-2D49D7ACE0D7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5362-952A-4B30-AFCD-9A7F50073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868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7D89-237A-4D30-80F8-2D49D7ACE0D7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5362-952A-4B30-AFCD-9A7F50073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707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7D89-237A-4D30-80F8-2D49D7ACE0D7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5362-952A-4B30-AFCD-9A7F50073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33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7D89-237A-4D30-80F8-2D49D7ACE0D7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5362-952A-4B30-AFCD-9A7F50073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155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7D89-237A-4D30-80F8-2D49D7ACE0D7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5362-952A-4B30-AFCD-9A7F50073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759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7D89-237A-4D30-80F8-2D49D7ACE0D7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5362-952A-4B30-AFCD-9A7F50073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857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A7D89-237A-4D30-80F8-2D49D7ACE0D7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45362-952A-4B30-AFCD-9A7F500736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112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63E8749-1308-6A1C-94F3-00DF32092E06}"/>
              </a:ext>
            </a:extLst>
          </p:cNvPr>
          <p:cNvSpPr/>
          <p:nvPr/>
        </p:nvSpPr>
        <p:spPr>
          <a:xfrm>
            <a:off x="625928" y="348342"/>
            <a:ext cx="10940143" cy="32221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315C2F-BB37-AD97-46EE-0CD21347478B}"/>
              </a:ext>
            </a:extLst>
          </p:cNvPr>
          <p:cNvSpPr txBox="1"/>
          <p:nvPr/>
        </p:nvSpPr>
        <p:spPr>
          <a:xfrm>
            <a:off x="1762609" y="774914"/>
            <a:ext cx="106698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7200" b="1" dirty="0">
                <a:solidFill>
                  <a:schemeClr val="bg1"/>
                </a:solidFill>
              </a:rPr>
              <a:t>МУЗЫКАЛЬНЫЙ                                                     РУКОВОДИТЕЛЬ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B762A0F-68F4-F601-E4DC-7C0673A093C7}"/>
              </a:ext>
            </a:extLst>
          </p:cNvPr>
          <p:cNvSpPr/>
          <p:nvPr/>
        </p:nvSpPr>
        <p:spPr>
          <a:xfrm>
            <a:off x="198173" y="7648305"/>
            <a:ext cx="3521464" cy="424962"/>
          </a:xfrm>
          <a:prstGeom prst="roundRect">
            <a:avLst/>
          </a:prstGeom>
          <a:solidFill>
            <a:srgbClr val="2DDB39"/>
          </a:solidFill>
          <a:ln>
            <a:solidFill>
              <a:srgbClr val="2DD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14CDFD5-C927-B43F-E16F-67CE58AC9F8E}"/>
              </a:ext>
            </a:extLst>
          </p:cNvPr>
          <p:cNvSpPr/>
          <p:nvPr/>
        </p:nvSpPr>
        <p:spPr>
          <a:xfrm>
            <a:off x="923217" y="535996"/>
            <a:ext cx="6952627" cy="14141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5B1DF10-8B6E-AD84-A543-811B66DF5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8931" b="98796" l="2593" r="95741">
                        <a14:foregroundMark x1="10926" y1="64275" x2="30278" y2="98796"/>
                        <a14:foregroundMark x1="30278" y1="98796" x2="57500" y2="89563"/>
                        <a14:foregroundMark x1="57500" y1="89563" x2="82222" y2="68991"/>
                        <a14:foregroundMark x1="82222" y1="68991" x2="82407" y2="68590"/>
                        <a14:foregroundMark x1="47500" y1="68038" x2="80741" y2="61114"/>
                        <a14:foregroundMark x1="80741" y1="61114" x2="84259" y2="63974"/>
                        <a14:foregroundMark x1="84259" y1="63974" x2="86296" y2="74160"/>
                        <a14:foregroundMark x1="86296" y1="74160" x2="97222" y2="79177"/>
                        <a14:foregroundMark x1="97222" y1="79177" x2="92593" y2="94431"/>
                        <a14:foregroundMark x1="92593" y1="94431" x2="93704" y2="97491"/>
                        <a14:foregroundMark x1="3796" y1="91320" x2="5000" y2="75364"/>
                        <a14:foregroundMark x1="5000" y1="75364" x2="8056" y2="71550"/>
                        <a14:foregroundMark x1="8056" y1="71550" x2="7222" y2="61315"/>
                        <a14:foregroundMark x1="7222" y1="61315" x2="19352" y2="55996"/>
                        <a14:foregroundMark x1="19352" y1="55996" x2="24815" y2="55444"/>
                        <a14:foregroundMark x1="24815" y1="55444" x2="25556" y2="55444"/>
                        <a14:foregroundMark x1="2593" y1="52785" x2="10741" y2="54441"/>
                        <a14:foregroundMark x1="10741" y1="54441" x2="24537" y2="52785"/>
                        <a14:foregroundMark x1="96481" y1="76869" x2="95833" y2="72002"/>
                        <a14:foregroundMark x1="95833" y1="72002" x2="91852" y2="65981"/>
                        <a14:foregroundMark x1="91852" y1="65981" x2="88333" y2="64024"/>
                        <a14:foregroundMark x1="56550" y1="9160" x2="56204" y2="8931"/>
                        <a14:foregroundMark x1="69259" y1="17561" x2="59045" y2="10809"/>
                        <a14:foregroundMark x1="56204" y1="8931" x2="55944" y2="9183"/>
                        <a14:foregroundMark x1="27778" y1="20221" x2="31852" y2="17210"/>
                        <a14:foregroundMark x1="31852" y1="17210" x2="40926" y2="14551"/>
                        <a14:foregroundMark x1="40926" y1="14551" x2="56204" y2="12845"/>
                        <a14:foregroundMark x1="56204" y1="12845" x2="72315" y2="13798"/>
                        <a14:foregroundMark x1="72315" y1="13798" x2="79074" y2="17612"/>
                        <a14:foregroundMark x1="79074" y1="17612" x2="80185" y2="19167"/>
                        <a14:foregroundMark x1="26759" y1="20472" x2="39259" y2="14501"/>
                        <a14:foregroundMark x1="39259" y1="14501" x2="60370" y2="12694"/>
                        <a14:foregroundMark x1="60370" y1="12694" x2="70093" y2="13598"/>
                        <a14:foregroundMark x1="70093" y1="13598" x2="78796" y2="17010"/>
                        <a14:foregroundMark x1="78796" y1="17010" x2="79907" y2="18214"/>
                        <a14:foregroundMark x1="24815" y1="23833" x2="28611" y2="15956"/>
                        <a14:foregroundMark x1="28611" y1="15956" x2="46019" y2="13497"/>
                        <a14:foregroundMark x1="46019" y1="13497" x2="52755" y2="11048"/>
                        <a14:foregroundMark x1="58276" y1="10838" x2="64167" y2="10838"/>
                        <a14:foregroundMark x1="64167" y1="10838" x2="71667" y2="12745"/>
                        <a14:foregroundMark x1="71667" y1="12745" x2="77685" y2="15655"/>
                        <a14:foregroundMark x1="77685" y1="15655" x2="79630" y2="18766"/>
                        <a14:foregroundMark x1="79630" y1="18766" x2="79630" y2="18766"/>
                        <a14:backgroundMark x1="52500" y1="10186" x2="63056" y2="9784"/>
                        <a14:backgroundMark x1="63056" y1="9784" x2="63056" y2="9784"/>
                        <a14:backgroundMark x1="56204" y1="9935" x2="56204" y2="843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7165" y="985866"/>
            <a:ext cx="8274835" cy="152701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988024-89AC-64FC-2D4B-F85E4D20410F}"/>
              </a:ext>
            </a:extLst>
          </p:cNvPr>
          <p:cNvSpPr txBox="1"/>
          <p:nvPr/>
        </p:nvSpPr>
        <p:spPr>
          <a:xfrm>
            <a:off x="345168" y="11078272"/>
            <a:ext cx="111902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ФЕСЬКОВА </a:t>
            </a:r>
          </a:p>
          <a:p>
            <a:r>
              <a:rPr 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НАТАЛИЯ АНАТОЛЬЕВНА: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B9CE09D9-2395-BED7-3584-8DA7C2042CCC}"/>
              </a:ext>
            </a:extLst>
          </p:cNvPr>
          <p:cNvSpPr/>
          <p:nvPr/>
        </p:nvSpPr>
        <p:spPr>
          <a:xfrm>
            <a:off x="2118974" y="13400778"/>
            <a:ext cx="8723197" cy="2346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3F7EFE1-933A-A772-DFA3-7590E67C2699}"/>
              </a:ext>
            </a:extLst>
          </p:cNvPr>
          <p:cNvSpPr txBox="1"/>
          <p:nvPr/>
        </p:nvSpPr>
        <p:spPr>
          <a:xfrm>
            <a:off x="3342002" y="13638638"/>
            <a:ext cx="82863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ФОРМИРОВАНИЕ 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ХУДОЖЕСТВЕННОЙ ВОСПИТАННОСТИ</a:t>
            </a:r>
          </a:p>
          <a:p>
            <a:r>
              <a:rPr lang="ru-RU" sz="3600" b="1" dirty="0">
                <a:solidFill>
                  <a:srgbClr val="002060"/>
                </a:solidFill>
              </a:rPr>
              <a:t>В МУЗЫКАЛЬНОЙ ДРАМАТУРГИИ 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62B18E98-5B2B-9755-FEC1-D337218C1820}"/>
              </a:ext>
            </a:extLst>
          </p:cNvPr>
          <p:cNvSpPr/>
          <p:nvPr/>
        </p:nvSpPr>
        <p:spPr>
          <a:xfrm>
            <a:off x="419290" y="13229559"/>
            <a:ext cx="2952672" cy="277217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75B12D0-4D9C-55E2-E81F-7E2EC24DD553}"/>
              </a:ext>
            </a:extLst>
          </p:cNvPr>
          <p:cNvSpPr txBox="1"/>
          <p:nvPr/>
        </p:nvSpPr>
        <p:spPr>
          <a:xfrm>
            <a:off x="198173" y="8266050"/>
            <a:ext cx="5317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ПЕДАГОГИЧЕСКАЯ ДЕЯТЕЛЬНОСТЬ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3A9F89-5541-978A-9DED-32E3BC3BB540}"/>
              </a:ext>
            </a:extLst>
          </p:cNvPr>
          <p:cNvSpPr txBox="1"/>
          <p:nvPr/>
        </p:nvSpPr>
        <p:spPr>
          <a:xfrm rot="16200000">
            <a:off x="-675039" y="1543929"/>
            <a:ext cx="3715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ВИЗИТНАЯ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КАРТОЧКА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4293CCE-9EC4-60FD-CD9A-7C4E21D59776}"/>
              </a:ext>
            </a:extLst>
          </p:cNvPr>
          <p:cNvSpPr txBox="1"/>
          <p:nvPr/>
        </p:nvSpPr>
        <p:spPr>
          <a:xfrm>
            <a:off x="146956" y="5573613"/>
            <a:ext cx="5796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ОБОБЩЕНИЕ И РАСПРАСТРАНЕНИЕ ПЕДАГОГИЧЕСКОГО ОПЫТА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3AA3E72-4467-F527-66B5-3FEA0495F818}"/>
              </a:ext>
            </a:extLst>
          </p:cNvPr>
          <p:cNvSpPr txBox="1"/>
          <p:nvPr/>
        </p:nvSpPr>
        <p:spPr>
          <a:xfrm>
            <a:off x="255384" y="9664986"/>
            <a:ext cx="3984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УВЛЕЧЕНИЯ ПЕДАГОГА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F06F9AE-5FCB-4C78-92EF-3BF1FEEF39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5624" y="981527"/>
            <a:ext cx="1955800" cy="1955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23F8BF9-BCB3-78EA-7861-9539979447EF}"/>
              </a:ext>
            </a:extLst>
          </p:cNvPr>
          <p:cNvSpPr txBox="1"/>
          <p:nvPr/>
        </p:nvSpPr>
        <p:spPr>
          <a:xfrm>
            <a:off x="1397795" y="13415318"/>
            <a:ext cx="26996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chemeClr val="bg1"/>
                </a:solidFill>
              </a:rPr>
              <a:t>#</a:t>
            </a:r>
            <a:endParaRPr lang="ru-RU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052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315C2F-BB37-AD97-46EE-0CD21347478B}"/>
              </a:ext>
            </a:extLst>
          </p:cNvPr>
          <p:cNvSpPr txBox="1"/>
          <p:nvPr/>
        </p:nvSpPr>
        <p:spPr>
          <a:xfrm>
            <a:off x="0" y="412736"/>
            <a:ext cx="10790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b="1" dirty="0">
                <a:solidFill>
                  <a:srgbClr val="C00000"/>
                </a:solidFill>
              </a:rPr>
              <a:t>ПЕРСОНАЛЬНЫЕ ДАННЫЕ</a:t>
            </a:r>
            <a:endParaRPr lang="ru-RU" sz="7200" b="1" dirty="0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988024-89AC-64FC-2D4B-F85E4D20410F}"/>
              </a:ext>
            </a:extLst>
          </p:cNvPr>
          <p:cNvSpPr txBox="1"/>
          <p:nvPr/>
        </p:nvSpPr>
        <p:spPr>
          <a:xfrm>
            <a:off x="2285396" y="2395379"/>
            <a:ext cx="7859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B050"/>
                </a:solidFill>
              </a:rPr>
              <a:t>НАТАЛИИ АНАТОЛЬЕВНЫ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B762A0F-68F4-F601-E4DC-7C0673A093C7}"/>
              </a:ext>
            </a:extLst>
          </p:cNvPr>
          <p:cNvSpPr/>
          <p:nvPr/>
        </p:nvSpPr>
        <p:spPr>
          <a:xfrm>
            <a:off x="6110279" y="5084208"/>
            <a:ext cx="5619772" cy="795574"/>
          </a:xfrm>
          <a:prstGeom prst="roundRect">
            <a:avLst/>
          </a:prstGeom>
          <a:solidFill>
            <a:srgbClr val="2DDB39"/>
          </a:solidFill>
          <a:ln>
            <a:solidFill>
              <a:srgbClr val="2DD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2F516EAD-7D8C-E552-DFC9-5D084FB9EC6E}"/>
              </a:ext>
            </a:extLst>
          </p:cNvPr>
          <p:cNvSpPr/>
          <p:nvPr/>
        </p:nvSpPr>
        <p:spPr>
          <a:xfrm>
            <a:off x="213469" y="4612824"/>
            <a:ext cx="5444156" cy="72664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61586A-D9CB-B340-6011-1C29FB9195FA}"/>
              </a:ext>
            </a:extLst>
          </p:cNvPr>
          <p:cNvSpPr txBox="1"/>
          <p:nvPr/>
        </p:nvSpPr>
        <p:spPr>
          <a:xfrm>
            <a:off x="-602237" y="4705891"/>
            <a:ext cx="70755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</a:p>
          <a:p>
            <a:pPr algn="ctr"/>
            <a:r>
              <a:rPr lang="ru-RU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16.12.1975</a:t>
            </a:r>
          </a:p>
          <a:p>
            <a:pPr algn="l"/>
            <a:r>
              <a:rPr lang="ru-RU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BDDB7C46-58AF-7DEE-66BE-03A33BC064E6}"/>
              </a:ext>
            </a:extLst>
          </p:cNvPr>
          <p:cNvSpPr/>
          <p:nvPr/>
        </p:nvSpPr>
        <p:spPr>
          <a:xfrm>
            <a:off x="6096000" y="7463292"/>
            <a:ext cx="5616881" cy="712786"/>
          </a:xfrm>
          <a:prstGeom prst="roundRect">
            <a:avLst/>
          </a:prstGeom>
          <a:solidFill>
            <a:srgbClr val="FFD347"/>
          </a:solidFill>
          <a:ln>
            <a:solidFill>
              <a:srgbClr val="FFD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3F728C0-B2E9-515C-EAD1-C1E9ECDDB3B0}"/>
              </a:ext>
            </a:extLst>
          </p:cNvPr>
          <p:cNvSpPr txBox="1"/>
          <p:nvPr/>
        </p:nvSpPr>
        <p:spPr>
          <a:xfrm>
            <a:off x="6021187" y="5206544"/>
            <a:ext cx="56168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algn="just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редне-специальное,</a:t>
            </a:r>
          </a:p>
          <a:p>
            <a:pPr algn="just"/>
            <a:r>
              <a:rPr lang="ru-RU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Иркутское музыкальное училище, 1996г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D2E083B-A7E0-7694-09FE-37A444FEA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6938" l="3611" r="97083">
                        <a14:foregroundMark x1="21111" y1="66813" x2="23056" y2="79813"/>
                        <a14:foregroundMark x1="23056" y1="79813" x2="33889" y2="90875"/>
                        <a14:foregroundMark x1="33889" y1="90875" x2="72222" y2="86313"/>
                        <a14:foregroundMark x1="72222" y1="86313" x2="90556" y2="89813"/>
                        <a14:foregroundMark x1="90556" y1="89813" x2="96528" y2="69250"/>
                        <a14:foregroundMark x1="96528" y1="69250" x2="94722" y2="63375"/>
                        <a14:foregroundMark x1="94722" y1="63375" x2="94722" y2="63375"/>
                        <a14:foregroundMark x1="6528" y1="85250" x2="16250" y2="92938"/>
                        <a14:foregroundMark x1="16250" y1="92938" x2="37639" y2="99688"/>
                        <a14:foregroundMark x1="37639" y1="99688" x2="85278" y2="97250"/>
                        <a14:foregroundMark x1="85278" y1="97250" x2="96528" y2="93313"/>
                        <a14:foregroundMark x1="96528" y1="93313" x2="90417" y2="84438"/>
                        <a14:foregroundMark x1="90417" y1="84438" x2="94444" y2="66250"/>
                        <a14:foregroundMark x1="72222" y1="74813" x2="43611" y2="96938"/>
                        <a14:foregroundMark x1="68472" y1="96500" x2="60417" y2="95125"/>
                        <a14:foregroundMark x1="86528" y1="78813" x2="79583" y2="78375"/>
                        <a14:foregroundMark x1="79583" y1="78375" x2="79583" y2="78250"/>
                        <a14:foregroundMark x1="89306" y1="58375" x2="94028" y2="55125"/>
                        <a14:foregroundMark x1="94028" y1="55125" x2="97361" y2="61500"/>
                        <a14:foregroundMark x1="10278" y1="98938" x2="7778" y2="81375"/>
                        <a14:foregroundMark x1="7778" y1="81375" x2="12222" y2="81938"/>
                        <a14:foregroundMark x1="9028" y1="81375" x2="3611" y2="76563"/>
                        <a14:foregroundMark x1="3611" y1="76563" x2="3611" y2="75938"/>
                        <a14:backgroundMark x1="18194" y1="33938" x2="15972" y2="28500"/>
                        <a14:backgroundMark x1="15972" y1="28500" x2="18611" y2="30813"/>
                        <a14:backgroundMark x1="69306" y1="52125" x2="70000" y2="45750"/>
                        <a14:backgroundMark x1="70000" y1="45750" x2="78889" y2="45750"/>
                        <a14:backgroundMark x1="78889" y1="45750" x2="87083" y2="47063"/>
                        <a14:backgroundMark x1="87083" y1="47063" x2="81250" y2="52063"/>
                        <a14:backgroundMark x1="81250" y1="52063" x2="78194" y2="52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26" y="4428341"/>
            <a:ext cx="5304546" cy="1178788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9539467-1CC0-F7FE-3AE1-23C4853F4F90}"/>
              </a:ext>
            </a:extLst>
          </p:cNvPr>
          <p:cNvSpPr/>
          <p:nvPr/>
        </p:nvSpPr>
        <p:spPr>
          <a:xfrm>
            <a:off x="0" y="212600"/>
            <a:ext cx="7236755" cy="11475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863E58B7-227F-4396-5AE9-A275A83A1441}"/>
              </a:ext>
            </a:extLst>
          </p:cNvPr>
          <p:cNvSpPr/>
          <p:nvPr/>
        </p:nvSpPr>
        <p:spPr>
          <a:xfrm>
            <a:off x="6096000" y="8833465"/>
            <a:ext cx="5506338" cy="842019"/>
          </a:xfrm>
          <a:prstGeom prst="roundRect">
            <a:avLst/>
          </a:prstGeom>
          <a:solidFill>
            <a:srgbClr val="A568D2"/>
          </a:solidFill>
          <a:ln>
            <a:solidFill>
              <a:srgbClr val="2DD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1544D4E-B0B1-8588-E3E3-6BE511D72984}"/>
              </a:ext>
            </a:extLst>
          </p:cNvPr>
          <p:cNvSpPr txBox="1"/>
          <p:nvPr/>
        </p:nvSpPr>
        <p:spPr>
          <a:xfrm>
            <a:off x="6330573" y="7567700"/>
            <a:ext cx="5304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47D0E70-600E-38E0-7B43-8E9D9573F16F}"/>
              </a:ext>
            </a:extLst>
          </p:cNvPr>
          <p:cNvSpPr txBox="1"/>
          <p:nvPr/>
        </p:nvSpPr>
        <p:spPr>
          <a:xfrm>
            <a:off x="5669889" y="8998816"/>
            <a:ext cx="59652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КВАЛИФИКАЦИЯ</a:t>
            </a:r>
          </a:p>
          <a:p>
            <a:pPr algn="ctr"/>
            <a:r>
              <a:rPr lang="ru-RU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lang="ru-RU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Дирижер хора, преподаватель, учитель музыки в общеобразовательной школе</a:t>
            </a:r>
            <a:endParaRPr lang="ru-RU" sz="32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EFE4C707-B9CE-8B8C-1B5C-E853E9CDACCE}"/>
              </a:ext>
            </a:extLst>
          </p:cNvPr>
          <p:cNvSpPr/>
          <p:nvPr/>
        </p:nvSpPr>
        <p:spPr>
          <a:xfrm>
            <a:off x="5971835" y="11212305"/>
            <a:ext cx="5619772" cy="1265245"/>
          </a:xfrm>
          <a:prstGeom prst="roundRect">
            <a:avLst/>
          </a:prstGeom>
          <a:solidFill>
            <a:srgbClr val="FF5B5B"/>
          </a:solidFill>
          <a:ln>
            <a:solidFill>
              <a:srgbClr val="2DD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7F0A972-4F4E-8118-1FAF-E38FAFEF8D4C}"/>
              </a:ext>
            </a:extLst>
          </p:cNvPr>
          <p:cNvSpPr txBox="1"/>
          <p:nvPr/>
        </p:nvSpPr>
        <p:spPr>
          <a:xfrm>
            <a:off x="6065704" y="11287825"/>
            <a:ext cx="5304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КРЕДО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48705042-C728-3015-34F1-0B68B2471DF6}"/>
              </a:ext>
            </a:extLst>
          </p:cNvPr>
          <p:cNvSpPr/>
          <p:nvPr/>
        </p:nvSpPr>
        <p:spPr>
          <a:xfrm>
            <a:off x="286088" y="1847571"/>
            <a:ext cx="9557638" cy="2346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AFD9108-1EC7-87DA-BB29-AC6A088731CB}"/>
              </a:ext>
            </a:extLst>
          </p:cNvPr>
          <p:cNvSpPr txBox="1"/>
          <p:nvPr/>
        </p:nvSpPr>
        <p:spPr>
          <a:xfrm>
            <a:off x="514768" y="1971480"/>
            <a:ext cx="84314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есть много различных профессий</a:t>
            </a:r>
          </a:p>
          <a:p>
            <a:pPr algn="l"/>
            <a:r>
              <a:rPr lang="ru-RU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 каждом есть прелесть своя.</a:t>
            </a:r>
          </a:p>
          <a:p>
            <a:pPr algn="l"/>
            <a:r>
              <a:rPr lang="ru-RU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нет благородней, нужней и чудесней</a:t>
            </a:r>
          </a:p>
          <a:p>
            <a:pPr algn="l"/>
            <a:r>
              <a:rPr lang="ru-RU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Чем та, кем работаю я!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62B18E98-5B2B-9755-FEC1-D337218C1820}"/>
              </a:ext>
            </a:extLst>
          </p:cNvPr>
          <p:cNvSpPr/>
          <p:nvPr/>
        </p:nvSpPr>
        <p:spPr>
          <a:xfrm>
            <a:off x="8717977" y="1644676"/>
            <a:ext cx="2954249" cy="270521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EA76756-18A2-0AA9-1CC9-D3872CC78454}"/>
              </a:ext>
            </a:extLst>
          </p:cNvPr>
          <p:cNvSpPr txBox="1"/>
          <p:nvPr/>
        </p:nvSpPr>
        <p:spPr>
          <a:xfrm>
            <a:off x="5910533" y="12568465"/>
            <a:ext cx="62814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Наполнить жизнь наших детей яркими впечатлениями, интересными делами, радостью творчества!</a:t>
            </a:r>
          </a:p>
        </p:txBody>
      </p:sp>
    </p:spTree>
    <p:extLst>
      <p:ext uri="{BB962C8B-B14F-4D97-AF65-F5344CB8AC3E}">
        <p14:creationId xmlns:p14="http://schemas.microsoft.com/office/powerpoint/2010/main" xmlns="" val="2183162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315C2F-BB37-AD97-46EE-0CD21347478B}"/>
              </a:ext>
            </a:extLst>
          </p:cNvPr>
          <p:cNvSpPr txBox="1"/>
          <p:nvPr/>
        </p:nvSpPr>
        <p:spPr>
          <a:xfrm>
            <a:off x="4066896" y="482579"/>
            <a:ext cx="7525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b="1" dirty="0">
                <a:solidFill>
                  <a:srgbClr val="C00000"/>
                </a:solidFill>
              </a:rPr>
              <a:t>МЕТОДИЧЕСКАЯ ДЕЯТЕЛЬНОСТЬ</a:t>
            </a:r>
            <a:endParaRPr lang="ru-RU" sz="7200" b="1" dirty="0">
              <a:solidFill>
                <a:srgbClr val="FFC000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B762A0F-68F4-F601-E4DC-7C0673A093C7}"/>
              </a:ext>
            </a:extLst>
          </p:cNvPr>
          <p:cNvSpPr/>
          <p:nvPr/>
        </p:nvSpPr>
        <p:spPr>
          <a:xfrm>
            <a:off x="282068" y="2776220"/>
            <a:ext cx="11553184" cy="858241"/>
          </a:xfrm>
          <a:prstGeom prst="roundRect">
            <a:avLst/>
          </a:prstGeom>
          <a:solidFill>
            <a:srgbClr val="2DDB39"/>
          </a:solidFill>
          <a:ln>
            <a:solidFill>
              <a:srgbClr val="2DD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BDDB7C46-58AF-7DEE-66BE-03A33BC064E6}"/>
              </a:ext>
            </a:extLst>
          </p:cNvPr>
          <p:cNvSpPr/>
          <p:nvPr/>
        </p:nvSpPr>
        <p:spPr>
          <a:xfrm>
            <a:off x="356748" y="11533040"/>
            <a:ext cx="5792498" cy="830998"/>
          </a:xfrm>
          <a:prstGeom prst="roundRect">
            <a:avLst/>
          </a:prstGeom>
          <a:solidFill>
            <a:srgbClr val="FFD347"/>
          </a:solidFill>
          <a:ln>
            <a:solidFill>
              <a:srgbClr val="FFD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9539467-1CC0-F7FE-3AE1-23C4853F4F90}"/>
              </a:ext>
            </a:extLst>
          </p:cNvPr>
          <p:cNvSpPr/>
          <p:nvPr/>
        </p:nvSpPr>
        <p:spPr>
          <a:xfrm>
            <a:off x="4778035" y="347252"/>
            <a:ext cx="7236755" cy="11475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823151E-02AF-D29D-C999-9BB893EBEEE8}"/>
              </a:ext>
            </a:extLst>
          </p:cNvPr>
          <p:cNvSpPr/>
          <p:nvPr/>
        </p:nvSpPr>
        <p:spPr>
          <a:xfrm>
            <a:off x="4778035" y="14602664"/>
            <a:ext cx="7057217" cy="1306084"/>
          </a:xfrm>
          <a:prstGeom prst="roundRect">
            <a:avLst/>
          </a:prstGeom>
          <a:solidFill>
            <a:srgbClr val="86DDE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4B2DD1F5-DF83-7228-0130-C9F2DF6B839E}"/>
              </a:ext>
            </a:extLst>
          </p:cNvPr>
          <p:cNvSpPr/>
          <p:nvPr/>
        </p:nvSpPr>
        <p:spPr>
          <a:xfrm>
            <a:off x="324133" y="4223657"/>
            <a:ext cx="7970781" cy="98470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62B18E98-5B2B-9755-FEC1-D337218C1820}"/>
              </a:ext>
            </a:extLst>
          </p:cNvPr>
          <p:cNvSpPr/>
          <p:nvPr/>
        </p:nvSpPr>
        <p:spPr>
          <a:xfrm>
            <a:off x="1152926" y="208662"/>
            <a:ext cx="2374047" cy="23083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40C3E08-BD15-4BAE-98E4-3EC5054C9169}"/>
              </a:ext>
            </a:extLst>
          </p:cNvPr>
          <p:cNvSpPr txBox="1"/>
          <p:nvPr/>
        </p:nvSpPr>
        <p:spPr>
          <a:xfrm>
            <a:off x="522515" y="4708828"/>
            <a:ext cx="7088762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3200" b="1" dirty="0"/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умеет заинтересовать воспитанников содержанием и видом деятельности, удержать интерес воспитанников в течении всего занятия;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 приемы поддержки инициативы и самостоятельности, стимулирования и поощрения воспитанников;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целесообразно применяет  средства наглядности и  информационно-коммуникационные технологии;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условия для рефлексии воспитанников по итогам мероприятия;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использует методику проведения занятия.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0805C33-603C-7237-5431-25067E5A905E}"/>
              </a:ext>
            </a:extLst>
          </p:cNvPr>
          <p:cNvSpPr txBox="1"/>
          <p:nvPr/>
        </p:nvSpPr>
        <p:spPr>
          <a:xfrm>
            <a:off x="282068" y="2846488"/>
            <a:ext cx="1223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КОМПЕТЕНТНОСТЬ ПЕДАГОГА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C0DA5A4F-3F40-917B-20FB-CD07683A5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7375" l="9924" r="89822">
                        <a14:foregroundMark x1="55216" y1="19688" x2="45293" y2="15750"/>
                        <a14:foregroundMark x1="45293" y1="15750" x2="37659" y2="19563"/>
                        <a14:foregroundMark x1="37659" y1="19563" x2="37277" y2="20063"/>
                        <a14:foregroundMark x1="34224" y1="20438" x2="34224" y2="20438"/>
                        <a14:foregroundMark x1="36896" y1="20250" x2="36896" y2="20250"/>
                        <a14:foregroundMark x1="57379" y1="94938" x2="51399" y2="78063"/>
                        <a14:foregroundMark x1="38422" y1="92688" x2="38041" y2="82000"/>
                        <a14:foregroundMark x1="32697" y1="92688" x2="35751" y2="87438"/>
                        <a14:foregroundMark x1="35751" y1="87438" x2="35751" y2="87438"/>
                        <a14:foregroundMark x1="64631" y1="97375" x2="59669" y2="96250"/>
                        <a14:foregroundMark x1="46819" y1="96625" x2="47201" y2="94000"/>
                        <a14:foregroundMark x1="69975" y1="64625" x2="69975" y2="59938"/>
                        <a14:foregroundMark x1="69975" y1="59938" x2="69975" y2="59938"/>
                        <a14:foregroundMark x1="73410" y1="46438" x2="79898" y2="44000"/>
                        <a14:foregroundMark x1="78372" y1="40625" x2="64249" y2="37063"/>
                        <a14:foregroundMark x1="81043" y1="38750" x2="71756" y2="38313"/>
                        <a14:foregroundMark x1="71756" y1="38313" x2="81425" y2="38563"/>
                        <a14:foregroundMark x1="71883" y1="37438" x2="64631" y2="35563"/>
                        <a14:foregroundMark x1="68066" y1="50187" x2="75318" y2="47000"/>
                        <a14:backgroundMark x1="73791" y1="60875" x2="78753" y2="54688"/>
                        <a14:backgroundMark x1="69593" y1="50750" x2="70872" y2="49699"/>
                        <a14:backgroundMark x1="70738" y1="65375" x2="73410" y2="56000"/>
                        <a14:backgroundMark x1="67303" y1="68188" x2="69211" y2="58813"/>
                        <a14:backgroundMark x1="70356" y1="64250" x2="70356" y2="60125"/>
                        <a14:backgroundMark x1="70356" y1="65563" x2="70356" y2="59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644584" y="2185291"/>
            <a:ext cx="6675169" cy="13588130"/>
          </a:xfrm>
          <a:prstGeom prst="round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CEFEE05-8C87-48AD-C9A4-217C5E52C0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0921" t="1199" r="31455" b="1217"/>
          <a:stretch/>
        </p:blipFill>
        <p:spPr>
          <a:xfrm rot="5400000">
            <a:off x="1709704" y="12489414"/>
            <a:ext cx="2977443" cy="434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968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315C2F-BB37-AD97-46EE-0CD21347478B}"/>
              </a:ext>
            </a:extLst>
          </p:cNvPr>
          <p:cNvSpPr txBox="1"/>
          <p:nvPr/>
        </p:nvSpPr>
        <p:spPr>
          <a:xfrm>
            <a:off x="-289156" y="551910"/>
            <a:ext cx="7525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b="1" dirty="0">
                <a:solidFill>
                  <a:srgbClr val="C00000"/>
                </a:solidFill>
              </a:rPr>
              <a:t>МЕТОДИЧЕСКАЯ ДЕЯТЕЛЬНОСТЬ</a:t>
            </a:r>
            <a:endParaRPr lang="ru-RU" sz="7200" b="1" dirty="0">
              <a:solidFill>
                <a:srgbClr val="FFC000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62B18E98-5B2B-9755-FEC1-D337218C1820}"/>
              </a:ext>
            </a:extLst>
          </p:cNvPr>
          <p:cNvSpPr/>
          <p:nvPr/>
        </p:nvSpPr>
        <p:spPr>
          <a:xfrm>
            <a:off x="469998" y="5995564"/>
            <a:ext cx="2757951" cy="254837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988024-89AC-64FC-2D4B-F85E4D20410F}"/>
              </a:ext>
            </a:extLst>
          </p:cNvPr>
          <p:cNvSpPr txBox="1"/>
          <p:nvPr/>
        </p:nvSpPr>
        <p:spPr>
          <a:xfrm>
            <a:off x="468709" y="2833543"/>
            <a:ext cx="8914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</a:rPr>
              <a:t>Распространение опыта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B762A0F-68F4-F601-E4DC-7C0673A093C7}"/>
              </a:ext>
            </a:extLst>
          </p:cNvPr>
          <p:cNvSpPr/>
          <p:nvPr/>
        </p:nvSpPr>
        <p:spPr>
          <a:xfrm>
            <a:off x="301593" y="9259699"/>
            <a:ext cx="5619772" cy="1615264"/>
          </a:xfrm>
          <a:prstGeom prst="roundRect">
            <a:avLst/>
          </a:prstGeom>
          <a:solidFill>
            <a:srgbClr val="2DDB39"/>
          </a:solidFill>
          <a:ln>
            <a:solidFill>
              <a:srgbClr val="2DD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2F516EAD-7D8C-E552-DFC9-5D084FB9EC6E}"/>
              </a:ext>
            </a:extLst>
          </p:cNvPr>
          <p:cNvSpPr/>
          <p:nvPr/>
        </p:nvSpPr>
        <p:spPr>
          <a:xfrm>
            <a:off x="2085350" y="3754777"/>
            <a:ext cx="6616824" cy="12897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9539467-1CC0-F7FE-3AE1-23C4853F4F90}"/>
              </a:ext>
            </a:extLst>
          </p:cNvPr>
          <p:cNvSpPr/>
          <p:nvPr/>
        </p:nvSpPr>
        <p:spPr>
          <a:xfrm>
            <a:off x="0" y="388065"/>
            <a:ext cx="7236755" cy="11475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1544D4E-B0B1-8588-E3E3-6BE511D72984}"/>
              </a:ext>
            </a:extLst>
          </p:cNvPr>
          <p:cNvSpPr txBox="1"/>
          <p:nvPr/>
        </p:nvSpPr>
        <p:spPr>
          <a:xfrm>
            <a:off x="246278" y="9367556"/>
            <a:ext cx="5824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НЛАЙН-МАРАФОН «МНЕМОТЕХНИКА.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ПАМЯТИ» </a:t>
            </a:r>
          </a:p>
          <a:p>
            <a:pPr algn="ctr"/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823151E-02AF-D29D-C999-9BB893EBEEE8}"/>
              </a:ext>
            </a:extLst>
          </p:cNvPr>
          <p:cNvSpPr/>
          <p:nvPr/>
        </p:nvSpPr>
        <p:spPr>
          <a:xfrm>
            <a:off x="6737509" y="14391682"/>
            <a:ext cx="5036505" cy="1458467"/>
          </a:xfrm>
          <a:prstGeom prst="roundRect">
            <a:avLst/>
          </a:prstGeom>
          <a:solidFill>
            <a:srgbClr val="86DDE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759A6EC-28FC-6E76-6DA3-0AD3F4074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898" y="10100367"/>
            <a:ext cx="5569509" cy="385581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0FC3BFA-1AD4-A43F-E8D6-CB0AFC1AFD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928" t="9513" r="22143" b="17295"/>
          <a:stretch/>
        </p:blipFill>
        <p:spPr>
          <a:xfrm>
            <a:off x="385584" y="11780493"/>
            <a:ext cx="5684731" cy="3971627"/>
          </a:xfrm>
          <a:prstGeom prst="rect">
            <a:avLst/>
          </a:prstGeom>
          <a:ln>
            <a:solidFill>
              <a:srgbClr val="FF5B5B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C6B31C-B00D-9448-7C47-A58AB468E696}"/>
              </a:ext>
            </a:extLst>
          </p:cNvPr>
          <p:cNvSpPr txBox="1"/>
          <p:nvPr/>
        </p:nvSpPr>
        <p:spPr>
          <a:xfrm>
            <a:off x="1007263" y="5413762"/>
            <a:ext cx="2220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             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3F728C0-B2E9-515C-EAD1-C1E9ECDDB3B0}"/>
              </a:ext>
            </a:extLst>
          </p:cNvPr>
          <p:cNvSpPr txBox="1"/>
          <p:nvPr/>
        </p:nvSpPr>
        <p:spPr>
          <a:xfrm>
            <a:off x="6070315" y="14531324"/>
            <a:ext cx="62063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«ТВОРЧЕСКОЕ РАЗВИТИЕ ДОШКОЛЬНИКОВ»</a:t>
            </a:r>
            <a:endParaRPr lang="ru-RU" sz="24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2C662F3-62AD-DF32-17CB-3084BB1EB7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5245" t="21770" r="38338" b="13598"/>
          <a:stretch/>
        </p:blipFill>
        <p:spPr>
          <a:xfrm rot="16200000">
            <a:off x="5852411" y="4257976"/>
            <a:ext cx="3971627" cy="5824037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836A682A-60E3-3BA0-42DE-B3FEA72B1B29}"/>
              </a:ext>
            </a:extLst>
          </p:cNvPr>
          <p:cNvSpPr/>
          <p:nvPr/>
        </p:nvSpPr>
        <p:spPr>
          <a:xfrm>
            <a:off x="7994621" y="794351"/>
            <a:ext cx="2828158" cy="25802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AC3428-1F25-68E1-0476-CBF35B7D100D}"/>
              </a:ext>
            </a:extLst>
          </p:cNvPr>
          <p:cNvSpPr txBox="1"/>
          <p:nvPr/>
        </p:nvSpPr>
        <p:spPr>
          <a:xfrm>
            <a:off x="8360645" y="414144"/>
            <a:ext cx="2220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              2020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84BDCB4-71D4-D002-2698-D49932D8A170}"/>
              </a:ext>
            </a:extLst>
          </p:cNvPr>
          <p:cNvSpPr txBox="1"/>
          <p:nvPr/>
        </p:nvSpPr>
        <p:spPr>
          <a:xfrm>
            <a:off x="2740873" y="3901043"/>
            <a:ext cx="5619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ВСЕРОССИЙСКИЙ ФОРУМ «ПЕДАГОГИ РОССИИ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1151489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315C2F-BB37-AD97-46EE-0CD21347478B}"/>
              </a:ext>
            </a:extLst>
          </p:cNvPr>
          <p:cNvSpPr txBox="1"/>
          <p:nvPr/>
        </p:nvSpPr>
        <p:spPr>
          <a:xfrm>
            <a:off x="2924665" y="508187"/>
            <a:ext cx="7525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b="1" dirty="0">
                <a:solidFill>
                  <a:srgbClr val="C00000"/>
                </a:solidFill>
              </a:rPr>
              <a:t>МЕТОДИЧЕСКАЯ ДЕЯТЕЛЬНОСТЬ</a:t>
            </a:r>
            <a:endParaRPr lang="ru-RU" sz="7200" b="1" dirty="0">
              <a:solidFill>
                <a:srgbClr val="FFC000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62B18E98-5B2B-9755-FEC1-D337218C1820}"/>
              </a:ext>
            </a:extLst>
          </p:cNvPr>
          <p:cNvSpPr/>
          <p:nvPr/>
        </p:nvSpPr>
        <p:spPr>
          <a:xfrm>
            <a:off x="232179" y="641109"/>
            <a:ext cx="2382338" cy="230832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988024-89AC-64FC-2D4B-F85E4D20410F}"/>
              </a:ext>
            </a:extLst>
          </p:cNvPr>
          <p:cNvSpPr txBox="1"/>
          <p:nvPr/>
        </p:nvSpPr>
        <p:spPr>
          <a:xfrm>
            <a:off x="5495621" y="2732271"/>
            <a:ext cx="8914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</a:rPr>
              <a:t>Распространение опыта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B762A0F-68F4-F601-E4DC-7C0673A093C7}"/>
              </a:ext>
            </a:extLst>
          </p:cNvPr>
          <p:cNvSpPr/>
          <p:nvPr/>
        </p:nvSpPr>
        <p:spPr>
          <a:xfrm>
            <a:off x="326570" y="9907093"/>
            <a:ext cx="6450278" cy="1289761"/>
          </a:xfrm>
          <a:prstGeom prst="roundRect">
            <a:avLst/>
          </a:prstGeom>
          <a:solidFill>
            <a:srgbClr val="2DDB39"/>
          </a:solidFill>
          <a:ln>
            <a:solidFill>
              <a:srgbClr val="2DD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2F516EAD-7D8C-E552-DFC9-5D084FB9EC6E}"/>
              </a:ext>
            </a:extLst>
          </p:cNvPr>
          <p:cNvSpPr/>
          <p:nvPr/>
        </p:nvSpPr>
        <p:spPr>
          <a:xfrm>
            <a:off x="5752186" y="6857379"/>
            <a:ext cx="5825061" cy="21003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BDDB7C46-58AF-7DEE-66BE-03A33BC064E6}"/>
              </a:ext>
            </a:extLst>
          </p:cNvPr>
          <p:cNvSpPr/>
          <p:nvPr/>
        </p:nvSpPr>
        <p:spPr>
          <a:xfrm>
            <a:off x="5560881" y="4031066"/>
            <a:ext cx="6137669" cy="2011503"/>
          </a:xfrm>
          <a:prstGeom prst="roundRect">
            <a:avLst/>
          </a:prstGeom>
          <a:solidFill>
            <a:srgbClr val="FFD3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9539467-1CC0-F7FE-3AE1-23C4853F4F90}"/>
              </a:ext>
            </a:extLst>
          </p:cNvPr>
          <p:cNvSpPr/>
          <p:nvPr/>
        </p:nvSpPr>
        <p:spPr>
          <a:xfrm>
            <a:off x="0" y="388065"/>
            <a:ext cx="7236755" cy="11475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2308DAB-9604-9FF2-4C84-DAC02DCD6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755" y="9730714"/>
            <a:ext cx="4340492" cy="613722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823151E-02AF-D29D-C999-9BB893EBEEE8}"/>
              </a:ext>
            </a:extLst>
          </p:cNvPr>
          <p:cNvSpPr/>
          <p:nvPr/>
        </p:nvSpPr>
        <p:spPr>
          <a:xfrm>
            <a:off x="12939461" y="1164547"/>
            <a:ext cx="5036505" cy="707660"/>
          </a:xfrm>
          <a:prstGeom prst="roundRect">
            <a:avLst/>
          </a:prstGeom>
          <a:solidFill>
            <a:srgbClr val="86DDE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C6B31C-B00D-9448-7C47-A58AB468E696}"/>
              </a:ext>
            </a:extLst>
          </p:cNvPr>
          <p:cNvSpPr txBox="1"/>
          <p:nvPr/>
        </p:nvSpPr>
        <p:spPr>
          <a:xfrm>
            <a:off x="362806" y="10385"/>
            <a:ext cx="2042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             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DE6320-4575-2E41-C109-EEB184F822A8}"/>
              </a:ext>
            </a:extLst>
          </p:cNvPr>
          <p:cNvSpPr txBox="1"/>
          <p:nvPr/>
        </p:nvSpPr>
        <p:spPr>
          <a:xfrm>
            <a:off x="4992975" y="7212272"/>
            <a:ext cx="7343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 НАУЧНО-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ПРАКТИЧЕСКАЯ КОНФЕРЕНЦИЯ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«СОВРЕМЕННОЕ ДОШКОЛЬНОЕ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ОБРАЗОВАНИЕ»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24FA045-1632-4F7A-2755-36C33174A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095" t="7888" r="14416" b="13827"/>
          <a:stretch/>
        </p:blipFill>
        <p:spPr>
          <a:xfrm>
            <a:off x="515200" y="11524758"/>
            <a:ext cx="6212735" cy="436463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1CCFF3-D722-C0C7-9300-438D055D5C0C}"/>
              </a:ext>
            </a:extLst>
          </p:cNvPr>
          <p:cNvSpPr txBox="1"/>
          <p:nvPr/>
        </p:nvSpPr>
        <p:spPr>
          <a:xfrm>
            <a:off x="411635" y="9986037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 «РАЗВИТИЕ ПЕВЧЕСКИХ СПОСОБНОСТЕЙ ДЕТЕЙ СТАРШЕГО ДОШКОЛЬНОГО ВОЗРАСТА»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7F18AEC-4B3A-3790-5EEE-9E15235217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9643" t="8334" r="33750" b="4755"/>
          <a:stretch/>
        </p:blipFill>
        <p:spPr>
          <a:xfrm>
            <a:off x="411635" y="3216578"/>
            <a:ext cx="4844739" cy="6469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63F0A30-BE2F-290D-F5BA-936F2ED5D22D}"/>
              </a:ext>
            </a:extLst>
          </p:cNvPr>
          <p:cNvSpPr txBox="1"/>
          <p:nvPr/>
        </p:nvSpPr>
        <p:spPr>
          <a:xfrm>
            <a:off x="5675910" y="4272931"/>
            <a:ext cx="582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В ТВОРЧЕСКОЙ ЛАБАРАТОРИИ ПЕДАГОГИЧЕСКОГО МАСТЕРСТВА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«МЕТОДИЧЕСКАЯ КОПИЛКА»</a:t>
            </a:r>
          </a:p>
        </p:txBody>
      </p:sp>
    </p:spTree>
    <p:extLst>
      <p:ext uri="{BB962C8B-B14F-4D97-AF65-F5344CB8AC3E}">
        <p14:creationId xmlns:p14="http://schemas.microsoft.com/office/powerpoint/2010/main" xmlns="" val="151676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74BA86D3-95D5-FF60-4EE3-36B205E407E3}"/>
              </a:ext>
            </a:extLst>
          </p:cNvPr>
          <p:cNvSpPr/>
          <p:nvPr/>
        </p:nvSpPr>
        <p:spPr>
          <a:xfrm>
            <a:off x="336831" y="5127083"/>
            <a:ext cx="11518338" cy="26466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315C2F-BB37-AD97-46EE-0CD21347478B}"/>
              </a:ext>
            </a:extLst>
          </p:cNvPr>
          <p:cNvSpPr txBox="1"/>
          <p:nvPr/>
        </p:nvSpPr>
        <p:spPr>
          <a:xfrm>
            <a:off x="4204974" y="534644"/>
            <a:ext cx="7525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b="1" dirty="0">
                <a:solidFill>
                  <a:srgbClr val="C00000"/>
                </a:solidFill>
              </a:rPr>
              <a:t>ПЕДАГОГИЧЕСКАЯ</a:t>
            </a:r>
          </a:p>
          <a:p>
            <a:pPr algn="r"/>
            <a:r>
              <a:rPr lang="ru-RU" sz="7200" b="1" dirty="0">
                <a:solidFill>
                  <a:srgbClr val="C00000"/>
                </a:solidFill>
              </a:rPr>
              <a:t>ДЕЯТЕЛЬНОСТЬ</a:t>
            </a:r>
            <a:endParaRPr lang="ru-RU" sz="7200" b="1" dirty="0">
              <a:solidFill>
                <a:srgbClr val="FFC000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62B18E98-5B2B-9755-FEC1-D337218C1820}"/>
              </a:ext>
            </a:extLst>
          </p:cNvPr>
          <p:cNvSpPr/>
          <p:nvPr/>
        </p:nvSpPr>
        <p:spPr>
          <a:xfrm>
            <a:off x="1081583" y="374761"/>
            <a:ext cx="2382338" cy="23083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B762A0F-68F4-F601-E4DC-7C0673A093C7}"/>
              </a:ext>
            </a:extLst>
          </p:cNvPr>
          <p:cNvSpPr/>
          <p:nvPr/>
        </p:nvSpPr>
        <p:spPr>
          <a:xfrm>
            <a:off x="1492201" y="2950146"/>
            <a:ext cx="9207598" cy="1080120"/>
          </a:xfrm>
          <a:prstGeom prst="roundRect">
            <a:avLst/>
          </a:prstGeom>
          <a:solidFill>
            <a:srgbClr val="2DDB39"/>
          </a:solidFill>
          <a:ln>
            <a:solidFill>
              <a:srgbClr val="2DD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2F516EAD-7D8C-E552-DFC9-5D084FB9EC6E}"/>
              </a:ext>
            </a:extLst>
          </p:cNvPr>
          <p:cNvSpPr/>
          <p:nvPr/>
        </p:nvSpPr>
        <p:spPr>
          <a:xfrm>
            <a:off x="252868" y="8110696"/>
            <a:ext cx="5000451" cy="12773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BDDB7C46-58AF-7DEE-66BE-03A33BC064E6}"/>
              </a:ext>
            </a:extLst>
          </p:cNvPr>
          <p:cNvSpPr/>
          <p:nvPr/>
        </p:nvSpPr>
        <p:spPr>
          <a:xfrm>
            <a:off x="6062671" y="8171320"/>
            <a:ext cx="5792498" cy="1338013"/>
          </a:xfrm>
          <a:prstGeom prst="roundRect">
            <a:avLst/>
          </a:prstGeom>
          <a:solidFill>
            <a:srgbClr val="FFD3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9539467-1CC0-F7FE-3AE1-23C4853F4F90}"/>
              </a:ext>
            </a:extLst>
          </p:cNvPr>
          <p:cNvSpPr/>
          <p:nvPr/>
        </p:nvSpPr>
        <p:spPr>
          <a:xfrm>
            <a:off x="4778035" y="347252"/>
            <a:ext cx="7236755" cy="11475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3F728C0-B2E9-515C-EAD1-C1E9ECDDB3B0}"/>
              </a:ext>
            </a:extLst>
          </p:cNvPr>
          <p:cNvSpPr txBox="1"/>
          <p:nvPr/>
        </p:nvSpPr>
        <p:spPr>
          <a:xfrm>
            <a:off x="518183" y="8185802"/>
            <a:ext cx="4469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</a:t>
            </a:r>
          </a:p>
          <a:p>
            <a:pPr algn="ctr"/>
            <a:endParaRPr lang="ru-RU" sz="36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D695D6-E193-E285-25D9-0FB6BA04CF31}"/>
              </a:ext>
            </a:extLst>
          </p:cNvPr>
          <p:cNvSpPr txBox="1"/>
          <p:nvPr/>
        </p:nvSpPr>
        <p:spPr>
          <a:xfrm>
            <a:off x="336831" y="9436922"/>
            <a:ext cx="5948082" cy="236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10"/>
              </a:spcBef>
              <a:spcAft>
                <a:spcPts val="11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Здоровьесберегающая технология;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110"/>
              </a:spcBef>
              <a:spcAft>
                <a:spcPts val="11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Эстетотерапия;</a:t>
            </a:r>
          </a:p>
          <a:p>
            <a:pPr lvl="0">
              <a:lnSpc>
                <a:spcPct val="115000"/>
              </a:lnSpc>
              <a:spcBef>
                <a:spcPts val="110"/>
              </a:spcBef>
              <a:spcAft>
                <a:spcPts val="11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Эвретмия ;</a:t>
            </a:r>
            <a:endParaRPr lang="ru-RU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B63A5C-3B9C-8DED-1799-33F47CF065F2}"/>
              </a:ext>
            </a:extLst>
          </p:cNvPr>
          <p:cNvSpPr txBox="1"/>
          <p:nvPr/>
        </p:nvSpPr>
        <p:spPr>
          <a:xfrm>
            <a:off x="376043" y="11800390"/>
            <a:ext cx="6871685" cy="412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10"/>
              </a:spcBef>
              <a:spcAft>
                <a:spcPts val="11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Музыкально-речевая и пальчиковая гимнастика;</a:t>
            </a:r>
            <a:endParaRPr lang="ru-RU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110"/>
              </a:spcBef>
              <a:spcAft>
                <a:spcPts val="11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Анимационные танцы и флешмобы;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110"/>
              </a:spcBef>
              <a:spcAft>
                <a:spcPts val="11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Квесты;</a:t>
            </a:r>
            <a:endParaRPr lang="ru-RU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110"/>
              </a:spcBef>
              <a:spcAft>
                <a:spcPts val="11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с инструментами;</a:t>
            </a:r>
          </a:p>
          <a:p>
            <a:pPr lvl="0">
              <a:lnSpc>
                <a:spcPct val="115000"/>
              </a:lnSpc>
              <a:spcBef>
                <a:spcPts val="110"/>
              </a:spcBef>
              <a:spcAft>
                <a:spcPts val="11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ИКТ</a:t>
            </a:r>
            <a:endParaRPr lang="ru-RU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C7C370-E173-21D9-6194-B3321D61EFB5}"/>
              </a:ext>
            </a:extLst>
          </p:cNvPr>
          <p:cNvSpPr txBox="1"/>
          <p:nvPr/>
        </p:nvSpPr>
        <p:spPr>
          <a:xfrm>
            <a:off x="-1350500" y="3223124"/>
            <a:ext cx="14826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9B1B4AF-CF07-4A64-3546-260BE852B7ED}"/>
              </a:ext>
            </a:extLst>
          </p:cNvPr>
          <p:cNvSpPr txBox="1"/>
          <p:nvPr/>
        </p:nvSpPr>
        <p:spPr>
          <a:xfrm>
            <a:off x="5833204" y="8244869"/>
            <a:ext cx="6184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</a:t>
            </a:r>
          </a:p>
          <a:p>
            <a:pPr algn="ctr"/>
            <a:endParaRPr lang="ru-RU" sz="36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8A3A63B-55D7-8C04-AE1F-F216858253AE}"/>
              </a:ext>
            </a:extLst>
          </p:cNvPr>
          <p:cNvSpPr txBox="1"/>
          <p:nvPr/>
        </p:nvSpPr>
        <p:spPr>
          <a:xfrm>
            <a:off x="1551719" y="4197991"/>
            <a:ext cx="95137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24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ЭТАПЫ ФОРМИРОВАНИЯ ХУДОЖЕСТВЕННОЙ ВОСПИТАННОСТИ В МУЗЫКАЛЬНОЙ ДРАМАТУРГИИ </a:t>
            </a:r>
            <a:endParaRPr lang="en-US" sz="2400" b="1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70A5721-769F-45B9-991C-EADD8A343C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274" t="23979" r="39190" b="13732"/>
          <a:stretch/>
        </p:blipFill>
        <p:spPr>
          <a:xfrm rot="10800000">
            <a:off x="6793284" y="9892496"/>
            <a:ext cx="4577485" cy="62807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FC012A4-480C-D15B-6873-AFD6145ABE4F}"/>
              </a:ext>
            </a:extLst>
          </p:cNvPr>
          <p:cNvSpPr txBox="1"/>
          <p:nvPr/>
        </p:nvSpPr>
        <p:spPr>
          <a:xfrm>
            <a:off x="528286" y="5265455"/>
            <a:ext cx="1135085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I.  </a:t>
            </a:r>
            <a:r>
              <a:rPr lang="ru-RU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на восприятие</a:t>
            </a:r>
            <a:endParaRPr lang="en-US" sz="3200" b="1" i="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встреча с искусством «лицом к лицу».</a:t>
            </a:r>
          </a:p>
          <a:p>
            <a:pPr algn="just">
              <a:spcAft>
                <a:spcPts val="750"/>
              </a:spcAf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через диалог с автором </a:t>
            </a:r>
          </a:p>
          <a:p>
            <a:pPr algn="just">
              <a:spcAft>
                <a:spcPts val="750"/>
              </a:spcAft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(художественно-педагогический анализ)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169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315C2F-BB37-AD97-46EE-0CD21347478B}"/>
              </a:ext>
            </a:extLst>
          </p:cNvPr>
          <p:cNvSpPr txBox="1"/>
          <p:nvPr/>
        </p:nvSpPr>
        <p:spPr>
          <a:xfrm>
            <a:off x="4845536" y="869529"/>
            <a:ext cx="7525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C00000"/>
                </a:solidFill>
              </a:rPr>
              <a:t>ПЕДАГОГИЧЕСКИЙ ОПЫТ</a:t>
            </a:r>
            <a:endParaRPr lang="ru-RU" sz="7200" b="1" dirty="0">
              <a:solidFill>
                <a:srgbClr val="FFC000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B762A0F-68F4-F601-E4DC-7C0673A093C7}"/>
              </a:ext>
            </a:extLst>
          </p:cNvPr>
          <p:cNvSpPr/>
          <p:nvPr/>
        </p:nvSpPr>
        <p:spPr>
          <a:xfrm>
            <a:off x="308000" y="7105496"/>
            <a:ext cx="6348870" cy="1156789"/>
          </a:xfrm>
          <a:prstGeom prst="roundRect">
            <a:avLst/>
          </a:prstGeom>
          <a:solidFill>
            <a:srgbClr val="2DDB39"/>
          </a:solidFill>
          <a:ln>
            <a:solidFill>
              <a:srgbClr val="2DD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BDDB7C46-58AF-7DEE-66BE-03A33BC064E6}"/>
              </a:ext>
            </a:extLst>
          </p:cNvPr>
          <p:cNvSpPr/>
          <p:nvPr/>
        </p:nvSpPr>
        <p:spPr>
          <a:xfrm>
            <a:off x="5434058" y="15029281"/>
            <a:ext cx="6348870" cy="1042769"/>
          </a:xfrm>
          <a:prstGeom prst="roundRect">
            <a:avLst/>
          </a:prstGeom>
          <a:solidFill>
            <a:srgbClr val="FFD3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9539467-1CC0-F7FE-3AE1-23C4853F4F90}"/>
              </a:ext>
            </a:extLst>
          </p:cNvPr>
          <p:cNvSpPr/>
          <p:nvPr/>
        </p:nvSpPr>
        <p:spPr>
          <a:xfrm>
            <a:off x="4955245" y="417170"/>
            <a:ext cx="7236755" cy="11475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B6D5865-8BD1-0FD1-A009-D3D0EE0BA184}"/>
              </a:ext>
            </a:extLst>
          </p:cNvPr>
          <p:cNvSpPr txBox="1"/>
          <p:nvPr/>
        </p:nvSpPr>
        <p:spPr>
          <a:xfrm>
            <a:off x="0" y="7150639"/>
            <a:ext cx="69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ФЕСТИВАЛЬ-КОНКУРС «СОЛНЕЧНЫЕ ЛУЧИКИ-2021»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2F516EAD-7D8C-E552-DFC9-5D084FB9EC6E}"/>
              </a:ext>
            </a:extLst>
          </p:cNvPr>
          <p:cNvSpPr/>
          <p:nvPr/>
        </p:nvSpPr>
        <p:spPr>
          <a:xfrm>
            <a:off x="5046575" y="5692602"/>
            <a:ext cx="6221328" cy="98971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3F728C0-B2E9-515C-EAD1-C1E9ECDDB3B0}"/>
              </a:ext>
            </a:extLst>
          </p:cNvPr>
          <p:cNvSpPr txBox="1"/>
          <p:nvPr/>
        </p:nvSpPr>
        <p:spPr>
          <a:xfrm>
            <a:off x="4919033" y="5802752"/>
            <a:ext cx="6348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ДЕТСКИХ СПЕКТАКЛЕЙ</a:t>
            </a:r>
            <a:endParaRPr lang="ru-RU" sz="24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A1521376-76F4-A356-313A-B2BA35232263}"/>
              </a:ext>
            </a:extLst>
          </p:cNvPr>
          <p:cNvSpPr/>
          <p:nvPr/>
        </p:nvSpPr>
        <p:spPr>
          <a:xfrm>
            <a:off x="9325844" y="2417918"/>
            <a:ext cx="2457084" cy="23083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3787D0-BF82-CD00-2EA7-A0FBC27FEE3D}"/>
              </a:ext>
            </a:extLst>
          </p:cNvPr>
          <p:cNvSpPr txBox="1"/>
          <p:nvPr/>
        </p:nvSpPr>
        <p:spPr>
          <a:xfrm>
            <a:off x="9562242" y="1903918"/>
            <a:ext cx="2220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              202</a:t>
            </a:r>
            <a:r>
              <a:rPr lang="en-US" sz="7200" b="1" dirty="0">
                <a:solidFill>
                  <a:schemeClr val="bg1"/>
                </a:solidFill>
              </a:rPr>
              <a:t>0</a:t>
            </a:r>
            <a:endParaRPr lang="ru-RU" sz="72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C3803BF-80F2-AB81-419A-F27A81FF3A56}"/>
              </a:ext>
            </a:extLst>
          </p:cNvPr>
          <p:cNvSpPr txBox="1"/>
          <p:nvPr/>
        </p:nvSpPr>
        <p:spPr>
          <a:xfrm>
            <a:off x="4880692" y="3133762"/>
            <a:ext cx="6952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Достижения воспитанников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E043B121-FD0D-9943-2715-76C8C8C32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6188" t="18985" r="39907" b="18717"/>
          <a:stretch/>
        </p:blipFill>
        <p:spPr>
          <a:xfrm>
            <a:off x="358458" y="459020"/>
            <a:ext cx="4258604" cy="624271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140E92D-1DB9-2384-F727-60FF70AEB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3572" t="7913" r="36429" b="13049"/>
          <a:stretch/>
        </p:blipFill>
        <p:spPr>
          <a:xfrm>
            <a:off x="409072" y="8612011"/>
            <a:ext cx="4874614" cy="722409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D58A770-5A48-724C-26C3-D45A039052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6250" t="29259" r="39107" b="7249"/>
          <a:stretch/>
        </p:blipFill>
        <p:spPr>
          <a:xfrm>
            <a:off x="6831043" y="7447415"/>
            <a:ext cx="5082049" cy="736528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F4B8FCD-67B4-56C4-63D2-A0B0F7BF4007}"/>
              </a:ext>
            </a:extLst>
          </p:cNvPr>
          <p:cNvSpPr txBox="1"/>
          <p:nvPr/>
        </p:nvSpPr>
        <p:spPr>
          <a:xfrm>
            <a:off x="3775443" y="15130903"/>
            <a:ext cx="966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ГОРОДСКЙ КОНКУРС-СМОТР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 ЗНАМЯ ПОБЕДЫ РАВНЯЕМ ШАГ»</a:t>
            </a:r>
          </a:p>
        </p:txBody>
      </p:sp>
    </p:spTree>
    <p:extLst>
      <p:ext uri="{BB962C8B-B14F-4D97-AF65-F5344CB8AC3E}">
        <p14:creationId xmlns:p14="http://schemas.microsoft.com/office/powerpoint/2010/main" xmlns="" val="3316388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315C2F-BB37-AD97-46EE-0CD21347478B}"/>
              </a:ext>
            </a:extLst>
          </p:cNvPr>
          <p:cNvSpPr txBox="1"/>
          <p:nvPr/>
        </p:nvSpPr>
        <p:spPr>
          <a:xfrm>
            <a:off x="4666089" y="564954"/>
            <a:ext cx="7525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C00000"/>
                </a:solidFill>
              </a:rPr>
              <a:t>ПЕДАГОГИЧЕСКИЙ ОПЫТ</a:t>
            </a:r>
            <a:endParaRPr lang="ru-RU" sz="7200" b="1" dirty="0">
              <a:solidFill>
                <a:srgbClr val="FFC000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B762A0F-68F4-F601-E4DC-7C0673A093C7}"/>
              </a:ext>
            </a:extLst>
          </p:cNvPr>
          <p:cNvSpPr/>
          <p:nvPr/>
        </p:nvSpPr>
        <p:spPr>
          <a:xfrm>
            <a:off x="4982749" y="4287630"/>
            <a:ext cx="5525847" cy="1306471"/>
          </a:xfrm>
          <a:prstGeom prst="roundRect">
            <a:avLst/>
          </a:prstGeom>
          <a:solidFill>
            <a:srgbClr val="2DDB39"/>
          </a:solidFill>
          <a:ln>
            <a:solidFill>
              <a:srgbClr val="2DD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BDDB7C46-58AF-7DEE-66BE-03A33BC064E6}"/>
              </a:ext>
            </a:extLst>
          </p:cNvPr>
          <p:cNvSpPr/>
          <p:nvPr/>
        </p:nvSpPr>
        <p:spPr>
          <a:xfrm>
            <a:off x="174171" y="14169113"/>
            <a:ext cx="5921829" cy="1400148"/>
          </a:xfrm>
          <a:prstGeom prst="roundRect">
            <a:avLst/>
          </a:prstGeom>
          <a:solidFill>
            <a:srgbClr val="FFD3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9539467-1CC0-F7FE-3AE1-23C4853F4F90}"/>
              </a:ext>
            </a:extLst>
          </p:cNvPr>
          <p:cNvSpPr/>
          <p:nvPr/>
        </p:nvSpPr>
        <p:spPr>
          <a:xfrm>
            <a:off x="0" y="368918"/>
            <a:ext cx="7236755" cy="11475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4364B8D-FAE0-7660-18BC-04589DC5F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568" t="19288" r="40764" b="17725"/>
          <a:stretch/>
        </p:blipFill>
        <p:spPr>
          <a:xfrm>
            <a:off x="236144" y="865015"/>
            <a:ext cx="4276836" cy="6402384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2F516EAD-7D8C-E552-DFC9-5D084FB9EC6E}"/>
              </a:ext>
            </a:extLst>
          </p:cNvPr>
          <p:cNvSpPr/>
          <p:nvPr/>
        </p:nvSpPr>
        <p:spPr>
          <a:xfrm>
            <a:off x="917744" y="6810857"/>
            <a:ext cx="6360647" cy="14782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3F728C0-B2E9-515C-EAD1-C1E9ECDDB3B0}"/>
              </a:ext>
            </a:extLst>
          </p:cNvPr>
          <p:cNvSpPr txBox="1"/>
          <p:nvPr/>
        </p:nvSpPr>
        <p:spPr>
          <a:xfrm>
            <a:off x="4367314" y="4508452"/>
            <a:ext cx="6877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Х1 ГОРОДСКОЙ ФЕСТИВАЛЬ</a:t>
            </a:r>
          </a:p>
          <a:p>
            <a:pPr algn="ctr"/>
            <a:r>
              <a:rPr lang="ru-RU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«ЗВЕЗДОЧКИ ИРКУТСКА»</a:t>
            </a:r>
          </a:p>
          <a:p>
            <a:pPr algn="ctr"/>
            <a:endParaRPr lang="ru-RU" sz="36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A1521376-76F4-A356-313A-B2BA35232263}"/>
              </a:ext>
            </a:extLst>
          </p:cNvPr>
          <p:cNvSpPr/>
          <p:nvPr/>
        </p:nvSpPr>
        <p:spPr>
          <a:xfrm>
            <a:off x="9243969" y="1494949"/>
            <a:ext cx="2457084" cy="23083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23787D0-BF82-CD00-2EA7-A0FBC27FEE3D}"/>
              </a:ext>
            </a:extLst>
          </p:cNvPr>
          <p:cNvSpPr txBox="1"/>
          <p:nvPr/>
        </p:nvSpPr>
        <p:spPr>
          <a:xfrm>
            <a:off x="9398253" y="956883"/>
            <a:ext cx="2220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             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6EA285-DA99-AFBE-1E73-BAA44698C3EA}"/>
              </a:ext>
            </a:extLst>
          </p:cNvPr>
          <p:cNvSpPr txBox="1"/>
          <p:nvPr/>
        </p:nvSpPr>
        <p:spPr>
          <a:xfrm>
            <a:off x="4952619" y="2655129"/>
            <a:ext cx="6952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Достижения воспитанников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53AEACC2-898F-D0C2-6A73-D8F3C555BE1F}"/>
              </a:ext>
            </a:extLst>
          </p:cNvPr>
          <p:cNvSpPr/>
          <p:nvPr/>
        </p:nvSpPr>
        <p:spPr>
          <a:xfrm>
            <a:off x="8354857" y="5807346"/>
            <a:ext cx="2677884" cy="265469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3DCBED-D3F1-AD42-0AED-9533FDEF4517}"/>
              </a:ext>
            </a:extLst>
          </p:cNvPr>
          <p:cNvSpPr txBox="1"/>
          <p:nvPr/>
        </p:nvSpPr>
        <p:spPr>
          <a:xfrm>
            <a:off x="8695228" y="5492241"/>
            <a:ext cx="2516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              2022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0550936-0615-85CA-4ECA-2F8018F393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5619" t="9576" r="38737" b="25979"/>
          <a:stretch/>
        </p:blipFill>
        <p:spPr>
          <a:xfrm>
            <a:off x="6490565" y="8715619"/>
            <a:ext cx="5025078" cy="71033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AEC57AC-D1AC-F934-DAD6-C290B1EDFD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6964" t="8402" r="20647" b="13916"/>
          <a:stretch/>
        </p:blipFill>
        <p:spPr>
          <a:xfrm>
            <a:off x="331465" y="9182941"/>
            <a:ext cx="5764535" cy="40374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577900-4089-69C3-7FF8-DB1E211EE4F0}"/>
              </a:ext>
            </a:extLst>
          </p:cNvPr>
          <p:cNvSpPr txBox="1"/>
          <p:nvPr/>
        </p:nvSpPr>
        <p:spPr>
          <a:xfrm>
            <a:off x="174171" y="14436878"/>
            <a:ext cx="5944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Х1 ГОРОДСКОЙ ФЕСТИВАЛЬ-конкурс «МЫ ВМЕСТЕ!»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034A4C-4273-9F75-2F6D-D544CF809665}"/>
              </a:ext>
            </a:extLst>
          </p:cNvPr>
          <p:cNvSpPr txBox="1"/>
          <p:nvPr/>
        </p:nvSpPr>
        <p:spPr>
          <a:xfrm>
            <a:off x="884691" y="6856273"/>
            <a:ext cx="6183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ОНЛАЙН ФЕСТИВАЛЬ ДЕТСКОГО ТВОРЧЕСТВА «ПОЙ СО МНОЙ!»</a:t>
            </a:r>
          </a:p>
        </p:txBody>
      </p:sp>
    </p:spTree>
    <p:extLst>
      <p:ext uri="{BB962C8B-B14F-4D97-AF65-F5344CB8AC3E}">
        <p14:creationId xmlns:p14="http://schemas.microsoft.com/office/powerpoint/2010/main" xmlns="" val="2837814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315C2F-BB37-AD97-46EE-0CD21347478B}"/>
              </a:ext>
            </a:extLst>
          </p:cNvPr>
          <p:cNvSpPr txBox="1"/>
          <p:nvPr/>
        </p:nvSpPr>
        <p:spPr>
          <a:xfrm>
            <a:off x="3061472" y="703664"/>
            <a:ext cx="10669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7200" b="1" dirty="0">
                <a:solidFill>
                  <a:srgbClr val="C00000"/>
                </a:solidFill>
              </a:rPr>
              <a:t>ИНДИВИДУАЛЬНОСТЬ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62B18E98-5B2B-9755-FEC1-D337218C1820}"/>
              </a:ext>
            </a:extLst>
          </p:cNvPr>
          <p:cNvSpPr/>
          <p:nvPr/>
        </p:nvSpPr>
        <p:spPr>
          <a:xfrm>
            <a:off x="168756" y="306786"/>
            <a:ext cx="2791796" cy="267217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B762A0F-68F4-F601-E4DC-7C0673A093C7}"/>
              </a:ext>
            </a:extLst>
          </p:cNvPr>
          <p:cNvSpPr/>
          <p:nvPr/>
        </p:nvSpPr>
        <p:spPr>
          <a:xfrm>
            <a:off x="3739954" y="1914005"/>
            <a:ext cx="8131373" cy="875885"/>
          </a:xfrm>
          <a:prstGeom prst="roundRect">
            <a:avLst/>
          </a:prstGeom>
          <a:solidFill>
            <a:srgbClr val="2DDB39"/>
          </a:solidFill>
          <a:ln>
            <a:solidFill>
              <a:srgbClr val="2DD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1B76A516-E4EB-E69B-028A-860E88FFAA83}"/>
              </a:ext>
            </a:extLst>
          </p:cNvPr>
          <p:cNvSpPr/>
          <p:nvPr/>
        </p:nvSpPr>
        <p:spPr>
          <a:xfrm>
            <a:off x="4136571" y="2961990"/>
            <a:ext cx="7734757" cy="6719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8E3B58-159C-DBE6-90E3-E104EEA6CA17}"/>
              </a:ext>
            </a:extLst>
          </p:cNvPr>
          <p:cNvSpPr txBox="1"/>
          <p:nvPr/>
        </p:nvSpPr>
        <p:spPr>
          <a:xfrm>
            <a:off x="4300241" y="1564600"/>
            <a:ext cx="7532915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sz="3200" b="1" i="0" dirty="0">
              <a:solidFill>
                <a:srgbClr val="2C2D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ДЕЯТЕЛЬНОСТЬ</a:t>
            </a:r>
          </a:p>
          <a:p>
            <a:pPr marL="457200" indent="-457200" algn="l">
              <a:buFontTx/>
              <a:buChar char="-"/>
            </a:pPr>
            <a:endParaRPr lang="ru-RU" sz="3200" b="1" i="0" dirty="0">
              <a:solidFill>
                <a:srgbClr val="2C2D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endParaRPr lang="ru-RU" sz="3200" b="1" i="0" dirty="0">
              <a:solidFill>
                <a:srgbClr val="2C2D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профсоюзного комитета, помощь в подготовке различных мероприятий «Парад Победы»;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ктивный  участник творческих групп по подготовке  к праздникам( Парад Победы, День дошкольного работника и прочее);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в спортивных мероприятиях;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частник собраний в образовательном учреждении, член профсоюза работников. </a:t>
            </a:r>
            <a:endParaRPr lang="ru-RU" sz="2800" b="1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45EC1BC-884C-5109-BEF0-80EDC1B25048}"/>
              </a:ext>
            </a:extLst>
          </p:cNvPr>
          <p:cNvSpPr/>
          <p:nvPr/>
        </p:nvSpPr>
        <p:spPr>
          <a:xfrm>
            <a:off x="4778035" y="347252"/>
            <a:ext cx="7236755" cy="11475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07CAD23E-28C0-5A6A-5862-67980C94CA45}"/>
              </a:ext>
            </a:extLst>
          </p:cNvPr>
          <p:cNvSpPr/>
          <p:nvPr/>
        </p:nvSpPr>
        <p:spPr>
          <a:xfrm>
            <a:off x="248554" y="3243075"/>
            <a:ext cx="3739954" cy="1378009"/>
          </a:xfrm>
          <a:prstGeom prst="roundRect">
            <a:avLst/>
          </a:prstGeom>
          <a:solidFill>
            <a:srgbClr val="FFD3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FA6C237-A9C3-516A-A4B2-A0A2B3AB2FB8}"/>
              </a:ext>
            </a:extLst>
          </p:cNvPr>
          <p:cNvSpPr txBox="1"/>
          <p:nvPr/>
        </p:nvSpPr>
        <p:spPr>
          <a:xfrm>
            <a:off x="248554" y="9874477"/>
            <a:ext cx="6183085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Ораторское искусство, техника красивой речи, актерское мастерство.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78F1AC9-F3CF-6752-1438-A5FB88CB57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1852" b="74630" l="39115" r="66823">
                        <a14:foregroundMark x1="44115" y1="37963" x2="42917" y2="61481"/>
                        <a14:foregroundMark x1="42917" y1="61481" x2="46458" y2="54815"/>
                        <a14:foregroundMark x1="46458" y1="54815" x2="46823" y2="27407"/>
                        <a14:foregroundMark x1="46823" y1="27407" x2="47292" y2="52130"/>
                        <a14:foregroundMark x1="47292" y1="52130" x2="48802" y2="56481"/>
                        <a14:foregroundMark x1="48802" y1="56481" x2="49792" y2="50278"/>
                        <a14:foregroundMark x1="49792" y1="50278" x2="48594" y2="48241"/>
                        <a14:foregroundMark x1="42396" y1="47593" x2="43125" y2="32315"/>
                        <a14:foregroundMark x1="43125" y1="32315" x2="44792" y2="31667"/>
                        <a14:foregroundMark x1="41146" y1="50093" x2="41354" y2="40648"/>
                        <a14:foregroundMark x1="39271" y1="62778" x2="39115" y2="41759"/>
                        <a14:foregroundMark x1="39115" y1="41759" x2="40417" y2="38796"/>
                        <a14:foregroundMark x1="40677" y1="74630" x2="40885" y2="62778"/>
                        <a14:foregroundMark x1="40885" y1="62778" x2="40417" y2="61574"/>
                        <a14:foregroundMark x1="46771" y1="71111" x2="47344" y2="58889"/>
                        <a14:foregroundMark x1="55781" y1="32870" x2="59583" y2="29352"/>
                        <a14:backgroundMark x1="56198" y1="29167" x2="57813" y2="24907"/>
                        <a14:backgroundMark x1="57813" y1="24907" x2="57813" y2="24907"/>
                        <a14:backgroundMark x1="55781" y1="37130" x2="59792" y2="36296"/>
                      </a14:backgroundRemoval>
                    </a14:imgEffect>
                  </a14:imgLayer>
                </a14:imgProps>
              </a:ext>
            </a:extLst>
          </a:blip>
          <a:srcRect l="37083" t="15651" r="29839" b="22290"/>
          <a:stretch/>
        </p:blipFill>
        <p:spPr>
          <a:xfrm>
            <a:off x="5505646" y="8990051"/>
            <a:ext cx="6971096" cy="73567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D0218A5-4051-4084-E411-E60B6B1FBB60}"/>
              </a:ext>
            </a:extLst>
          </p:cNvPr>
          <p:cNvSpPr txBox="1"/>
          <p:nvPr/>
        </p:nvSpPr>
        <p:spPr>
          <a:xfrm>
            <a:off x="-1031148" y="3460131"/>
            <a:ext cx="6134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AB4B619-EEBB-0156-E614-47164B74B987}"/>
              </a:ext>
            </a:extLst>
          </p:cNvPr>
          <p:cNvSpPr txBox="1"/>
          <p:nvPr/>
        </p:nvSpPr>
        <p:spPr>
          <a:xfrm>
            <a:off x="253504" y="4756949"/>
            <a:ext cx="3735004" cy="3444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 площадки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Иркутского регионального м</a:t>
            </a: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узыкально-педагогического колледжа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A28D57-6E64-DDC1-F240-8B51BA4A50F6}"/>
              </a:ext>
            </a:extLst>
          </p:cNvPr>
          <p:cNvSpPr txBox="1"/>
          <p:nvPr/>
        </p:nvSpPr>
        <p:spPr>
          <a:xfrm>
            <a:off x="248554" y="13159385"/>
            <a:ext cx="5257093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Изучение истории, изготовление домашней натуральной косметики «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 made</a:t>
            </a: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F6F129A1-FB22-A670-0B4C-A5EFB5A6F3A6}"/>
              </a:ext>
            </a:extLst>
          </p:cNvPr>
          <p:cNvSpPr/>
          <p:nvPr/>
        </p:nvSpPr>
        <p:spPr>
          <a:xfrm>
            <a:off x="267437" y="8645266"/>
            <a:ext cx="3557401" cy="9674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5222C0B-00D4-1EF0-3E65-B8182B0A173B}"/>
              </a:ext>
            </a:extLst>
          </p:cNvPr>
          <p:cNvSpPr txBox="1"/>
          <p:nvPr/>
        </p:nvSpPr>
        <p:spPr>
          <a:xfrm>
            <a:off x="-1097566" y="8729997"/>
            <a:ext cx="618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УВЛЕЧЕНИЯ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F35A0734-435E-B819-BC91-5C22360B6C5A}"/>
              </a:ext>
            </a:extLst>
          </p:cNvPr>
          <p:cNvSpPr/>
          <p:nvPr/>
        </p:nvSpPr>
        <p:spPr>
          <a:xfrm>
            <a:off x="1374194" y="11985344"/>
            <a:ext cx="3005812" cy="912267"/>
          </a:xfrm>
          <a:prstGeom prst="roundRect">
            <a:avLst/>
          </a:prstGeom>
          <a:solidFill>
            <a:srgbClr val="A568D2"/>
          </a:solidFill>
          <a:ln>
            <a:solidFill>
              <a:srgbClr val="2DDB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8DE80E6-5669-3FA0-A378-916F14A504E7}"/>
              </a:ext>
            </a:extLst>
          </p:cNvPr>
          <p:cNvSpPr txBox="1"/>
          <p:nvPr/>
        </p:nvSpPr>
        <p:spPr>
          <a:xfrm>
            <a:off x="1871212" y="12083653"/>
            <a:ext cx="74131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ХОББИ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1349851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19031</TotalTime>
  <Words>427</Words>
  <Application>Microsoft Office PowerPoint</Application>
  <PresentationFormat>Произвольный</PresentationFormat>
  <Paragraphs>105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Стольников</dc:creator>
  <cp:lastModifiedBy>детский сад №129</cp:lastModifiedBy>
  <cp:revision>20</cp:revision>
  <dcterms:created xsi:type="dcterms:W3CDTF">2023-02-15T02:25:58Z</dcterms:created>
  <dcterms:modified xsi:type="dcterms:W3CDTF">2023-10-12T23:57:59Z</dcterms:modified>
</cp:coreProperties>
</file>