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380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05.10.2015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05.10.2015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05.10.2015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05.10.2015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05.10.2015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05.10.2015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05.10.2015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05.10.2015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05.10.2015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05.10.2015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05.10.2015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05.10.2015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image" Target="../media/image40.gif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1.gif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hyperlink" Target="http://www.google.com/url?sa=i&amp;rct=j&amp;q=&amp;esrc=s&amp;frm=1&amp;source=images&amp;cd=&amp;cad=rja&amp;docid=Uty--sp-mDq_YM&amp;tbnid=B4SCSqZ03B7-pM:&amp;ved=0CAQQjB0&amp;url=http://detsad-kitty.ru/user/%D0%EE%EC%E0%F8%EA%E0/news/page/2/&amp;ei=Hw-XUo6pFZLn4QSUhoHwDw&amp;bvm=bv.57155469,d.bGE&amp;psig=AFQjCNH73j50ETQExeFkeM67UnHnHczOwQ&amp;ust=1385717879895110" TargetMode="External"/><Relationship Id="rId13" Type="http://schemas.openxmlformats.org/officeDocument/2006/relationships/hyperlink" Target="http://www.google.com/url?sa=i&amp;rct=j&amp;q=&amp;esrc=s&amp;frm=1&amp;source=images&amp;cd=&amp;cad=rja&amp;docid=LNM20eAiGyjgCM&amp;tbnid=pf9VbMfp6y3dVM:&amp;ved=0CAQQjB0&amp;url=http://svit24.net/sport/81-sport/7584-najkrashchyj-gol-somogo-turu-chempionatu-ispaniji&amp;ei=NhGXUoyvNrDY4QSyjIH4Cw&amp;bvm=bv.57155469,d.bGE&amp;psig=AFQjCNHYMlNHEn5HvPFljs3QqyU-IZeedA&amp;ust=1385718449926015" TargetMode="External"/><Relationship Id="rId3" Type="http://schemas.openxmlformats.org/officeDocument/2006/relationships/hyperlink" Target="http://www.google.com/url?sa=i&amp;rct=j&amp;q=&amp;esrc=s&amp;frm=1&amp;source=images&amp;cd=&amp;cad=rja&amp;docid=KMM1vsmGjE1ZtM&amp;tbnid=4rAA8MRzw5nkqM:&amp;ved=0CAQQjB0&amp;url=http://russiantourism.ru/events/Gde-i-kak-sobirat-griby-v-Podmoskove.html&amp;ei=zgyXUuuNJu-L4gSc5IDQCQ&amp;bvm=bv.57155469,d.bGE&amp;psig=AFQjCNFZLsKUKzSThkV5jkK6Jku6jogpjQ&amp;ust=1385717160972185" TargetMode="External"/><Relationship Id="rId7" Type="http://schemas.openxmlformats.org/officeDocument/2006/relationships/hyperlink" Target="http://www.google.com/url?sa=i&amp;rct=j&amp;q=&amp;esrc=s&amp;frm=1&amp;source=images&amp;cd=&amp;cad=rja&amp;docid=qqQb8lNBmHd7YM&amp;tbnid=h_3TlI8keGmiJM:&amp;ved=0CAQQjB0&amp;url=http://www.aida-nevskaya.ru/tag/kolobok/&amp;ei=pQ6XUsqpFPT44QTZ0IHYBQ&amp;bvm=bv.57155469,d.bGE&amp;psig=AFQjCNEoS7uL9wB1E5Xy2FBHZIOoCbKVTQ&amp;ust=1385717770144019" TargetMode="External"/><Relationship Id="rId12" Type="http://schemas.openxmlformats.org/officeDocument/2006/relationships/hyperlink" Target="http://www.google.com/url?sa=i&amp;rct=j&amp;q=&amp;esrc=s&amp;frm=1&amp;source=images&amp;cd=&amp;cad=rja&amp;docid=6cukQhDOKCx0aM&amp;tbnid=uzI8F0NELwjqaM:&amp;ved=0CAQQjB0&amp;url=http://4gazon.ru/cvetok-vasilek&amp;ei=CRGXUqDnKOmn4AS0zoAY&amp;bvm=bv.57155469,d.bGE&amp;psig=AFQjCNGBnTp8rN357_pi7BchIx5FKRiwTw&amp;ust=1385718401980959" TargetMode="External"/><Relationship Id="rId2" Type="http://schemas.openxmlformats.org/officeDocument/2006/relationships/hyperlink" Target="http://www.google.com/url?sa=i&amp;rct=j&amp;q=&amp;esrc=s&amp;frm=1&amp;source=images&amp;cd=&amp;cad=rja&amp;docid=Y-YifN4_095NeM&amp;tbnid=MoIiG03TaC80ZM:&amp;ved=0CAQQjB0&amp;url=http://academic.ru/dic.nsf/ruwiki/84738&amp;ei=qwuXUqf_D4iY4gS9wQE&amp;bvm=bv.57155469,d.bGE&amp;psig=AFQjCNEYzDQ2mv0ZEnLvGDPJU4E1IT4gDg&amp;ust=1385717031576111" TargetMode="External"/><Relationship Id="rId1" Type="http://schemas.openxmlformats.org/officeDocument/2006/relationships/slideLayout" Target="../slideLayouts/slideLayout3.xml"/><Relationship Id="rId6" Type="http://schemas.openxmlformats.org/officeDocument/2006/relationships/hyperlink" Target="http://www.google.com/url?sa=i&amp;rct=j&amp;q=&amp;esrc=s&amp;frm=1&amp;source=images&amp;cd=&amp;docid=XiLdRQHBAmuBzM&amp;tbnid=4uD7_OOqDzr0jM:&amp;ved=0CAQQjB0&amp;url=http://varechka.com/blog/cubic/&amp;ei=Yg6XUsaDGPDE4gSRsIDwDg&amp;bvm=bv.57155469,d.bGE&amp;psig=AFQjCNFzcWy6jy12z176JkqHDMmqzkYh0g&amp;ust=1385717717888011" TargetMode="External"/><Relationship Id="rId11" Type="http://schemas.openxmlformats.org/officeDocument/2006/relationships/hyperlink" Target="http://www.google.com/url?sa=i&amp;rct=j&amp;q=&amp;esrc=s&amp;frm=1&amp;source=images&amp;cd=&amp;cad=rja&amp;docid=Z-FREgEqjT275M&amp;tbnid=_8g2Av1W-n7P4M:&amp;ved=0CAQQjB0&amp;url=http://www.ga-ga-ga.ru/poroda/vladimirskie-glinistye-gusi/&amp;ei=ExCXUuuGK4TW4ASFsICIBg&amp;bvm=bv.57155469,d.bGE&amp;psig=AFQjCNFQIUmb2f7rffE3wosG1lPSVF_XKQ&amp;ust=1385718103912882" TargetMode="External"/><Relationship Id="rId5" Type="http://schemas.openxmlformats.org/officeDocument/2006/relationships/hyperlink" Target="http://www.google.com/url?sa=i&amp;rct=j&amp;q=&amp;esrc=s&amp;frm=1&amp;source=images&amp;cd=&amp;cad=rja&amp;docid=JNellZZdhp-QgM&amp;tbnid=6fgxebQqC3tm0M:&amp;ved=0CAQQjB0&amp;url=http://shkolazhizni.ru/archive/0/n-24964/&amp;ei=MQ6XUpDwIeS44ASAuoCoBg&amp;bvm=bv.57155469,d.bGE&amp;psig=AFQjCNEK40APdfYiwBKBBrNJFou7NEDgfA&amp;ust=1385717678351447" TargetMode="External"/><Relationship Id="rId15" Type="http://schemas.openxmlformats.org/officeDocument/2006/relationships/hyperlink" Target="http://www.google.com/url?sa=i&amp;rct=j&amp;q=&amp;esrc=s&amp;frm=1&amp;source=images&amp;cd=&amp;cad=rja&amp;docid=JKnlOg88tLF7HM&amp;tbnid=Y6ZUv2eTRaMUKM:&amp;ved=0CAQQjB0&amp;url=http://demiart.ru/forum/index.php?showtopic=5249&amp;ei=fxKXUsOJHoSv4ATo0YHAAQ&amp;bvm=bv.57155469,d.bGE&amp;psig=AFQjCNEtJ41d52ZcIZWYNnhdm0ydGM-0LQ&amp;ust=1385718756095694" TargetMode="External"/><Relationship Id="rId10" Type="http://schemas.openxmlformats.org/officeDocument/2006/relationships/hyperlink" Target="http://www.google.com/url?sa=i&amp;rct=j&amp;q=&amp;esrc=s&amp;frm=1&amp;source=images&amp;cd=&amp;cad=rja&amp;docid=AJ4OUqwGwxhg0M&amp;tbnid=5DbkXQH7h5aHBM:&amp;ved=0CAQQjB0&amp;url=http://krolikitlt.ucoz.ru/blog/mozhno_li_krolikam_gorokh/2012-06-27-37&amp;ei=ow-XUtCjA4LV4gSBqIGwAg&amp;bvm=bv.57155469,d.bGE&amp;psig=AFQjCNEtK6UcGwAkC-jWBPl6Ti-kHRXvFw&amp;ust=1385718041187714" TargetMode="External"/><Relationship Id="rId4" Type="http://schemas.openxmlformats.org/officeDocument/2006/relationships/hyperlink" Target="http://www.google.com/url?sa=i&amp;rct=j&amp;q=&amp;esrc=s&amp;frm=1&amp;source=images&amp;cd=&amp;docid=zxLrP4tV8lBcKM&amp;tbnid=-in0rZAiNfWqUM:&amp;ved=0CAQQjB0&amp;url=http://www.kids-price.ru/unnika_pazly_ramki_gostyax_skazki_1524035.html&amp;ei=Qg2XUtz3EuiF4ATlnIDoCQ&amp;bvm=bv.57155469,d.bGE&amp;psig=AFQjCNHcB4Uzuro9dXHwF7-XkabUgmp70w&amp;ust=1385717400981503" TargetMode="External"/><Relationship Id="rId9" Type="http://schemas.openxmlformats.org/officeDocument/2006/relationships/hyperlink" Target="http://www.google.com/url?sa=i&amp;rct=j&amp;q=&amp;esrc=s&amp;frm=1&amp;source=images&amp;cd=&amp;cad=rja&amp;docid=4UPPWL9r9oBm8M&amp;tbnid=PO25nIW1EhkT3M:&amp;ved=0CAQQjB0&amp;url=http://dynatone.ru/info9101873&amp;ei=Sg-XUo6fI46P4gTL2YGICw&amp;bvm=bv.57155469,d.bGE&amp;psig=AFQjCNFd3aq7iV1DZLo4v1dyRdllv2dPWA&amp;ust=1385717954028478" TargetMode="External"/><Relationship Id="rId14" Type="http://schemas.openxmlformats.org/officeDocument/2006/relationships/hyperlink" Target="http://www.google.com/url?sa=i&amp;rct=j&amp;q=&amp;esrc=s&amp;frm=1&amp;source=images&amp;cd=&amp;cad=rja&amp;docid=KtAmTC4EcgFRmM&amp;tbnid=HP95fd8BnVcm1M:&amp;ved=0CAQQjB0&amp;url=http://nov-bazar.od.ua/index.php?route=information/information&amp;information_id=46&amp;ei=XRGXUvHfM8Ov4QTOqIDADw&amp;bvm=bv.57155469,d.bGE&amp;psig=AFQjCNEfdTaYh7w3IyWPPUu3dkpAWzNEhg&amp;ust=1385718491021875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7" Type="http://schemas.openxmlformats.org/officeDocument/2006/relationships/slide" Target="slide9.xml"/><Relationship Id="rId2" Type="http://schemas.openxmlformats.org/officeDocument/2006/relationships/slide" Target="slide3.xml"/><Relationship Id="rId1" Type="http://schemas.openxmlformats.org/officeDocument/2006/relationships/slideLayout" Target="../slideLayouts/slideLayout7.xml"/><Relationship Id="rId6" Type="http://schemas.openxmlformats.org/officeDocument/2006/relationships/slide" Target="slide7.xml"/><Relationship Id="rId5" Type="http://schemas.openxmlformats.org/officeDocument/2006/relationships/slide" Target="slide5.xml"/><Relationship Id="rId4" Type="http://schemas.openxmlformats.org/officeDocument/2006/relationships/slide" Target="slide6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slide" Target="slide2.xml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Relationship Id="rId6" Type="http://schemas.openxmlformats.org/officeDocument/2006/relationships/slide" Target="slide2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21.png"/><Relationship Id="rId7" Type="http://schemas.openxmlformats.org/officeDocument/2006/relationships/image" Target="../media/image25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10" Type="http://schemas.openxmlformats.org/officeDocument/2006/relationships/slide" Target="slide2.xml"/><Relationship Id="rId4" Type="http://schemas.openxmlformats.org/officeDocument/2006/relationships/image" Target="../media/image22.png"/><Relationship Id="rId9" Type="http://schemas.openxmlformats.org/officeDocument/2006/relationships/image" Target="../media/image2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slide" Target="slide2.xml"/><Relationship Id="rId3" Type="http://schemas.openxmlformats.org/officeDocument/2006/relationships/image" Target="../media/image35.png"/><Relationship Id="rId7" Type="http://schemas.openxmlformats.org/officeDocument/2006/relationships/image" Target="../media/image39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8.png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347864" y="5373216"/>
            <a:ext cx="5637010" cy="882119"/>
          </a:xfrm>
        </p:spPr>
        <p:txBody>
          <a:bodyPr>
            <a:normAutofit fontScale="70000" lnSpcReduction="20000"/>
          </a:bodyPr>
          <a:lstStyle/>
          <a:p>
            <a:r>
              <a:rPr lang="ru-RU" sz="2000" dirty="0" smtClean="0">
                <a:latin typeface="Comic Sans MS" pitchFamily="66" charset="0"/>
              </a:rPr>
              <a:t>Составила учитель-логопед первой квалификационной категории Сусенкова Анна Владимировна</a:t>
            </a:r>
          </a:p>
          <a:p>
            <a:r>
              <a:rPr lang="ru-RU" sz="2000" dirty="0" smtClean="0">
                <a:latin typeface="Comic Sans MS" pitchFamily="66" charset="0"/>
              </a:rPr>
              <a:t>МБДОУ детский комбинированного вида г. </a:t>
            </a:r>
            <a:r>
              <a:rPr lang="ru-RU" sz="2000" smtClean="0">
                <a:latin typeface="Comic Sans MS" pitchFamily="66" charset="0"/>
              </a:rPr>
              <a:t>Иркутска № 129</a:t>
            </a:r>
            <a:endParaRPr lang="ru-RU" sz="2000" dirty="0">
              <a:latin typeface="Comic Sans MS" pitchFamily="66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43608" y="836712"/>
            <a:ext cx="7175351" cy="1793167"/>
          </a:xfrm>
        </p:spPr>
        <p:txBody>
          <a:bodyPr/>
          <a:lstStyle/>
          <a:p>
            <a:pPr marL="182880" indent="0" algn="ctr">
              <a:buNone/>
            </a:pPr>
            <a:r>
              <a:rPr lang="ru-RU" sz="4000" dirty="0" smtClean="0">
                <a:latin typeface="Comic Sans MS" pitchFamily="66" charset="0"/>
              </a:rPr>
              <a:t>Дифференциация звуков </a:t>
            </a:r>
            <a:br>
              <a:rPr lang="ru-RU" sz="4000" dirty="0" smtClean="0">
                <a:latin typeface="Comic Sans MS" pitchFamily="66" charset="0"/>
              </a:rPr>
            </a:br>
            <a:r>
              <a:rPr lang="ru-RU" sz="4000" dirty="0" smtClean="0">
                <a:latin typeface="Comic Sans MS" pitchFamily="66" charset="0"/>
              </a:rPr>
              <a:t>К - Г</a:t>
            </a:r>
            <a:endParaRPr lang="ru-RU" sz="4000" dirty="0">
              <a:latin typeface="Comic Sans MS" pitchFamily="66" charset="0"/>
            </a:endParaRPr>
          </a:p>
        </p:txBody>
      </p:sp>
      <p:pic>
        <p:nvPicPr>
          <p:cNvPr id="1026" name="Picture 2" descr="C:\Users\Admin\Pictures\i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2348881"/>
            <a:ext cx="4752528" cy="28083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159178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31640" y="2132856"/>
            <a:ext cx="6512511" cy="926976"/>
          </a:xfrm>
        </p:spPr>
        <p:txBody>
          <a:bodyPr/>
          <a:lstStyle/>
          <a:p>
            <a:pPr marL="0" indent="0" algn="ctr">
              <a:buNone/>
            </a:pPr>
            <a:r>
              <a:rPr lang="ru-RU" dirty="0" smtClean="0"/>
              <a:t>Молодцы!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9377" y="476672"/>
            <a:ext cx="2038727" cy="1331414"/>
          </a:xfrm>
          <a:prstGeom prst="rect">
            <a:avLst/>
          </a:prstGeom>
        </p:spPr>
      </p:pic>
      <p:pic>
        <p:nvPicPr>
          <p:cNvPr id="5" name="Содержимое 6" descr="микки пляшет.gif">
            <a:hlinkClick r:id="" action="ppaction://noaction" highlightClick="1">
              <a:snd r:embed="rId3" name="applause.wav"/>
            </a:hlinkClick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 bwMode="auto">
          <a:xfrm>
            <a:off x="0" y="3714752"/>
            <a:ext cx="4372358" cy="2802284"/>
          </a:xfrm>
          <a:prstGeom prst="actionButtonHelp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051494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.25 0  E" pathEditMode="relative" ptsTypes="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4136672"/>
          </a:xfrm>
        </p:spPr>
        <p:txBody>
          <a:bodyPr/>
          <a:lstStyle/>
          <a:p>
            <a:pPr algn="l">
              <a:buFont typeface="Wingdings" pitchFamily="2" charset="2"/>
              <a:buChar char="Ø"/>
            </a:pPr>
            <a:r>
              <a:rPr lang="ru-RU" sz="2400" dirty="0" smtClean="0">
                <a:effectLst/>
                <a:hlinkClick r:id="rId2"/>
              </a:rPr>
              <a:t>Использованные ресурсы:</a:t>
            </a:r>
            <a:br>
              <a:rPr lang="ru-RU" sz="2400" dirty="0" smtClean="0">
                <a:effectLst/>
                <a:hlinkClick r:id="rId2"/>
              </a:rPr>
            </a:br>
            <a:r>
              <a:rPr lang="ru-RU" sz="2400" dirty="0" smtClean="0">
                <a:effectLst/>
                <a:hlinkClick r:id="rId2"/>
              </a:rPr>
              <a:t>academic.ru</a:t>
            </a:r>
            <a:r>
              <a:rPr lang="ru-RU" sz="2400" dirty="0" smtClean="0">
                <a:effectLst/>
              </a:rPr>
              <a:t/>
            </a:r>
            <a:br>
              <a:rPr lang="ru-RU" sz="2400" dirty="0" smtClean="0">
                <a:effectLst/>
              </a:rPr>
            </a:br>
            <a:r>
              <a:rPr lang="ru-RU" sz="2400" dirty="0">
                <a:effectLst/>
                <a:hlinkClick r:id="rId3"/>
              </a:rPr>
              <a:t>russiantourism.ru</a:t>
            </a:r>
            <a:r>
              <a:rPr lang="ru-RU" sz="2400" dirty="0">
                <a:effectLst/>
              </a:rPr>
              <a:t> </a:t>
            </a:r>
            <a:r>
              <a:rPr lang="ru-RU" sz="2400" dirty="0" smtClean="0">
                <a:effectLst/>
              </a:rPr>
              <a:t/>
            </a:r>
            <a:br>
              <a:rPr lang="ru-RU" sz="2400" dirty="0" smtClean="0">
                <a:effectLst/>
              </a:rPr>
            </a:br>
            <a:r>
              <a:rPr lang="ru-RU" sz="2400" dirty="0">
                <a:effectLst/>
                <a:hlinkClick r:id="rId4"/>
              </a:rPr>
              <a:t>www.kids-price.ru</a:t>
            </a:r>
            <a:r>
              <a:rPr lang="ru-RU" sz="2400" dirty="0">
                <a:effectLst/>
              </a:rPr>
              <a:t> </a:t>
            </a:r>
            <a:r>
              <a:rPr lang="ru-RU" sz="2400" dirty="0" smtClean="0">
                <a:effectLst/>
              </a:rPr>
              <a:t/>
            </a:r>
            <a:br>
              <a:rPr lang="ru-RU" sz="2400" dirty="0" smtClean="0">
                <a:effectLst/>
              </a:rPr>
            </a:br>
            <a:r>
              <a:rPr lang="ru-RU" sz="2400" dirty="0">
                <a:effectLst/>
                <a:hlinkClick r:id="rId5"/>
              </a:rPr>
              <a:t>shkolazhizni.ru</a:t>
            </a:r>
            <a:r>
              <a:rPr lang="ru-RU" sz="2400" dirty="0">
                <a:effectLst/>
              </a:rPr>
              <a:t> </a:t>
            </a:r>
            <a:r>
              <a:rPr lang="ru-RU" sz="2400" dirty="0" smtClean="0">
                <a:effectLst/>
              </a:rPr>
              <a:t/>
            </a:r>
            <a:br>
              <a:rPr lang="ru-RU" sz="2400" dirty="0" smtClean="0">
                <a:effectLst/>
              </a:rPr>
            </a:br>
            <a:r>
              <a:rPr lang="ru-RU" sz="2400" dirty="0" smtClean="0">
                <a:effectLst/>
                <a:hlinkClick r:id="rId6"/>
              </a:rPr>
              <a:t>varechka.com</a:t>
            </a:r>
            <a:r>
              <a:rPr lang="ru-RU" sz="2400" dirty="0" smtClean="0">
                <a:effectLst/>
              </a:rPr>
              <a:t/>
            </a:r>
            <a:br>
              <a:rPr lang="ru-RU" sz="2400" dirty="0" smtClean="0">
                <a:effectLst/>
              </a:rPr>
            </a:br>
            <a:r>
              <a:rPr lang="ru-RU" sz="2400" dirty="0">
                <a:effectLst/>
                <a:hlinkClick r:id="rId7"/>
              </a:rPr>
              <a:t>www.aida-nevskaya.ru</a:t>
            </a:r>
            <a:r>
              <a:rPr lang="ru-RU" sz="2400" dirty="0">
                <a:effectLst/>
              </a:rPr>
              <a:t>  </a:t>
            </a:r>
            <a:r>
              <a:rPr lang="ru-RU" sz="2400" dirty="0" smtClean="0">
                <a:effectLst/>
              </a:rPr>
              <a:t/>
            </a:r>
            <a:br>
              <a:rPr lang="ru-RU" sz="2400" dirty="0" smtClean="0">
                <a:effectLst/>
              </a:rPr>
            </a:br>
            <a:r>
              <a:rPr lang="ru-RU" sz="2400" dirty="0" smtClean="0">
                <a:effectLst/>
                <a:hlinkClick r:id="rId8"/>
              </a:rPr>
              <a:t>detsad-kitty.ru</a:t>
            </a:r>
            <a:r>
              <a:rPr lang="ru-RU" sz="2400" dirty="0" smtClean="0">
                <a:effectLst/>
              </a:rPr>
              <a:t/>
            </a:r>
            <a:br>
              <a:rPr lang="ru-RU" sz="2400" dirty="0" smtClean="0">
                <a:effectLst/>
              </a:rPr>
            </a:br>
            <a:r>
              <a:rPr lang="ru-RU" sz="2400" dirty="0">
                <a:effectLst/>
                <a:hlinkClick r:id="rId9"/>
              </a:rPr>
              <a:t>dynatone.ru</a:t>
            </a:r>
            <a:r>
              <a:rPr lang="ru-RU" sz="2400" dirty="0">
                <a:effectLst/>
              </a:rPr>
              <a:t> </a:t>
            </a:r>
            <a:r>
              <a:rPr lang="ru-RU" sz="2400" dirty="0" smtClean="0">
                <a:effectLst/>
              </a:rPr>
              <a:t/>
            </a:r>
            <a:br>
              <a:rPr lang="ru-RU" sz="2400" dirty="0" smtClean="0">
                <a:effectLst/>
              </a:rPr>
            </a:br>
            <a:r>
              <a:rPr lang="ru-RU" sz="2400" dirty="0">
                <a:effectLst/>
                <a:hlinkClick r:id="rId10"/>
              </a:rPr>
              <a:t>krolikitlt.ucoz.ru</a:t>
            </a:r>
            <a:r>
              <a:rPr lang="ru-RU" sz="2400" dirty="0">
                <a:effectLst/>
              </a:rPr>
              <a:t> </a:t>
            </a:r>
            <a:r>
              <a:rPr lang="ru-RU" sz="2400" dirty="0" smtClean="0">
                <a:effectLst/>
              </a:rPr>
              <a:t/>
            </a:r>
            <a:br>
              <a:rPr lang="ru-RU" sz="2400" dirty="0" smtClean="0">
                <a:effectLst/>
              </a:rPr>
            </a:br>
            <a:r>
              <a:rPr lang="ru-RU" sz="2400" dirty="0">
                <a:effectLst/>
                <a:hlinkClick r:id="rId11"/>
              </a:rPr>
              <a:t>www.ga-ga-ga.ru</a:t>
            </a:r>
            <a:r>
              <a:rPr lang="ru-RU" sz="2400" dirty="0">
                <a:effectLst/>
              </a:rPr>
              <a:t> </a:t>
            </a:r>
            <a:r>
              <a:rPr lang="ru-RU" sz="2400" dirty="0" smtClean="0">
                <a:effectLst/>
              </a:rPr>
              <a:t/>
            </a:r>
            <a:br>
              <a:rPr lang="ru-RU" sz="2400" dirty="0" smtClean="0">
                <a:effectLst/>
              </a:rPr>
            </a:br>
            <a:r>
              <a:rPr lang="ru-RU" sz="2400" dirty="0">
                <a:effectLst/>
                <a:hlinkClick r:id="rId12"/>
              </a:rPr>
              <a:t>4gazon.ru</a:t>
            </a:r>
            <a:r>
              <a:rPr lang="ru-RU" sz="2400" dirty="0">
                <a:effectLst/>
              </a:rPr>
              <a:t> </a:t>
            </a:r>
            <a:r>
              <a:rPr lang="ru-RU" sz="2400" dirty="0" smtClean="0">
                <a:effectLst/>
              </a:rPr>
              <a:t/>
            </a:r>
            <a:br>
              <a:rPr lang="ru-RU" sz="2400" dirty="0" smtClean="0">
                <a:effectLst/>
              </a:rPr>
            </a:br>
            <a:r>
              <a:rPr lang="ru-RU" sz="2400" dirty="0">
                <a:effectLst/>
                <a:hlinkClick r:id="rId13"/>
              </a:rPr>
              <a:t>svit24.net</a:t>
            </a:r>
            <a:r>
              <a:rPr lang="ru-RU" sz="2400" dirty="0">
                <a:effectLst/>
              </a:rPr>
              <a:t>  </a:t>
            </a:r>
            <a:r>
              <a:rPr lang="ru-RU" sz="2400" dirty="0" smtClean="0">
                <a:effectLst/>
              </a:rPr>
              <a:t/>
            </a:r>
            <a:br>
              <a:rPr lang="ru-RU" sz="2400" dirty="0" smtClean="0">
                <a:effectLst/>
              </a:rPr>
            </a:br>
            <a:r>
              <a:rPr lang="ru-RU" sz="2400" dirty="0">
                <a:effectLst/>
                <a:hlinkClick r:id="rId14"/>
              </a:rPr>
              <a:t>nov-bazar.od.ua</a:t>
            </a:r>
            <a:r>
              <a:rPr lang="ru-RU" sz="2400" dirty="0">
                <a:effectLst/>
              </a:rPr>
              <a:t> </a:t>
            </a:r>
            <a:r>
              <a:rPr lang="ru-RU" sz="2400" dirty="0" smtClean="0">
                <a:effectLst/>
              </a:rPr>
              <a:t/>
            </a:r>
            <a:br>
              <a:rPr lang="ru-RU" sz="2400" dirty="0" smtClean="0">
                <a:effectLst/>
              </a:rPr>
            </a:br>
            <a:r>
              <a:rPr lang="ru-RU" sz="2400" dirty="0">
                <a:effectLst/>
                <a:hlinkClick r:id="rId15"/>
              </a:rPr>
              <a:t>demiart.ru</a:t>
            </a:r>
            <a:r>
              <a:rPr lang="ru-RU" sz="2400" dirty="0">
                <a:effectLst/>
              </a:rPr>
              <a:t> </a:t>
            </a:r>
            <a:endParaRPr lang="ru-RU" sz="24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  <a:p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6746730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827584" y="548680"/>
            <a:ext cx="3384376" cy="1656184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u="sng" dirty="0" smtClean="0">
                <a:solidFill>
                  <a:schemeClr val="bg2">
                    <a:lumMod val="75000"/>
                  </a:schemeClr>
                </a:solidFill>
                <a:latin typeface="Comic Sans MS" pitchFamily="66" charset="0"/>
                <a:hlinkClick r:id="rId2" action="ppaction://hlinksldjump"/>
              </a:rPr>
              <a:t>Сравни</a:t>
            </a:r>
            <a:r>
              <a:rPr lang="ru-RU" sz="2000" u="sng" dirty="0" smtClean="0">
                <a:solidFill>
                  <a:schemeClr val="bg2">
                    <a:lumMod val="75000"/>
                  </a:schemeClr>
                </a:solidFill>
                <a:latin typeface="Comic Sans MS" pitchFamily="66" charset="0"/>
              </a:rPr>
              <a:t> звуки</a:t>
            </a:r>
            <a:endParaRPr lang="ru-RU" sz="2000" u="sng" dirty="0">
              <a:solidFill>
                <a:schemeClr val="bg2">
                  <a:lumMod val="75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5076056" y="620688"/>
            <a:ext cx="3384376" cy="1584176"/>
          </a:xfrm>
          <a:prstGeom prst="roundRect">
            <a:avLst/>
          </a:prstGeom>
          <a:solidFill>
            <a:schemeClr val="accent4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hlinkClick r:id="rId3" action="ppaction://hlinksldjump"/>
              </a:rPr>
              <a:t>Доскажи словечко</a:t>
            </a:r>
            <a:endParaRPr lang="ru-RU" dirty="0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827584" y="2564904"/>
            <a:ext cx="3384376" cy="1656184"/>
          </a:xfrm>
          <a:prstGeom prst="roundRect">
            <a:avLst/>
          </a:prstGeom>
          <a:solidFill>
            <a:schemeClr val="accent3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hlinkClick r:id="rId4" action="ppaction://hlinksldjump"/>
              </a:rPr>
              <a:t>Четвертый лишний</a:t>
            </a:r>
            <a:endParaRPr lang="ru-RU" dirty="0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5076056" y="2564904"/>
            <a:ext cx="3384376" cy="1656184"/>
          </a:xfrm>
          <a:prstGeom prst="round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hlinkClick r:id="rId5" action="ppaction://hlinksldjump"/>
              </a:rPr>
              <a:t>Где прячется звук?</a:t>
            </a:r>
            <a:endParaRPr lang="ru-RU" dirty="0"/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827584" y="4725144"/>
            <a:ext cx="3384376" cy="1584176"/>
          </a:xfrm>
          <a:prstGeom prst="roundRect">
            <a:avLst/>
          </a:prstGeom>
          <a:solidFill>
            <a:schemeClr val="bg2">
              <a:lumMod val="2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hlinkClick r:id="rId6" action="ppaction://hlinksldjump"/>
              </a:rPr>
              <a:t>Зажги фонарики</a:t>
            </a:r>
            <a:endParaRPr lang="ru-RU" dirty="0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5076056" y="4725144"/>
            <a:ext cx="3384376" cy="1584176"/>
          </a:xfrm>
          <a:prstGeom prst="round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hlinkClick r:id="rId7" action="ppaction://hlinksldjump"/>
              </a:rPr>
              <a:t>Будь внимательным!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942553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03648" y="620688"/>
            <a:ext cx="6512511" cy="792088"/>
          </a:xfrm>
        </p:spPr>
        <p:txBody>
          <a:bodyPr/>
          <a:lstStyle/>
          <a:p>
            <a:pPr marL="0" indent="0" algn="ctr">
              <a:buNone/>
            </a:pPr>
            <a:r>
              <a:rPr lang="ru-RU" dirty="0" smtClean="0"/>
              <a:t>Сравни звуки</a:t>
            </a:r>
            <a:endParaRPr lang="ru-RU" dirty="0"/>
          </a:p>
        </p:txBody>
      </p:sp>
      <p:sp>
        <p:nvSpPr>
          <p:cNvPr id="3" name="AutoShape 2" descr="data:image/jpeg;base64,/9j/4AAQSkZJRgABAQAAAQABAAD/2wCEAAkGBwgHBgkIBwgKCgkLDRYPDQwMDRsUFRAWIB0iIiAdHx8kKDQsJCYxJx8fLT0tMTU3Ojo6Iys/RD84QzQ5OjcBCgoKDQwNGg8PGjclHyU3Nzc3Nzc3Nzc3Nzc3Nzc3Nzc3Nzc3Nzc3Nzc3Nzc3Nzc3Nzc3Nzc3Nzc3Nzc3Nzc3N//AABEIAGQAWQMBIgACEQEDEQH/xAAbAAEAAwEBAQEAAAAAAAAAAAAAAgQFAwYBB//EADkQAAIBAwIFAgMFBAsAAAAAAAECAwAEERIhBRMxQWFRcSKBkQYUMkKCNZKy8BUjMzRSU2JjcnSx/8QAGAEBAQEBAQAAAAAAAAAAAAAAAAMCBAH/xAAgEQEAAgEEAgMAAAAAAAAAAAAAAQIDESExQhJBBBRR/9oADAMBAAIRAxEAPwD9xpSlBF2CqWOcAZOBmsS0+0sNyutLS45YOCytG2g7bMA2Qd+mDW7WXJwKzMjvCZoGdi7cuU6SSSSdJyNySelYv5dWq+PZk8S+0NpPxaz4YEuwJQXctE0cZHQZY477ae+fr9SGBeItbJwsRIItYu4kVBnONORgg/z6VLifDrq1QIsiXNrMdDtcqMx523CgBlOw7YPXI6duGx3MNqsd2yl1JA0yF8L2BYgE++Pr1ryk34tD20V6y0OGXEnNe1nYuVGuOQ9WXoQfION/QjvmtGsi0/a0Xi3kz+8la9UYKUpQKUpQKUpQKUpQU+M/si9/68n8JqoeprtxiTUkVoOszZbwi4LfI7L+qqk7P8McGOdK2iPIyAfU+AAT8sd6CzwlNc9zc/lyIU8hc5P7xI/SK065W0KW1vHDGDoRQoyck+/mutApSlApSlApSlAqLusaM7sFVRksTgAVKs/jLZhitv8APkCt/wARlmz4ONP6qCnCzTO93KCHmxpU7FE/Kvvvk+SfFWOFx825nuT+T+pj9tix+ZwP0VCoWl29iHha1mljMjOskRU4DHOCCQcgk9M7fSg2qVTh4naSuqc3luxwqTKYyx8asZ+VXKBSlKBSlKBSlKBWTxMn+lLVcbciU5/VHWtWXxteX93vB0hfTIf9ttj9G0E+AaCFcpZhHJAhBJmkKDHYhWb/AMU11rheI7Rq8S6pInDoPXGxA8lSw+dB2dVdCjqGUjBDDINQieeyOq3LSQj8Vuxzgf6Cent02/L1r7FKk0ayRNqRuh/nofFToNO3njuIllhbUjdD0+Xg+K6Vh8jDsySyxh93SN9IY+u2+fY++cCpW91NDfQ23PM4kJBjfBeNcH4sjttj4vXrnYhtUpSgUpSgVGREljaORQ6OCrKwyCD1BqVRkflxs+CdIJwMb/Wgw5I5uHDRMsktsPwTgFio9H77f4um2+O8obq3nbTBcQyNpD4SQMdJ6Hbtsd/FQi+1FvNCssNleMrAFf7MZHzesC4EPH746+FmC7mjeNEUcuQr3Z5gPTspOMn8Wduf7WGZ8a2iZ/IlSMdvezUkuLMuZbaW41sfiktIHlVvfSrKffr2zT7/ADhRyxDcyFwgjOuGTJ6DQQTnqd8DAJ6A1Dijcc4RbWyxQ2fEmYaGkkla3w2n0CuDkg9MdhitnhFpAwXiBkS4nmjAEwXAVOoVRvgeu+SevQAX19J6IpY3kxxO8dunfkNrZvmVGPofetC2toLWPl20SRp6KuM12pXoUpSgUpSgVXvrOC/tmt7pNcTY1LqIzg57VYpQeev+AQQpzra5uII0BMw+O4LLj8oJJDbbYBHg7YqWfErK0jL8J4c8rOv94nkCmQeW+JvlgAelepm5hhfk6RJpOgt0z2z4rz9r9mZFixc8RlMhLMxhjVQzE5JOoNk5JO2B4FcGfBkpv8asRaeZWpeJ2yTOjH4nfcW4jKIgsEUjNy7QoS2hmXBfBHxMPi9ABk77iva2tvFawJBAumNBgDOT7knqT1J71n8J4N9xuHnnm+8S7rG2jToT67k9zt0GwrWqvxaZoprmnW0s5LVmdK8FKUrqTKUpQKUpQKUpQKUpQKUpQKUpQKUpQf/Z"/>
          <p:cNvSpPr>
            <a:spLocks noChangeAspect="1" noChangeArrowheads="1"/>
          </p:cNvSpPr>
          <p:nvPr/>
        </p:nvSpPr>
        <p:spPr bwMode="auto">
          <a:xfrm>
            <a:off x="155575" y="-457200"/>
            <a:ext cx="847725" cy="95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" name="AutoShape 4" descr="data:image/jpeg;base64,/9j/4AAQSkZJRgABAQAAAQABAAD/2wCEAAkGBwgHBgkIBwgKCgkLDRYPDQwMDRsUFRAWIB0iIiAdHx8kKDQsJCYxJx8fLT0tMTU3Ojo6Iys/RD84QzQ5OjcBCgoKDQwNGg8PGjclHyU3Nzc3Nzc3Nzc3Nzc3Nzc3Nzc3Nzc3Nzc3Nzc3Nzc3Nzc3Nzc3Nzc3Nzc3Nzc3Nzc3N//AABEIAGQAWQMBIgACEQEDEQH/xAAbAAEAAwEBAQEAAAAAAAAAAAAAAgQFAwYBB//EADkQAAIBAwIFAgMFBAsAAAAAAAECAwAEERIhBRMxQWFRcSKBkQYUMkKCNZKy8BUjMzRSU2JjcnSx/8QAGAEBAQEBAQAAAAAAAAAAAAAAAAMCBAH/xAAgEQEAAgEEAgMAAAAAAAAAAAAAAQIDESExQhJBBBRR/9oADAMBAAIRAxEAPwD9xpSlBF2CqWOcAZOBmsS0+0sNyutLS45YOCytG2g7bMA2Qd+mDW7WXJwKzMjvCZoGdi7cuU6SSSSdJyNySelYv5dWq+PZk8S+0NpPxaz4YEuwJQXctE0cZHQZY477ae+fr9SGBeItbJwsRIItYu4kVBnONORgg/z6VLifDrq1QIsiXNrMdDtcqMx523CgBlOw7YPXI6duGx3MNqsd2yl1JA0yF8L2BYgE++Pr1ryk34tD20V6y0OGXEnNe1nYuVGuOQ9WXoQfION/QjvmtGsi0/a0Xi3kz+8la9UYKUpQKUpQKUpQKUpQU+M/si9/68n8JqoeprtxiTUkVoOszZbwi4LfI7L+qqk7P8McGOdK2iPIyAfU+AAT8sd6CzwlNc9zc/lyIU8hc5P7xI/SK065W0KW1vHDGDoRQoyck+/mutApSlApSlApSlAqLusaM7sFVRksTgAVKs/jLZhitv8APkCt/wARlmz4ONP6qCnCzTO93KCHmxpU7FE/Kvvvk+SfFWOFx825nuT+T+pj9tix+ZwP0VCoWl29iHha1mljMjOskRU4DHOCCQcgk9M7fSg2qVTh4naSuqc3luxwqTKYyx8asZ+VXKBSlKBSlKBSlKBWTxMn+lLVcbciU5/VHWtWXxteX93vB0hfTIf9ttj9G0E+AaCFcpZhHJAhBJmkKDHYhWb/AMU11rheI7Rq8S6pInDoPXGxA8lSw+dB2dVdCjqGUjBDDINQieeyOq3LSQj8Vuxzgf6Cent02/L1r7FKk0ayRNqRuh/nofFToNO3njuIllhbUjdD0+Xg+K6Vh8jDsySyxh93SN9IY+u2+fY++cCpW91NDfQ23PM4kJBjfBeNcH4sjttj4vXrnYhtUpSgUpSgVGREljaORQ6OCrKwyCD1BqVRkflxs+CdIJwMb/Wgw5I5uHDRMsktsPwTgFio9H77f4um2+O8obq3nbTBcQyNpD4SQMdJ6Hbtsd/FQi+1FvNCssNleMrAFf7MZHzesC4EPH746+FmC7mjeNEUcuQr3Z5gPTspOMn8Wduf7WGZ8a2iZ/IlSMdvezUkuLMuZbaW41sfiktIHlVvfSrKffr2zT7/ADhRyxDcyFwgjOuGTJ6DQQTnqd8DAJ6A1Dijcc4RbWyxQ2fEmYaGkkla3w2n0CuDkg9MdhitnhFpAwXiBkS4nmjAEwXAVOoVRvgeu+SevQAX19J6IpY3kxxO8dunfkNrZvmVGPofetC2toLWPl20SRp6KuM12pXoUpSgUpSgVXvrOC/tmt7pNcTY1LqIzg57VYpQeev+AQQpzra5uII0BMw+O4LLj8oJJDbbYBHg7YqWfErK0jL8J4c8rOv94nkCmQeW+JvlgAelepm5hhfk6RJpOgt0z2z4rz9r9mZFixc8RlMhLMxhjVQzE5JOoNk5JO2B4FcGfBkpv8asRaeZWpeJ2yTOjH4nfcW4jKIgsEUjNy7QoS2hmXBfBHxMPi9ABk77iva2tvFawJBAumNBgDOT7knqT1J71n8J4N9xuHnnm+8S7rG2jToT67k9zt0GwrWqvxaZoprmnW0s5LVmdK8FKUrqTKUpQKUpQKUpQKUpQKUpQKUpQKUpQf/Z"/>
          <p:cNvSpPr>
            <a:spLocks noChangeAspect="1" noChangeArrowheads="1"/>
          </p:cNvSpPr>
          <p:nvPr/>
        </p:nvSpPr>
        <p:spPr bwMode="auto">
          <a:xfrm>
            <a:off x="307975" y="-304800"/>
            <a:ext cx="847725" cy="95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63569" y="3297176"/>
            <a:ext cx="1224136" cy="11685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3290" y="3620039"/>
            <a:ext cx="723900" cy="866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4329" y="3297176"/>
            <a:ext cx="1034435" cy="11907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1575" y="3645751"/>
            <a:ext cx="725487" cy="865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6" name="Прямая соединительная линия 5"/>
          <p:cNvCxnSpPr/>
          <p:nvPr/>
        </p:nvCxnSpPr>
        <p:spPr>
          <a:xfrm>
            <a:off x="911574" y="3621627"/>
            <a:ext cx="725487" cy="865187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7" name="Овал 6"/>
          <p:cNvSpPr/>
          <p:nvPr/>
        </p:nvSpPr>
        <p:spPr>
          <a:xfrm>
            <a:off x="512722" y="4753007"/>
            <a:ext cx="981156" cy="93610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1679428" y="4725144"/>
            <a:ext cx="1008112" cy="936104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63569" y="4725144"/>
            <a:ext cx="1061087" cy="9659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4" name="Picture 10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8997" y="4740207"/>
            <a:ext cx="1023937" cy="950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5" name="Picture 11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4" y="1700808"/>
            <a:ext cx="1200150" cy="904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7" name="Picture 13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9300" y="1700808"/>
            <a:ext cx="1024953" cy="904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0" name="Прямая соединительная линия 9"/>
          <p:cNvCxnSpPr/>
          <p:nvPr/>
        </p:nvCxnSpPr>
        <p:spPr>
          <a:xfrm>
            <a:off x="4829300" y="1700808"/>
            <a:ext cx="1024953" cy="904875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/>
          <p:cNvCxnSpPr/>
          <p:nvPr/>
        </p:nvCxnSpPr>
        <p:spPr>
          <a:xfrm flipV="1">
            <a:off x="4829300" y="1700808"/>
            <a:ext cx="1024953" cy="904875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13" name="Блок-схема: процесс 12"/>
          <p:cNvSpPr/>
          <p:nvPr/>
        </p:nvSpPr>
        <p:spPr>
          <a:xfrm>
            <a:off x="2915816" y="1628800"/>
            <a:ext cx="1440160" cy="1080120"/>
          </a:xfrm>
          <a:prstGeom prst="flowChart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Блок-схема: процесс 13"/>
          <p:cNvSpPr/>
          <p:nvPr/>
        </p:nvSpPr>
        <p:spPr>
          <a:xfrm>
            <a:off x="4829300" y="1628800"/>
            <a:ext cx="1398884" cy="1080120"/>
          </a:xfrm>
          <a:prstGeom prst="flowChart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Управляющая кнопка: домой 14">
            <a:hlinkClick r:id="" action="ppaction://hlinkshowjump?jump=previousslide" highlightClick="1"/>
          </p:cNvPr>
          <p:cNvSpPr/>
          <p:nvPr/>
        </p:nvSpPr>
        <p:spPr>
          <a:xfrm>
            <a:off x="8025240" y="6093296"/>
            <a:ext cx="747694" cy="648072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971605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1" presetClass="exit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20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1" presetClass="exit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25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20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1" dur="20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6" presetClass="entr" presetSubtype="4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4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6" presetClass="entr" presetSubtype="4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51" dur="500"/>
                                        <p:tgtEl>
                                          <p:spTgt spid="10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6" presetClass="entr" presetSubtype="4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5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6" presetClass="entr" presetSubtype="4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61" dur="500"/>
                                        <p:tgtEl>
                                          <p:spTgt spid="10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13" grpId="0" animBg="1"/>
      <p:bldP spid="1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03648" y="476672"/>
            <a:ext cx="6512511" cy="648072"/>
          </a:xfrm>
        </p:spPr>
        <p:txBody>
          <a:bodyPr/>
          <a:lstStyle/>
          <a:p>
            <a:pPr marL="0" indent="0" algn="ctr">
              <a:buNone/>
            </a:pPr>
            <a:r>
              <a:rPr lang="ru-RU" dirty="0" smtClean="0">
                <a:latin typeface="Comic Sans MS" pitchFamily="66" charset="0"/>
              </a:rPr>
              <a:t>Доскажи словечко</a:t>
            </a:r>
            <a:endParaRPr lang="ru-RU" dirty="0">
              <a:latin typeface="Comic Sans MS" pitchFamily="66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 flipV="1">
            <a:off x="7884368" y="1362076"/>
            <a:ext cx="1036637" cy="1189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390" y="1344956"/>
            <a:ext cx="1225550" cy="1169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1880" y="2551113"/>
            <a:ext cx="2160240" cy="1462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5060" y="2660846"/>
            <a:ext cx="2160240" cy="14623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9524" y="2132855"/>
            <a:ext cx="2140570" cy="18803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83318" y="2535585"/>
            <a:ext cx="2392983" cy="1587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Управляющая кнопка: домой 3">
            <a:hlinkClick r:id="rId8" action="ppaction://hlinksldjump" highlightClick="1"/>
          </p:cNvPr>
          <p:cNvSpPr/>
          <p:nvPr/>
        </p:nvSpPr>
        <p:spPr>
          <a:xfrm>
            <a:off x="8028384" y="5877272"/>
            <a:ext cx="792088" cy="792088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987092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6319 0.13043 C -0.06615 0.11887 -0.0776 0.11425 -0.08559 0.11193 C -0.09236 0.10546 -0.09983 0.1043 -0.10781 0.10153 C -0.12569 0.09551 -0.14375 0.09019 -0.16215 0.08811 C -0.19444 0.07401 -0.23003 0.08672 -0.26354 0.08973 C -0.26719 0.09135 -0.27118 0.09112 -0.27465 0.0932 C -0.27622 0.09413 -0.27691 0.0969 -0.2783 0.09829 C -0.27951 0.09921 -0.2809 0.09944 -0.28212 0.09991 C -0.28837 0.10638 -0.29531 0.10962 -0.30191 0.11517 C -0.30399 0.11956 -0.31493 0.13159 -0.31059 0.13714 " pathEditMode="relative" rAng="0" ptsTypes="fffffffffA">
                                      <p:cBhvr>
                                        <p:cTn id="11" dur="2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587" y="-249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2604 0.13945 C 0.1283 0.1309 0.13212 0.1228 0.13542 0.11494 C 0.13715 0.11078 0.14149 0.10268 0.14149 0.10291 C 0.14427 0.09135 0.15122 0.09181 0.15851 0.08626 C 0.17101 0.07678 0.18438 0.07678 0.19844 0.07401 C 0.21076 0.0747 0.22309 0.0747 0.23542 0.07586 C 0.23976 0.07632 0.24358 0.08025 0.24774 0.0821 C 0.25729 0.08603 0.26476 0.0895 0.27378 0.09436 C 0.28247 0.09898 0.28976 0.10291 0.29844 0.10661 C 0.30156 0.108 0.30451 0.10939 0.30764 0.11078 C 0.3092 0.11147 0.31233 0.11286 0.31233 0.11309 C 0.3184 0.12095 0.32344 0.12928 0.33073 0.13529 C 0.33281 0.13945 0.33594 0.14292 0.33698 0.14778 C 0.3375 0.14986 0.33767 0.15194 0.33837 0.15379 C 0.34288 0.16443 0.34931 0.17276 0.35226 0.18455 C 0.35399 0.20305 0.35382 0.19542 0.35382 0.20722 " pathEditMode="relative" rAng="0" ptsTypes="fffffffffffffffA">
                                      <p:cBhvr>
                                        <p:cTn id="22" dur="20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389" y="11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217 0.1427 C 0.00382 0.142 -0.01719 0.15171 -0.03212 0.13853 C -0.0434 0.12859 -0.03056 0.13529 -0.04149 0.13044 C -0.04531 0.12234 -0.05087 0.1198 -0.05677 0.11402 C -0.06354 0.10037 -0.05573 0.11448 -0.06458 0.10384 C -0.06788 0.09991 -0.07379 0.09135 -0.07379 0.09159 C -0.07691 0.07933 -0.0783 0.06661 -0.08143 0.05458 C -0.08073 0.03701 -0.08559 0.0074 -0.07222 -0.00485 C -0.06337 -0.02266 -0.03802 -0.02752 -0.02292 -0.03145 C -0.00208 -0.04579 0.02205 -0.0444 0.04479 -0.04787 C 0.10121 -0.074 -0.01389 -0.05527 0.18785 -0.05203 C 0.1934 -0.04949 0.19739 -0.04579 0.20312 -0.04371 C 0.21944 -0.02289 0.24236 -0.02428 0.26163 -0.0111 C 0.26337 -0.00994 0.26458 -0.00786 0.26632 -0.00693 C 0.26996 -0.00485 0.27361 -0.00532 0.27708 -0.00277 C 0.29323 0.00902 0.28038 0.00255 0.2908 0.0074 C 0.29288 0.00949 0.29514 0.0111 0.29705 0.01365 C 0.29844 0.01527 0.30017 0.01966 0.30017 0.01989 " pathEditMode="relative" rAng="0" ptsTypes="fffffffffffffffffA">
                                      <p:cBhvr>
                                        <p:cTn id="31" dur="20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559" y="-1038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8577 -0.10129 C 0.104 -0.10337 0.13056 -0.11147 0.14723 -0.12396 C 0.15226 -0.12766 0.15712 -0.13321 0.15955 -0.14038 C 0.16094 -0.14431 0.16268 -0.15263 0.16268 -0.1524 C 0.16216 -0.16489 0.16198 -0.17715 0.16111 -0.1894 C 0.16059 -0.19588 0.15538 -0.20374 0.1533 -0.20791 C 0.14584 -0.22317 0.13368 -0.22618 0.12101 -0.23057 C 0.02309 -0.22872 0.03473 -0.2315 -0.02361 -0.22016 C -0.03576 -0.21461 -0.05208 -0.21392 -0.0651 -0.21207 C -0.07795 -0.20629 -0.08993 -0.20027 -0.10347 -0.19773 C -0.11979 -0.19056 -0.09548 -0.20189 -0.11284 -0.19149 C -0.12968 -0.18131 -0.11614 -0.19264 -0.12656 -0.18339 C -0.13177 -0.17368 -0.13576 -0.16489 -0.14201 -0.1568 C -0.14687 -0.1376 -0.13906 -0.16558 -0.14809 -0.14431 C -0.14913 -0.14199 -0.14861 -0.13853 -0.14965 -0.13621 C -0.15069 -0.13367 -0.15312 -0.13228 -0.15434 -0.12997 C -0.16527 -0.10985 -0.1493 -0.13321 -0.16198 -0.11563 C -0.16753 -0.09412 -0.16823 -0.10915 -0.1651 -0.07053 C -0.16493 -0.06845 -0.16458 -0.06614 -0.16354 -0.06452 C -0.15486 -0.05041 -0.16146 -0.06822 -0.15746 -0.05619 " pathEditMode="relative" rAng="0" ptsTypes="fffffffffffffffffffA">
                                      <p:cBhvr>
                                        <p:cTn id="53" dur="20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854" y="-397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75656" y="476672"/>
            <a:ext cx="6512511" cy="720080"/>
          </a:xfrm>
        </p:spPr>
        <p:txBody>
          <a:bodyPr/>
          <a:lstStyle/>
          <a:p>
            <a:pPr marL="0" indent="0" algn="ctr">
              <a:buNone/>
            </a:pPr>
            <a:r>
              <a:rPr lang="ru-RU" sz="3600" dirty="0" smtClean="0">
                <a:latin typeface="Comic Sans MS" pitchFamily="66" charset="0"/>
              </a:rPr>
              <a:t>Где прячется звук?</a:t>
            </a:r>
            <a:endParaRPr lang="ru-RU" sz="3600" dirty="0">
              <a:latin typeface="Comic Sans MS" pitchFamily="66" charset="0"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87493527"/>
              </p:ext>
            </p:extLst>
          </p:nvPr>
        </p:nvGraphicFramePr>
        <p:xfrm>
          <a:off x="1547664" y="4653136"/>
          <a:ext cx="6096000" cy="18002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032000"/>
                <a:gridCol w="2032000"/>
                <a:gridCol w="2032000"/>
              </a:tblGrid>
              <a:tr h="180020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19" y="1376772"/>
            <a:ext cx="1944217" cy="16201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Picture 4" descr="http://t1.gstatic.com/images?q=tbn:ANd9GcSc6mmDVeCVxmieQHGh841-68dKoPgQmn0XcC-lbDuaxTMkH0tW4Q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1844824"/>
            <a:ext cx="1836043" cy="18607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1376772"/>
            <a:ext cx="2072977" cy="16201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248" y="1954108"/>
            <a:ext cx="2088232" cy="17514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Управляющая кнопка: домой 3">
            <a:hlinkClick r:id="rId6" action="ppaction://hlinksldjump" highlightClick="1"/>
          </p:cNvPr>
          <p:cNvSpPr/>
          <p:nvPr/>
        </p:nvSpPr>
        <p:spPr>
          <a:xfrm>
            <a:off x="8316416" y="5949280"/>
            <a:ext cx="720080" cy="908720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565196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3993 0.10764 C -0.03802 0.11574 -0.03976 0.12292 -0.04115 0.13102 C -0.04062 0.14792 -0.04323 0.25093 -0.02743 0.28264 C -0.02465 0.29375 -0.02135 0.32083 -0.01615 0.32778 C -0.01302 0.34005 -0.01719 0.32593 -0.0125 0.33611 C -0.00746 0.34722 -0.00347 0.3588 0.0026 0.36944 C 0.00486 0.38194 0.01163 0.39259 0.01754 0.40278 C 0.01962 0.40625 0.02049 0.41088 0.02257 0.41435 C 0.02361 0.41597 0.02517 0.41644 0.02639 0.41759 C 0.02726 0.41852 0.02813 0.41991 0.02882 0.42106 C 0.03229 0.42708 0.03559 0.43472 0.0401 0.43935 C 0.0474 0.44699 0.05642 0.44931 0.0651 0.45278 C 0.08299 0.45995 0.1007 0.46829 0.11875 0.47431 C 0.12743 0.48032 0.12188 0.47778 0.13629 0.47778 " pathEditMode="relative" rAng="0" ptsTypes="fffffffffffffA">
                                      <p:cBhvr>
                                        <p:cTn id="13" dur="2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646" y="1863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222E-6 -4.44444E-6 C -0.00643 -0.00416 -0.01094 -0.00717 -0.01754 -0.00995 C -0.02622 -0.02152 -0.02188 -0.01458 -0.02865 -0.02824 C -0.02952 -0.02986 -0.03125 -0.03333 -0.03125 -0.03333 C -0.03264 -0.03888 -0.03351 -0.04444 -0.0349 -0.05 C -0.03403 -0.07777 -0.0382 -0.0824 -0.02865 -0.09814 C -0.02483 -0.10439 -0.0191 -0.11458 -0.01372 -0.11828 C -0.01146 -0.1199 -0.00625 -0.12152 -0.00625 -0.12152 C -0.00035 -0.12939 0.00972 -0.12986 0.01753 -0.13148 C 0.03177 -0.13101 0.046 -0.13125 0.06006 -0.12986 C 0.06822 -0.12916 0.07864 -0.12152 0.08628 -0.11828 C 0.09149 -0.11365 0.0967 -0.10856 0.1026 -0.10648 C 0.11128 -0.09976 0.11927 -0.08634 0.12881 -0.08333 C 0.1335 -0.07685 0.14097 -0.07106 0.14756 -0.06828 C 0.16545 -0.04444 0.13888 -0.08032 0.15746 -0.05324 C 0.15989 -0.04976 0.1651 -0.04328 0.1651 -0.04328 C 0.16909 -0.03217 0.17725 -0.00532 0.18385 0.00348 C 0.18732 0.01968 0.18854 0.03519 0.19496 0.05 C 0.19861 0.0676 0.19965 0.08588 0.20381 0.10348 C 0.20694 0.13912 0.21319 0.19815 0.19635 0.23172 C 0.1927 0.24954 0.19809 0.22662 0.19131 0.24514 C 0.18854 0.25301 0.1875 0.26088 0.18385 0.26852 C 0.18003 0.28635 0.17378 0.30463 0.16631 0.32014 C 0.16527 0.32894 0.16423 0.3338 0.16128 0.34167 C 0.16041 0.35232 0.15885 0.36112 0.15885 0.37176 " pathEditMode="relative" ptsTypes="ffffffffffffffffffffffffA">
                                      <p:cBhvr>
                                        <p:cTn id="25" dur="2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4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2.59259E-6 C -0.00851 -0.00371 -0.01771 -0.00116 -0.02622 -0.00486 C -0.0375 -0.01991 -0.04514 -0.03889 -0.05382 -0.05648 C -0.05851 -0.06597 -0.06285 -0.07662 -0.06997 -0.08334 C -0.07222 -0.0926 -0.0776 -0.09769 -0.08368 -0.10324 C -0.08906 -0.1081 -0.09479 -0.11412 -0.10122 -0.11667 C -0.10972 -0.12014 -0.11875 -0.12037 -0.12743 -0.12315 C -0.14913 -0.12199 -0.17083 -0.12222 -0.19253 -0.11991 C -0.19601 -0.11945 -0.20243 -0.11482 -0.20243 -0.11482 C -0.20521 -0.11135 -0.2125 -0.10834 -0.2125 -0.10834 C -0.21389 -0.10533 -0.21615 -0.10301 -0.21753 -0.1 C -0.21997 -0.09468 -0.22014 -0.08959 -0.22378 -0.08496 C -0.22847 -0.07246 -0.22986 -0.06088 -0.23368 -0.04815 C -0.23281 -0.02662 -0.23229 -0.00486 -0.23125 0.01666 C -0.23073 0.02778 -0.22986 0.02315 -0.22622 0.03333 C -0.21858 0.05486 -0.21528 0.07639 -0.20243 0.09352 C -0.19896 0.1074 -0.1901 0.11551 -0.18368 0.12685 C -0.17257 0.14653 -0.15521 0.15671 -0.13872 0.16666 C -0.13542 0.16875 -0.13247 0.17291 -0.12882 0.17338 C -0.12344 0.17384 -0.11788 0.17453 -0.1125 0.175 C -0.09844 0.1794 -0.10503 0.17778 -0.09253 0.18009 C -0.06007 0.17963 -0.02743 0.1794 0.00503 0.17847 C 0.01753 0.17801 0.03594 0.16759 0.04878 0.16342 C 0.06458 0.15069 0.09358 0.14352 0.1125 0.14004 C 0.13212 0.14143 0.15208 0.13889 0.17118 0.14514 C 0.17517 0.14653 0.17865 0.15 0.18247 0.15185 C 0.18733 0.15416 0.19253 0.15463 0.19757 0.15671 C 0.20191 0.16088 0.20486 0.16342 0.21007 0.16504 C 0.21233 0.16713 0.21528 0.16782 0.21753 0.17014 C 0.22569 0.17824 0.22274 0.18148 0.23247 0.1868 C 0.23438 0.18935 0.23698 0.19074 0.23872 0.19352 C 0.24462 0.20301 0.23733 0.19838 0.24618 0.20185 C 0.24705 0.20301 0.24809 0.20393 0.24878 0.20509 C 0.25017 0.20717 0.25104 0.20995 0.25243 0.2118 C 0.25347 0.21319 0.25503 0.21389 0.25625 0.21504 C 0.25712 0.21597 0.25781 0.21736 0.25868 0.21852 C 0.26111 0.22708 0.25938 0.22199 0.26493 0.23333 C 0.26858 0.24074 0.26962 0.25185 0.27378 0.26018 C 0.27587 0.27129 0.27674 0.28102 0.28003 0.29166 C 0.28125 0.30509 0.28229 0.31828 0.28368 0.33171 C 0.28316 0.35 0.28681 0.3699 0.28125 0.3868 C 0.28038 0.38935 0.2783 0.39097 0.27743 0.39352 C 0.27101 0.41088 0.27066 0.42014 0.25868 0.43171 C 0.25538 0.4456 0.24809 0.44953 0.23872 0.45347 C 0.23403 0.45972 0.22882 0.46018 0.22257 0.46342 C 0.20833 0.46273 0.19462 0.46551 0.18125 0.46018 C 0.16771 0.45486 0.19375 0.46389 0.16997 0.45185 C 0.16753 0.45046 0.1625 0.44838 0.1625 0.44838 " pathEditMode="relative" ptsTypes="fffffffffffffffffffffffffffffffffffffffffffffffA">
                                      <p:cBhvr>
                                        <p:cTn id="34" dur="20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7.40741E-7 C 0.00521 -0.00695 0.00539 -0.00972 0.00747 -0.01852 C 0.01146 -0.07454 0.02084 -0.1162 -0.00885 -0.15185 C -0.01631 -0.16088 -0.02013 -0.17014 -0.03003 -0.17338 C -0.03333 -0.17801 -0.0368 -0.17986 -0.04131 -0.18171 C -0.04878 -0.18889 -0.06475 -0.18889 -0.07378 -0.19005 C -0.08993 -0.18935 -0.10399 -0.19167 -0.11875 -0.18519 C -0.12569 -0.17894 -0.11944 -0.18357 -0.13003 -0.18009 C -0.13263 -0.17917 -0.1375 -0.17685 -0.1375 -0.17685 C -0.14756 -0.16782 -0.15954 -0.16389 -0.17135 -0.16019 C -0.18871 -0.15463 -0.20468 -0.14769 -0.22256 -0.14514 C -0.26371 -0.1463 -0.30208 -0.14583 -0.34149 -0.16019 C -0.35277 -0.17037 -0.34357 -0.1632 -0.37256 -0.16852 C -0.37552 -0.16898 -0.37829 -0.16968 -0.38125 -0.17014 C -0.3842 -0.1706 -0.3901 -0.17176 -0.3901 -0.17176 C -0.40225 -0.17708 -0.41336 -0.17732 -0.42621 -0.17847 C -0.45034 -0.20833 -0.49201 -0.18218 -0.525 -0.18171 C -0.53368 -0.17801 -0.54097 -0.175 -0.55 -0.17338 C -0.55121 -0.17292 -0.5526 -0.17245 -0.55381 -0.17176 C -0.5552 -0.17083 -0.55607 -0.16921 -0.55746 -0.16852 C -0.56232 -0.16597 -0.56336 -0.16759 -0.56753 -0.16505 C -0.5717 -0.1625 -0.5743 -0.15857 -0.57881 -0.15671 C -0.58194 -0.15046 -0.58489 -0.1507 -0.5901 -0.14838 C -0.59635 -0.14213 -0.60763 -0.13195 -0.6151 -0.13009 C -0.61753 -0.12778 -0.61979 -0.12523 -0.62256 -0.12338 C -0.6243 -0.12222 -0.62604 -0.1213 -0.6276 -0.12014 C -0.63246 -0.11644 -0.63663 -0.11042 -0.64131 -0.10671 C -0.64236 -0.10579 -0.64392 -0.10602 -0.64496 -0.10509 C -0.64756 -0.10301 -0.65017 -0.1007 -0.6526 -0.09838 C -0.65711 -0.09421 -0.66076 -0.08935 -0.6651 -0.08519 C -0.66927 -0.07662 -0.67204 -0.06875 -0.6776 -0.06181 C -0.67916 -0.05741 -0.67968 -0.05255 -0.68125 -0.04838 C -0.68177 -0.04699 -0.68315 -0.0463 -0.68385 -0.04514 C -0.6868 -0.04005 -0.68767 -0.03449 -0.69131 -0.03009 C -0.6934 -0.02222 -0.69513 -0.01435 -0.69756 -0.00671 C -0.69843 -0.00417 -0.70034 -0.00255 -0.70121 7.40741E-7 C -0.70277 0.00393 -0.7026 0.00926 -0.70381 0.01319 C -0.70538 0.01805 -0.70781 0.02384 -0.71006 0.02824 C -0.71059 0.03264 -0.71093 0.03889 -0.7125 0.04329 C -0.71406 0.04768 -0.71753 0.05648 -0.71753 0.05648 C -0.71892 0.07245 -0.72291 0.08727 -0.725 0.10324 C -0.72465 0.13264 -0.72447 0.16227 -0.72378 0.19167 C -0.72343 0.20671 -0.71788 0.2169 -0.71371 0.22986 C -0.71128 0.2375 -0.70694 0.24537 -0.70503 0.25324 C -0.70364 0.2588 -0.70295 0.26458 -0.70121 0.26991 C -0.69843 0.2787 -0.69392 0.28588 -0.69131 0.29491 C -0.69027 0.30417 -0.68871 0.30833 -0.68628 0.31667 C -0.68229 0.33032 -0.68003 0.34421 -0.67378 0.35648 C -0.67204 0.36366 -0.67135 0.36944 -0.66753 0.375 C -0.66527 0.39375 -0.66111 0.40023 -0.65381 0.41481 C -0.65034 0.4294 -0.6552 0.41157 -0.65 0.42315 C -0.6493 0.42477 -0.64965 0.42685 -0.64878 0.42824 C -0.64392 0.43634 -0.64496 0.42616 -0.64496 0.43657 " pathEditMode="relative" ptsTypes="ffffffffffffffffffffffffffffffffffffffffffffffffffffA">
                                      <p:cBhvr>
                                        <p:cTn id="56" dur="20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31640" y="404664"/>
            <a:ext cx="6512511" cy="720080"/>
          </a:xfrm>
        </p:spPr>
        <p:txBody>
          <a:bodyPr/>
          <a:lstStyle/>
          <a:p>
            <a:pPr marL="0" indent="0" algn="ctr">
              <a:buNone/>
            </a:pPr>
            <a:r>
              <a:rPr lang="ru-RU" sz="4000" dirty="0" smtClean="0">
                <a:latin typeface="Comic Sans MS" pitchFamily="66" charset="0"/>
              </a:rPr>
              <a:t>Четвертый лишний</a:t>
            </a:r>
            <a:endParaRPr lang="ru-RU" sz="4000" dirty="0">
              <a:latin typeface="Comic Sans MS" pitchFamily="66" charset="0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340769"/>
            <a:ext cx="1997438" cy="1584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1340769"/>
            <a:ext cx="1884530" cy="15704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1314780"/>
            <a:ext cx="1542852" cy="15964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248" y="1314780"/>
            <a:ext cx="1873002" cy="16098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6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3356991"/>
            <a:ext cx="1955981" cy="20287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7" name="Picture 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6608" y="3356991"/>
            <a:ext cx="1944687" cy="20287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8" name="Picture 8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3356991"/>
            <a:ext cx="1736601" cy="20287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9" name="Picture 9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5525" y="3356991"/>
            <a:ext cx="1825787" cy="19442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Управляющая кнопка: домой 4">
            <a:hlinkClick r:id="rId10" action="ppaction://hlinksldjump" highlightClick="1"/>
          </p:cNvPr>
          <p:cNvSpPr/>
          <p:nvPr/>
        </p:nvSpPr>
        <p:spPr>
          <a:xfrm>
            <a:off x="8244408" y="5949280"/>
            <a:ext cx="792088" cy="908720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444425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1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1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1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1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51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51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51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51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51" restart="whenNotActive" fill="hold" evtFilter="cancelBubble" nodeType="interactiveSeq">
                <p:stCondLst>
                  <p:cond evt="onClick" delay="0">
                    <p:tgtEl>
                      <p:spTgt spid="51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5" dur="500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7" dur="5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24"/>
                  </p:tgtEl>
                </p:cond>
              </p:nextCondLst>
            </p:seq>
            <p:seq concurrent="1" nextAc="seek">
              <p:cTn id="59" restart="whenNotActive" fill="hold" evtFilter="cancelBubble" nodeType="interactiveSeq">
                <p:stCondLst>
                  <p:cond evt="onClick" delay="0">
                    <p:tgtEl>
                      <p:spTgt spid="51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22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51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7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23"/>
                  </p:tgtEl>
                </p:cond>
              </p:nextCondLst>
            </p:seq>
            <p:seq concurrent="1" nextAc="seek">
              <p:cTn id="77" restart="whenNotActive" fill="hold" evtFilter="cancelBubble" nodeType="interactiveSeq">
                <p:stCondLst>
                  <p:cond evt="onClick" delay="0">
                    <p:tgtEl>
                      <p:spTgt spid="51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8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25"/>
                  </p:tgtEl>
                </p:cond>
              </p:nextCondLst>
            </p:seq>
            <p:seq concurrent="1" nextAc="seek">
              <p:cTn id="86" restart="whenNotActive" fill="hold" evtFilter="cancelBubble" nodeType="interactiveSeq">
                <p:stCondLst>
                  <p:cond evt="onClick" delay="0">
                    <p:tgtEl>
                      <p:spTgt spid="51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7" fill="hold">
                      <p:stCondLst>
                        <p:cond delay="0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9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9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9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26"/>
                  </p:tgtEl>
                </p:cond>
              </p:nextCondLst>
            </p:seq>
            <p:seq concurrent="1" nextAc="seek">
              <p:cTn id="95" restart="whenNotActive" fill="hold" evtFilter="cancelBubble" nodeType="interactiveSeq">
                <p:stCondLst>
                  <p:cond evt="onClick" delay="0">
                    <p:tgtEl>
                      <p:spTgt spid="51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6" fill="hold">
                      <p:stCondLst>
                        <p:cond delay="0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9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1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0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1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1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1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27"/>
                  </p:tgtEl>
                </p:cond>
              </p:nextCondLst>
            </p:seq>
            <p:seq concurrent="1" nextAc="seek">
              <p:cTn id="104" restart="whenNotActive" fill="hold" evtFilter="cancelBubble" nodeType="interactiveSeq">
                <p:stCondLst>
                  <p:cond evt="onClick" delay="0">
                    <p:tgtEl>
                      <p:spTgt spid="51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5" fill="hold">
                      <p:stCondLst>
                        <p:cond delay="0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0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1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1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1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1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1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1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28"/>
                  </p:tgtEl>
                </p:cond>
              </p:nextCondLst>
            </p:seq>
            <p:seq concurrent="1" nextAc="seek">
              <p:cTn id="113" restart="whenNotActive" fill="hold" evtFilter="cancelBubble" nodeType="interactiveSeq">
                <p:stCondLst>
                  <p:cond evt="onClick" delay="0">
                    <p:tgtEl>
                      <p:spTgt spid="51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4" fill="hold">
                      <p:stCondLst>
                        <p:cond delay="0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21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117" dur="2000"/>
                                        <p:tgtEl>
                                          <p:spTgt spid="51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29"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31640" y="404664"/>
            <a:ext cx="6512511" cy="720080"/>
          </a:xfrm>
        </p:spPr>
        <p:txBody>
          <a:bodyPr/>
          <a:lstStyle/>
          <a:p>
            <a:pPr marL="0" indent="0" algn="ctr">
              <a:buNone/>
            </a:pPr>
            <a:r>
              <a:rPr lang="ru-RU" sz="4000" dirty="0" smtClean="0">
                <a:latin typeface="Comic Sans MS" pitchFamily="66" charset="0"/>
              </a:rPr>
              <a:t>Зажги фонарики</a:t>
            </a:r>
            <a:endParaRPr lang="ru-RU" sz="4000" dirty="0">
              <a:latin typeface="Comic Sans MS" pitchFamily="66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699792" y="4437112"/>
            <a:ext cx="54534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5400" dirty="0" smtClean="0"/>
              <a:t>Г</a:t>
            </a:r>
            <a:endParaRPr lang="ru-RU" sz="5400" dirty="0"/>
          </a:p>
        </p:txBody>
      </p:sp>
      <p:sp>
        <p:nvSpPr>
          <p:cNvPr id="4" name="TextBox 3"/>
          <p:cNvSpPr txBox="1"/>
          <p:nvPr/>
        </p:nvSpPr>
        <p:spPr>
          <a:xfrm>
            <a:off x="3347864" y="4437112"/>
            <a:ext cx="57099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5400" dirty="0" smtClean="0"/>
              <a:t>Р</a:t>
            </a:r>
            <a:endParaRPr lang="ru-RU" sz="5400" dirty="0"/>
          </a:p>
        </p:txBody>
      </p:sp>
      <p:sp>
        <p:nvSpPr>
          <p:cNvPr id="5" name="TextBox 4"/>
          <p:cNvSpPr txBox="1"/>
          <p:nvPr/>
        </p:nvSpPr>
        <p:spPr>
          <a:xfrm>
            <a:off x="4071785" y="4437112"/>
            <a:ext cx="64953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5400" dirty="0" smtClean="0"/>
              <a:t>И</a:t>
            </a:r>
            <a:endParaRPr lang="ru-RU" sz="5400" dirty="0"/>
          </a:p>
        </p:txBody>
      </p:sp>
      <p:sp>
        <p:nvSpPr>
          <p:cNvPr id="7" name="TextBox 6"/>
          <p:cNvSpPr txBox="1"/>
          <p:nvPr/>
        </p:nvSpPr>
        <p:spPr>
          <a:xfrm>
            <a:off x="5652120" y="4437112"/>
            <a:ext cx="43204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dirty="0" smtClean="0"/>
              <a:t>Ы</a:t>
            </a:r>
            <a:endParaRPr lang="ru-RU" sz="5400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4897806" y="4437112"/>
            <a:ext cx="579005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sz="5400" dirty="0">
                <a:solidFill>
                  <a:prstClr val="black"/>
                </a:solidFill>
              </a:rPr>
              <a:t>Б</a:t>
            </a:r>
          </a:p>
        </p:txBody>
      </p:sp>
      <p:sp>
        <p:nvSpPr>
          <p:cNvPr id="9" name="Овал 8"/>
          <p:cNvSpPr/>
          <p:nvPr/>
        </p:nvSpPr>
        <p:spPr>
          <a:xfrm>
            <a:off x="2555776" y="5422902"/>
            <a:ext cx="617350" cy="57606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Овал 9"/>
          <p:cNvSpPr/>
          <p:nvPr/>
        </p:nvSpPr>
        <p:spPr>
          <a:xfrm>
            <a:off x="3347864" y="5422902"/>
            <a:ext cx="579905" cy="576064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Овал 10"/>
          <p:cNvSpPr/>
          <p:nvPr/>
        </p:nvSpPr>
        <p:spPr>
          <a:xfrm>
            <a:off x="4139952" y="5422902"/>
            <a:ext cx="581370" cy="576064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Овал 11"/>
          <p:cNvSpPr/>
          <p:nvPr/>
        </p:nvSpPr>
        <p:spPr>
          <a:xfrm>
            <a:off x="4900747" y="5407406"/>
            <a:ext cx="576064" cy="57606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Овал 12"/>
          <p:cNvSpPr/>
          <p:nvPr/>
        </p:nvSpPr>
        <p:spPr>
          <a:xfrm>
            <a:off x="5652120" y="5391910"/>
            <a:ext cx="576064" cy="576064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>
            <a:off x="4105868" y="5323865"/>
            <a:ext cx="649537" cy="73285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5340944"/>
            <a:ext cx="665163" cy="755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0777" y="5327099"/>
            <a:ext cx="665163" cy="755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2345" y="5323865"/>
            <a:ext cx="669925" cy="755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50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2379" y="5323865"/>
            <a:ext cx="669925" cy="755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" name="Управляющая кнопка: далее 15">
            <a:hlinkClick r:id="" action="ppaction://hlinkshowjump?jump=nextslide" highlightClick="1"/>
          </p:cNvPr>
          <p:cNvSpPr/>
          <p:nvPr/>
        </p:nvSpPr>
        <p:spPr>
          <a:xfrm>
            <a:off x="7956376" y="5877272"/>
            <a:ext cx="864096" cy="72008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0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1556792"/>
            <a:ext cx="3528392" cy="23479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601870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1" presetClass="exit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36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1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41" dur="20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1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46" dur="20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1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51" dur="2000"/>
                                        <p:tgtEl>
                                          <p:spTgt spid="61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1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56" dur="2000"/>
                                        <p:tgtEl>
                                          <p:spTgt spid="61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2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1"/>
      <p:bldP spid="4" grpId="1"/>
      <p:bldP spid="5" grpId="1"/>
      <p:bldP spid="7" grpId="1"/>
      <p:bldP spid="8" grpId="0"/>
      <p:bldP spid="1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9294" y="385327"/>
            <a:ext cx="2479526" cy="35346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286082" y="4293096"/>
            <a:ext cx="231505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5400" dirty="0" smtClean="0"/>
              <a:t>С  О  К</a:t>
            </a:r>
            <a:endParaRPr lang="ru-RU" sz="5400" dirty="0"/>
          </a:p>
        </p:txBody>
      </p:sp>
      <p:sp>
        <p:nvSpPr>
          <p:cNvPr id="3" name="Овал 2"/>
          <p:cNvSpPr/>
          <p:nvPr/>
        </p:nvSpPr>
        <p:spPr>
          <a:xfrm>
            <a:off x="3286082" y="5373216"/>
            <a:ext cx="709854" cy="64807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Овал 3"/>
          <p:cNvSpPr/>
          <p:nvPr/>
        </p:nvSpPr>
        <p:spPr>
          <a:xfrm>
            <a:off x="4083571" y="5373216"/>
            <a:ext cx="720080" cy="648072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Овал 4"/>
          <p:cNvSpPr/>
          <p:nvPr/>
        </p:nvSpPr>
        <p:spPr>
          <a:xfrm>
            <a:off x="4938517" y="5373216"/>
            <a:ext cx="648073" cy="64807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Управляющая кнопка: домой 5">
            <a:hlinkClick r:id="rId3" action="ppaction://hlinksldjump" highlightClick="1"/>
          </p:cNvPr>
          <p:cNvSpPr/>
          <p:nvPr/>
        </p:nvSpPr>
        <p:spPr>
          <a:xfrm>
            <a:off x="7884368" y="5697252"/>
            <a:ext cx="1008112" cy="1044116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374902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  <p:bldP spid="4" grpId="0" animBg="1"/>
      <p:bldP spid="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692696"/>
            <a:ext cx="7848872" cy="54726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051720" y="153506"/>
            <a:ext cx="477246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dirty="0" smtClean="0">
                <a:latin typeface="Comic Sans MS" pitchFamily="66" charset="0"/>
              </a:rPr>
              <a:t>Будь внимательным!</a:t>
            </a:r>
            <a:endParaRPr lang="ru-RU" sz="3600" dirty="0">
              <a:latin typeface="Comic Sans MS" pitchFamily="66" charset="0"/>
            </a:endParaRPr>
          </a:p>
        </p:txBody>
      </p:sp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706502"/>
            <a:ext cx="2736304" cy="3771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7144" y="3717032"/>
            <a:ext cx="2509714" cy="2269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7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920" y="1301749"/>
            <a:ext cx="2637269" cy="29597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8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468" y="613727"/>
            <a:ext cx="3860467" cy="44714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9" name="Picture 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6918" y="821550"/>
            <a:ext cx="2707210" cy="21299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Управляющая кнопка: домой 3">
            <a:hlinkClick r:id="rId8" action="ppaction://hlinksldjump" highlightClick="1"/>
          </p:cNvPr>
          <p:cNvSpPr/>
          <p:nvPr/>
        </p:nvSpPr>
        <p:spPr>
          <a:xfrm>
            <a:off x="8244408" y="5986294"/>
            <a:ext cx="720080" cy="755074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Управляющая кнопка: далее 4">
            <a:hlinkClick r:id="" action="ppaction://hlinkshowjump?jump=nextslide" highlightClick="1"/>
          </p:cNvPr>
          <p:cNvSpPr/>
          <p:nvPr/>
        </p:nvSpPr>
        <p:spPr>
          <a:xfrm>
            <a:off x="251520" y="5986294"/>
            <a:ext cx="792088" cy="683066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184707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8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13" dur="20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25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25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250"/>
                                        <p:tgtEl>
                                          <p:spTgt spid="8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" dur="500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819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8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8" dur="500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0" dur="500"/>
                                        <p:tgtEl>
                                          <p:spTgt spid="819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81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81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8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2" dur="500"/>
                                        <p:tgtEl>
                                          <p:spTgt spid="81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/>
                                        <p:tgtEl>
                                          <p:spTgt spid="81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4" dur="500"/>
                                        <p:tgtEl>
                                          <p:spTgt spid="819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81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81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8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6" dur="500"/>
                                        <p:tgtEl>
                                          <p:spTgt spid="81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/>
                                        <p:tgtEl>
                                          <p:spTgt spid="81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8" dur="500"/>
                                        <p:tgtEl>
                                          <p:spTgt spid="819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81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81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81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0" dur="500"/>
                                        <p:tgtEl>
                                          <p:spTgt spid="81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/>
                                        <p:tgtEl>
                                          <p:spTgt spid="81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2" dur="500"/>
                                        <p:tgtEl>
                                          <p:spTgt spid="819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312</TotalTime>
  <Words>62</Words>
  <Application>Microsoft Office PowerPoint</Application>
  <PresentationFormat>Экран (4:3)</PresentationFormat>
  <Paragraphs>24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Воздушный поток</vt:lpstr>
      <vt:lpstr>Дифференциация звуков  К - Г</vt:lpstr>
      <vt:lpstr>Презентация PowerPoint</vt:lpstr>
      <vt:lpstr>Сравни звуки</vt:lpstr>
      <vt:lpstr>Доскажи словечко</vt:lpstr>
      <vt:lpstr>Где прячется звук?</vt:lpstr>
      <vt:lpstr>Четвертый лишний</vt:lpstr>
      <vt:lpstr>Зажги фонарики</vt:lpstr>
      <vt:lpstr>Презентация PowerPoint</vt:lpstr>
      <vt:lpstr>Презентация PowerPoint</vt:lpstr>
      <vt:lpstr>Молодцы!</vt:lpstr>
      <vt:lpstr>Использованные ресурсы: academic.ru russiantourism.ru  www.kids-price.ru  shkolazhizni.ru  varechka.com www.aida-nevskaya.ru   detsad-kitty.ru dynatone.ru  krolikitlt.ucoz.ru  www.ga-ga-ga.ru  4gazon.ru  svit24.net   nov-bazar.od.ua  demiart.ru 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Дифференциация звуков  К - Г</dc:title>
  <dc:creator>C211U</dc:creator>
  <cp:lastModifiedBy>Admin</cp:lastModifiedBy>
  <cp:revision>32</cp:revision>
  <dcterms:created xsi:type="dcterms:W3CDTF">2013-03-05T23:09:00Z</dcterms:created>
  <dcterms:modified xsi:type="dcterms:W3CDTF">2015-10-05T15:30:22Z</dcterms:modified>
</cp:coreProperties>
</file>