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3" r:id="rId8"/>
    <p:sldId id="272" r:id="rId9"/>
    <p:sldId id="273" r:id="rId10"/>
    <p:sldId id="274" r:id="rId11"/>
    <p:sldId id="275" r:id="rId12"/>
    <p:sldId id="276" r:id="rId13"/>
    <p:sldId id="277" r:id="rId14"/>
    <p:sldId id="264" r:id="rId15"/>
    <p:sldId id="265" r:id="rId16"/>
    <p:sldId id="266" r:id="rId17"/>
    <p:sldId id="267" r:id="rId18"/>
    <p:sldId id="268" r:id="rId19"/>
    <p:sldId id="269" r:id="rId20"/>
    <p:sldId id="270"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221623A-6017-4A15-B590-1F3D8E6E9F0B}" type="datetimeFigureOut">
              <a:rPr lang="ru-RU" smtClean="0"/>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3196149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221623A-6017-4A15-B590-1F3D8E6E9F0B}" type="datetimeFigureOut">
              <a:rPr lang="ru-RU" smtClean="0"/>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3932576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221623A-6017-4A15-B590-1F3D8E6E9F0B}" type="datetimeFigureOut">
              <a:rPr lang="ru-RU" smtClean="0"/>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2372551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221623A-6017-4A15-B590-1F3D8E6E9F0B}" type="datetimeFigureOut">
              <a:rPr lang="ru-RU" smtClean="0"/>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33827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221623A-6017-4A15-B590-1F3D8E6E9F0B}" type="datetimeFigureOut">
              <a:rPr lang="ru-RU" smtClean="0"/>
              <a:t>31.10.2023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737164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221623A-6017-4A15-B590-1F3D8E6E9F0B}" type="datetimeFigureOut">
              <a:rPr lang="ru-RU" smtClean="0"/>
              <a:t>31.10.2023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125408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221623A-6017-4A15-B590-1F3D8E6E9F0B}" type="datetimeFigureOut">
              <a:rPr lang="ru-RU" smtClean="0"/>
              <a:t>31.10.2023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558384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221623A-6017-4A15-B590-1F3D8E6E9F0B}" type="datetimeFigureOut">
              <a:rPr lang="ru-RU" smtClean="0"/>
              <a:t>31.10.2023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96226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221623A-6017-4A15-B590-1F3D8E6E9F0B}" type="datetimeFigureOut">
              <a:rPr lang="ru-RU" smtClean="0"/>
              <a:t>31.10.2023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55659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221623A-6017-4A15-B590-1F3D8E6E9F0B}" type="datetimeFigureOut">
              <a:rPr lang="ru-RU" smtClean="0"/>
              <a:t>31.10.2023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1693462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221623A-6017-4A15-B590-1F3D8E6E9F0B}" type="datetimeFigureOut">
              <a:rPr lang="ru-RU" smtClean="0"/>
              <a:t>31.10.2023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4B80B9B-AA20-40E8-BA49-CBCB17C24CF8}" type="slidenum">
              <a:rPr lang="ru-RU" smtClean="0"/>
              <a:t>‹#›</a:t>
            </a:fld>
            <a:endParaRPr lang="ru-RU"/>
          </a:p>
        </p:txBody>
      </p:sp>
    </p:spTree>
    <p:extLst>
      <p:ext uri="{BB962C8B-B14F-4D97-AF65-F5344CB8AC3E}">
        <p14:creationId xmlns:p14="http://schemas.microsoft.com/office/powerpoint/2010/main" val="32734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1623A-6017-4A15-B590-1F3D8E6E9F0B}" type="datetimeFigureOut">
              <a:rPr lang="ru-RU" smtClean="0"/>
              <a:t>31.10.2023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80B9B-AA20-40E8-BA49-CBCB17C24CF8}" type="slidenum">
              <a:rPr lang="ru-RU" smtClean="0"/>
              <a:t>‹#›</a:t>
            </a:fld>
            <a:endParaRPr lang="ru-RU"/>
          </a:p>
        </p:txBody>
      </p:sp>
    </p:spTree>
    <p:extLst>
      <p:ext uri="{BB962C8B-B14F-4D97-AF65-F5344CB8AC3E}">
        <p14:creationId xmlns:p14="http://schemas.microsoft.com/office/powerpoint/2010/main" val="3055217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vip.1obraz.ru/#/document/99/552366094/" TargetMode="External"/><Relationship Id="rId2" Type="http://schemas.openxmlformats.org/officeDocument/2006/relationships/hyperlink" Target="https://vip.1obraz.ru/#/document/99/499057887/" TargetMode="External"/><Relationship Id="rId1" Type="http://schemas.openxmlformats.org/officeDocument/2006/relationships/slideLayout" Target="../slideLayouts/slideLayout7.xml"/><Relationship Id="rId4" Type="http://schemas.openxmlformats.org/officeDocument/2006/relationships/hyperlink" Target="https://docs.edu.gov.ru/document/0e6ad380fc69dd72b6065672830540ac/"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419101" y="238125"/>
            <a:ext cx="11191874" cy="63246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b="1" dirty="0">
              <a:solidFill>
                <a:srgbClr val="FF0000"/>
              </a:solidFill>
              <a:latin typeface="Times New Roman" panose="02020603050405020304" pitchFamily="18" charset="0"/>
              <a:cs typeface="Times New Roman" panose="02020603050405020304" pitchFamily="18" charset="0"/>
            </a:endParaRPr>
          </a:p>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b="1" dirty="0">
              <a:solidFill>
                <a:srgbClr val="FF0000"/>
              </a:solidFill>
              <a:latin typeface="Times New Roman" panose="02020603050405020304" pitchFamily="18" charset="0"/>
              <a:cs typeface="Times New Roman" panose="02020603050405020304" pitchFamily="18" charset="0"/>
            </a:endParaRPr>
          </a:p>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b="1" dirty="0">
              <a:solidFill>
                <a:srgbClr val="FF0000"/>
              </a:solidFill>
              <a:latin typeface="Times New Roman" panose="02020603050405020304" pitchFamily="18" charset="0"/>
              <a:cs typeface="Times New Roman" panose="02020603050405020304" pitchFamily="18" charset="0"/>
            </a:endParaRPr>
          </a:p>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b="1" dirty="0">
              <a:solidFill>
                <a:srgbClr val="FF0000"/>
              </a:solidFill>
              <a:latin typeface="Times New Roman" panose="02020603050405020304" pitchFamily="18" charset="0"/>
              <a:cs typeface="Times New Roman" panose="02020603050405020304" pitchFamily="18" charset="0"/>
            </a:endParaRPr>
          </a:p>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r>
              <a:rPr lang="ru-RU" sz="2800" b="1" dirty="0" smtClean="0">
                <a:solidFill>
                  <a:srgbClr val="FF0000"/>
                </a:solidFill>
                <a:latin typeface="Times New Roman" panose="02020603050405020304" pitchFamily="18" charset="0"/>
                <a:cs typeface="Times New Roman" panose="02020603050405020304" pitchFamily="18" charset="0"/>
              </a:rPr>
              <a:t>Патриотическое </a:t>
            </a:r>
            <a:r>
              <a:rPr lang="ru-RU" sz="2800" b="1" dirty="0">
                <a:solidFill>
                  <a:srgbClr val="FF0000"/>
                </a:solidFill>
                <a:latin typeface="Times New Roman" panose="02020603050405020304" pitchFamily="18" charset="0"/>
                <a:cs typeface="Times New Roman" panose="02020603050405020304" pitchFamily="18" charset="0"/>
              </a:rPr>
              <a:t>воспитание дошкольников в детском саду </a:t>
            </a:r>
            <a:r>
              <a:rPr lang="ru-RU" sz="2800" b="1" dirty="0" smtClean="0">
                <a:solidFill>
                  <a:srgbClr val="FF0000"/>
                </a:solidFill>
                <a:latin typeface="Times New Roman" panose="02020603050405020304" pitchFamily="18" charset="0"/>
                <a:cs typeface="Times New Roman" panose="02020603050405020304" pitchFamily="18" charset="0"/>
              </a:rPr>
              <a:t>– </a:t>
            </a:r>
            <a:r>
              <a:rPr lang="ru-RU" sz="2800" b="1" dirty="0">
                <a:solidFill>
                  <a:srgbClr val="FF0000"/>
                </a:solidFill>
                <a:latin typeface="Times New Roman" panose="02020603050405020304" pitchFamily="18" charset="0"/>
                <a:cs typeface="Times New Roman" panose="02020603050405020304" pitchFamily="18" charset="0"/>
              </a:rPr>
              <a:t>требование ФГОС и ФОП для образовательных учреждений</a:t>
            </a:r>
            <a:r>
              <a:rPr lang="ru-RU" sz="2800" dirty="0"/>
              <a:t>.</a:t>
            </a: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b="1" dirty="0">
              <a:solidFill>
                <a:srgbClr val="FF0000"/>
              </a:solidFill>
              <a:latin typeface="Times New Roman" panose="02020603050405020304" pitchFamily="18" charset="0"/>
              <a:cs typeface="Times New Roman" panose="02020603050405020304" pitchFamily="18" charset="0"/>
            </a:endParaRPr>
          </a:p>
          <a:p>
            <a:pPr algn="ctr"/>
            <a:r>
              <a:rPr lang="ru-RU" sz="2000" i="1" dirty="0">
                <a:solidFill>
                  <a:schemeClr val="accent2">
                    <a:lumMod val="50000"/>
                  </a:schemeClr>
                </a:solidFill>
                <a:latin typeface="Times New Roman" panose="02020603050405020304" pitchFamily="18" charset="0"/>
                <a:cs typeface="Times New Roman" panose="02020603050405020304" pitchFamily="18" charset="0"/>
              </a:rPr>
              <a:t>Патриотическое воспитание ребенка – это основа формирования будущего гражданин</a:t>
            </a:r>
            <a:r>
              <a:rPr lang="ru-RU" sz="2000" dirty="0">
                <a:solidFill>
                  <a:srgbClr val="002060"/>
                </a:solidFill>
                <a:latin typeface="Times New Roman" panose="02020603050405020304" pitchFamily="18" charset="0"/>
                <a:cs typeface="Times New Roman" panose="02020603050405020304" pitchFamily="18" charset="0"/>
              </a:rPr>
              <a:t>а. </a:t>
            </a:r>
            <a:endParaRPr lang="ru-RU" sz="2000" dirty="0" smtClean="0">
              <a:solidFill>
                <a:srgbClr val="002060"/>
              </a:solidFill>
              <a:latin typeface="Times New Roman" panose="02020603050405020304" pitchFamily="18" charset="0"/>
              <a:cs typeface="Times New Roman" panose="02020603050405020304" pitchFamily="18" charset="0"/>
            </a:endParaRPr>
          </a:p>
          <a:p>
            <a:pPr algn="ct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r>
              <a:rPr lang="ru-RU" sz="2000" b="1" i="1" dirty="0">
                <a:solidFill>
                  <a:srgbClr val="002060"/>
                </a:solidFill>
                <a:latin typeface="Times New Roman" panose="02020603050405020304" pitchFamily="18" charset="0"/>
                <a:cs typeface="Times New Roman" panose="02020603050405020304" pitchFamily="18" charset="0"/>
              </a:rPr>
              <a:t>Федеральный государственный образовательный стандарт дошкольного образования, утвержденный </a:t>
            </a:r>
            <a:r>
              <a:rPr lang="ru-RU" sz="2000" u="sng" dirty="0">
                <a:solidFill>
                  <a:srgbClr val="002060"/>
                </a:solidFill>
                <a:latin typeface="Times New Roman" panose="02020603050405020304" pitchFamily="18" charset="0"/>
                <a:cs typeface="Times New Roman" panose="02020603050405020304" pitchFamily="18" charset="0"/>
                <a:hlinkClick r:id="rId2"/>
              </a:rPr>
              <a:t>приказом Министерства образования и науки Российской Федерации от 17 октября 2013 г. № 1155</a:t>
            </a:r>
            <a:r>
              <a:rPr lang="ru-RU" sz="2000" dirty="0">
                <a:solidFill>
                  <a:srgbClr val="002060"/>
                </a:solidFill>
                <a:latin typeface="Times New Roman" panose="02020603050405020304" pitchFamily="18" charset="0"/>
                <a:cs typeface="Times New Roman" panose="02020603050405020304" pitchFamily="18" charset="0"/>
              </a:rPr>
              <a:t> (зарегистрирован Министерством юстиции Российской Федерации 14 ноября 2013 г., регистрационный № 30384), с изменением, внесенным </a:t>
            </a:r>
            <a:r>
              <a:rPr lang="ru-RU" sz="2000" u="sng" dirty="0">
                <a:solidFill>
                  <a:srgbClr val="002060"/>
                </a:solidFill>
                <a:latin typeface="Times New Roman" panose="02020603050405020304" pitchFamily="18" charset="0"/>
                <a:cs typeface="Times New Roman" panose="02020603050405020304" pitchFamily="18" charset="0"/>
                <a:hlinkClick r:id="rId3"/>
              </a:rPr>
              <a:t>приказом Министерства просвещения Российской Федерации от 21 января 2019 г. № 31</a:t>
            </a:r>
            <a:r>
              <a:rPr lang="ru-RU" sz="2000" dirty="0">
                <a:solidFill>
                  <a:srgbClr val="002060"/>
                </a:solidFill>
                <a:latin typeface="Times New Roman" panose="02020603050405020304" pitchFamily="18" charset="0"/>
                <a:cs typeface="Times New Roman" panose="02020603050405020304" pitchFamily="18" charset="0"/>
              </a:rPr>
              <a:t> (зарегистрирован Министерством юстиции Российской Федерации 13 февраля 2019 г., регистрационный № 53776</a:t>
            </a:r>
            <a:r>
              <a:rPr lang="ru-RU" sz="2000" dirty="0" smtClean="0">
                <a:solidFill>
                  <a:srgbClr val="002060"/>
                </a:solidFill>
                <a:latin typeface="Times New Roman" panose="02020603050405020304" pitchFamily="18" charset="0"/>
                <a:cs typeface="Times New Roman" panose="02020603050405020304" pitchFamily="18" charset="0"/>
              </a:rPr>
              <a:t>)</a:t>
            </a:r>
          </a:p>
          <a:p>
            <a:pPr algn="just"/>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b="1" i="1" dirty="0" smtClean="0">
                <a:solidFill>
                  <a:srgbClr val="002060"/>
                </a:solidFill>
                <a:latin typeface="Times New Roman" panose="02020603050405020304" pitchFamily="18" charset="0"/>
                <a:cs typeface="Times New Roman" panose="02020603050405020304" pitchFamily="18" charset="0"/>
              </a:rPr>
              <a:t>Федеральная образовательная программа </a:t>
            </a:r>
            <a:r>
              <a:rPr lang="ru-RU" sz="2000" b="1" i="1" dirty="0">
                <a:solidFill>
                  <a:srgbClr val="002060"/>
                </a:solidFill>
                <a:latin typeface="Times New Roman" panose="02020603050405020304" pitchFamily="18" charset="0"/>
                <a:cs typeface="Times New Roman" panose="02020603050405020304" pitchFamily="18" charset="0"/>
              </a:rPr>
              <a:t>дошкольного образования </a:t>
            </a:r>
            <a:r>
              <a:rPr lang="ru-RU" sz="2000" dirty="0">
                <a:solidFill>
                  <a:srgbClr val="002060"/>
                </a:solidFill>
                <a:latin typeface="Times New Roman" panose="02020603050405020304" pitchFamily="18" charset="0"/>
                <a:cs typeface="Times New Roman" panose="02020603050405020304" pitchFamily="18" charset="0"/>
              </a:rPr>
              <a:t> </a:t>
            </a:r>
            <a:r>
              <a:rPr lang="ru-RU" sz="2000" u="sng" dirty="0" smtClean="0">
                <a:hlinkClick r:id="rId4"/>
              </a:rPr>
              <a:t>https</a:t>
            </a:r>
            <a:r>
              <a:rPr lang="ru-RU" sz="2000" u="sng" dirty="0">
                <a:hlinkClick r:id="rId4"/>
              </a:rPr>
              <a:t>://docs.edu.gov.ru/document/0e6ad380fc69dd72b6065672830540ac</a:t>
            </a:r>
            <a:r>
              <a:rPr lang="ru-RU" sz="2000" u="sng" dirty="0" smtClean="0">
                <a:hlinkClick r:id="rId4"/>
              </a:rPr>
              <a:t>/</a:t>
            </a:r>
            <a:endParaRPr lang="ru-RU" sz="2000" u="sng" dirty="0" smtClean="0"/>
          </a:p>
          <a:p>
            <a:pPr algn="just"/>
            <a:endParaRPr lang="ru-RU" sz="2000" u="sng" dirty="0"/>
          </a:p>
          <a:p>
            <a:pPr algn="just"/>
            <a:r>
              <a:rPr lang="ru-RU" sz="2000" b="1" dirty="0"/>
              <a:t>.</a:t>
            </a:r>
            <a:r>
              <a:rPr lang="ru-RU" sz="2000" b="1" i="1" dirty="0">
                <a:solidFill>
                  <a:srgbClr val="002060"/>
                </a:solidFill>
                <a:latin typeface="Times New Roman" panose="02020603050405020304" pitchFamily="18" charset="0"/>
                <a:cs typeface="Times New Roman" panose="02020603050405020304" pitchFamily="18" charset="0"/>
              </a:rPr>
              <a:t>Программа воспитания</a:t>
            </a:r>
            <a:r>
              <a:rPr lang="ru-RU" sz="2000" b="1" dirty="0">
                <a:solidFill>
                  <a:srgbClr val="002060"/>
                </a:solidFill>
                <a:latin typeface="Times New Roman" panose="02020603050405020304" pitchFamily="18" charset="0"/>
                <a:cs typeface="Times New Roman" panose="02020603050405020304" pitchFamily="18" charset="0"/>
              </a:rPr>
              <a:t>.</a:t>
            </a:r>
            <a:r>
              <a:rPr lang="ru-RU" sz="2000" dirty="0">
                <a:solidFill>
                  <a:srgbClr val="002060"/>
                </a:solidFill>
                <a:latin typeface="Times New Roman" panose="02020603050405020304" pitchFamily="18" charset="0"/>
                <a:cs typeface="Times New Roman" panose="02020603050405020304" pitchFamily="18" charset="0"/>
              </a:rPr>
              <a:t> </a:t>
            </a:r>
            <a:r>
              <a:rPr lang="ru-RU" sz="2000" u="sng" dirty="0">
                <a:solidFill>
                  <a:srgbClr val="002060"/>
                </a:solidFill>
                <a:latin typeface="Times New Roman" panose="02020603050405020304" pitchFamily="18" charset="0"/>
                <a:cs typeface="Times New Roman" panose="02020603050405020304" pitchFamily="18" charset="0"/>
                <a:hlinkClick r:id="rId4"/>
              </a:rPr>
              <a:t>ФОП ДО, Содержательный  раздел, с  п 29.стр.172. по п.29.4.3.2.стр.189.).</a:t>
            </a:r>
            <a:endParaRPr lang="ru-RU" sz="2000" dirty="0">
              <a:solidFill>
                <a:srgbClr val="002060"/>
              </a:solidFill>
              <a:latin typeface="Times New Roman" panose="02020603050405020304" pitchFamily="18" charset="0"/>
              <a:cs typeface="Times New Roman" panose="02020603050405020304" pitchFamily="18" charset="0"/>
            </a:endParaRPr>
          </a:p>
          <a:p>
            <a:pPr algn="just"/>
            <a:endParaRPr lang="ru-RU" sz="2000" dirty="0">
              <a:solidFill>
                <a:srgbClr val="002060"/>
              </a:solidFill>
              <a:latin typeface="Times New Roman" panose="02020603050405020304" pitchFamily="18" charset="0"/>
              <a:cs typeface="Times New Roman" panose="02020603050405020304" pitchFamily="18" charset="0"/>
            </a:endParaRPr>
          </a:p>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b="1" dirty="0">
              <a:solidFill>
                <a:srgbClr val="FF0000"/>
              </a:solidFill>
              <a:latin typeface="Times New Roman" panose="02020603050405020304" pitchFamily="18" charset="0"/>
              <a:cs typeface="Times New Roman" panose="02020603050405020304" pitchFamily="18" charset="0"/>
            </a:endParaRPr>
          </a:p>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b="1" dirty="0">
              <a:solidFill>
                <a:srgbClr val="FF0000"/>
              </a:solidFill>
              <a:latin typeface="Times New Roman" panose="02020603050405020304" pitchFamily="18" charset="0"/>
              <a:cs typeface="Times New Roman" panose="02020603050405020304" pitchFamily="18" charset="0"/>
            </a:endParaRPr>
          </a:p>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b="1" dirty="0">
              <a:solidFill>
                <a:srgbClr val="FF0000"/>
              </a:solidFill>
              <a:latin typeface="Times New Roman" panose="02020603050405020304" pitchFamily="18" charset="0"/>
              <a:cs typeface="Times New Roman" panose="02020603050405020304" pitchFamily="18" charset="0"/>
            </a:endParaRPr>
          </a:p>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b="1" dirty="0">
              <a:solidFill>
                <a:srgbClr val="FF0000"/>
              </a:solidFill>
              <a:latin typeface="Times New Roman" panose="02020603050405020304" pitchFamily="18" charset="0"/>
              <a:cs typeface="Times New Roman" panose="02020603050405020304" pitchFamily="18" charset="0"/>
            </a:endParaRPr>
          </a:p>
          <a:p>
            <a:pPr algn="ctr"/>
            <a:endParaRPr lang="ru-RU" sz="2800" b="1" dirty="0" smtClean="0">
              <a:solidFill>
                <a:srgbClr val="FF0000"/>
              </a:solidFill>
              <a:latin typeface="Times New Roman" panose="02020603050405020304" pitchFamily="18" charset="0"/>
              <a:cs typeface="Times New Roman" panose="02020603050405020304" pitchFamily="18" charset="0"/>
            </a:endParaRPr>
          </a:p>
          <a:p>
            <a:pPr algn="ctr"/>
            <a:endParaRPr lang="ru-RU"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2340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2091" y="802626"/>
            <a:ext cx="11412747" cy="5016758"/>
          </a:xfrm>
          <a:prstGeom prst="rect">
            <a:avLst/>
          </a:prstGeom>
        </p:spPr>
        <p:txBody>
          <a:bodyPr wrap="square">
            <a:spAutoFit/>
          </a:bodyPr>
          <a:lstStyle/>
          <a:p>
            <a:r>
              <a:rPr lang="ru-RU" sz="2000" b="1" dirty="0">
                <a:solidFill>
                  <a:schemeClr val="accent2">
                    <a:lumMod val="50000"/>
                  </a:schemeClr>
                </a:solidFill>
                <a:latin typeface="Times New Roman" panose="02020603050405020304" pitchFamily="18" charset="0"/>
                <a:cs typeface="Times New Roman" panose="02020603050405020304" pitchFamily="18" charset="0"/>
              </a:rPr>
              <a:t>Для детей 5-6 лет</a:t>
            </a:r>
            <a:r>
              <a:rPr lang="ru-RU" sz="2000" b="1" dirty="0" smtClean="0">
                <a:solidFill>
                  <a:schemeClr val="accent2">
                    <a:lumMod val="50000"/>
                  </a:schemeClr>
                </a:solidFill>
                <a:latin typeface="Times New Roman" panose="02020603050405020304" pitchFamily="18" charset="0"/>
                <a:cs typeface="Times New Roman" panose="02020603050405020304" pitchFamily="18" charset="0"/>
              </a:rPr>
              <a:t>:</a:t>
            </a:r>
          </a:p>
          <a:p>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r>
              <a:rPr lang="ru-RU" sz="2000" b="1" i="1" dirty="0">
                <a:solidFill>
                  <a:srgbClr val="002060"/>
                </a:solidFill>
                <a:latin typeface="Times New Roman" panose="02020603050405020304" pitchFamily="18" charset="0"/>
                <a:cs typeface="Times New Roman" panose="02020603050405020304" pitchFamily="18" charset="0"/>
              </a:rPr>
              <a:t>Задачи</a:t>
            </a:r>
            <a:r>
              <a:rPr lang="ru-RU" sz="2000" b="1" i="1" dirty="0" smtClean="0">
                <a:solidFill>
                  <a:srgbClr val="002060"/>
                </a:solidFill>
                <a:latin typeface="Times New Roman" panose="02020603050405020304" pitchFamily="18" charset="0"/>
                <a:cs typeface="Times New Roman" panose="02020603050405020304" pitchFamily="18" charset="0"/>
              </a:rPr>
              <a:t>:</a:t>
            </a:r>
          </a:p>
          <a:p>
            <a:endParaRPr lang="ru-RU" sz="2000" b="1" i="1"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Воспитывать любовь и уважение к Родине и её культурному наследию.</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Развивать патриотические чувства и гордость за подвиги Героев Отечества.</a:t>
            </a:r>
          </a:p>
          <a:p>
            <a:endParaRPr lang="ru-RU" sz="2000" dirty="0" smtClean="0">
              <a:solidFill>
                <a:srgbClr val="002060"/>
              </a:solidFill>
              <a:latin typeface="Times New Roman" panose="02020603050405020304" pitchFamily="18" charset="0"/>
              <a:cs typeface="Times New Roman" panose="02020603050405020304" pitchFamily="18" charset="0"/>
            </a:endParaRPr>
          </a:p>
          <a:p>
            <a:r>
              <a:rPr lang="ru-RU" sz="2000" b="1" i="1" dirty="0" smtClean="0">
                <a:solidFill>
                  <a:srgbClr val="002060"/>
                </a:solidFill>
                <a:latin typeface="Times New Roman" panose="02020603050405020304" pitchFamily="18" charset="0"/>
                <a:cs typeface="Times New Roman" panose="02020603050405020304" pitchFamily="18" charset="0"/>
              </a:rPr>
              <a:t>Содержание:</a:t>
            </a:r>
          </a:p>
          <a:p>
            <a:endParaRPr lang="ru-RU" sz="2000" b="1" i="1"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Воспитывать любовь и уважение к России, знакомить с её символами (герб, флаг, гимн).</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Познакомить с многонациональной природой России и уважением к разным национальностям.</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Развивать интерес к жизни и традициям разных национальностей через рисование, игры и обсуждения.</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Расширить знания детей о важных государственных событиях (День России, день народного единства, день государственного флага РФ, день государственного герба РФ, день защитника Отечества, день Победы, всемирный день авиации и космонавтики)</a:t>
            </a:r>
            <a:endParaRPr lang="ru-RU" sz="2000" b="0" i="0" dirty="0">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740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6211" y="274984"/>
            <a:ext cx="11222966" cy="5632311"/>
          </a:xfrm>
          <a:prstGeom prst="rect">
            <a:avLst/>
          </a:prstGeom>
        </p:spPr>
        <p:txBody>
          <a:bodyPr wrap="square">
            <a:spAutoFit/>
          </a:bodyPr>
          <a:lstStyle/>
          <a:p>
            <a:r>
              <a:rPr lang="ru-RU" sz="2000" b="1" dirty="0">
                <a:solidFill>
                  <a:schemeClr val="accent2">
                    <a:lumMod val="50000"/>
                  </a:schemeClr>
                </a:solidFill>
                <a:latin typeface="Times New Roman" panose="02020603050405020304" pitchFamily="18" charset="0"/>
                <a:cs typeface="Times New Roman" panose="02020603050405020304" pitchFamily="18" charset="0"/>
              </a:rPr>
              <a:t>Для детей 6-7 лет</a:t>
            </a:r>
            <a:r>
              <a:rPr lang="ru-RU" sz="2000" b="1" dirty="0" smtClean="0">
                <a:solidFill>
                  <a:schemeClr val="accent2">
                    <a:lumMod val="50000"/>
                  </a:schemeClr>
                </a:solidFill>
                <a:latin typeface="Times New Roman" panose="02020603050405020304" pitchFamily="18" charset="0"/>
                <a:cs typeface="Times New Roman" panose="02020603050405020304" pitchFamily="18" charset="0"/>
              </a:rPr>
              <a:t>:</a:t>
            </a:r>
          </a:p>
          <a:p>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r>
              <a:rPr lang="ru-RU" sz="2000" b="1" i="1" dirty="0">
                <a:solidFill>
                  <a:srgbClr val="002060"/>
                </a:solidFill>
                <a:latin typeface="Times New Roman" panose="02020603050405020304" pitchFamily="18" charset="0"/>
                <a:cs typeface="Times New Roman" panose="02020603050405020304" pitchFamily="18" charset="0"/>
              </a:rPr>
              <a:t>Задачи</a:t>
            </a:r>
            <a:r>
              <a:rPr lang="ru-RU" sz="2000" b="1" i="1" dirty="0" smtClean="0">
                <a:solidFill>
                  <a:srgbClr val="002060"/>
                </a:solidFill>
                <a:latin typeface="Times New Roman" panose="02020603050405020304" pitchFamily="18" charset="0"/>
                <a:cs typeface="Times New Roman" panose="02020603050405020304" pitchFamily="18" charset="0"/>
              </a:rPr>
              <a:t>:</a:t>
            </a:r>
          </a:p>
          <a:p>
            <a:endParaRPr lang="ru-RU" sz="2000" b="1" i="1"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Воспитывать патриотические и интернациональные чувства, уважение к Родине и разнообразию культур.</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Расширять знания о государственных праздниках и событиях в стране.</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Развивать гордость за достижения России в спорте, науке и искусстве.</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Воспитывать уважение к защитникам Отечества и память о павших бойцах.</a:t>
            </a:r>
          </a:p>
          <a:p>
            <a:endParaRPr lang="ru-RU" sz="2000" dirty="0" smtClean="0">
              <a:solidFill>
                <a:srgbClr val="002060"/>
              </a:solidFill>
              <a:latin typeface="Times New Roman" panose="02020603050405020304" pitchFamily="18" charset="0"/>
              <a:cs typeface="Times New Roman" panose="02020603050405020304" pitchFamily="18" charset="0"/>
            </a:endParaRPr>
          </a:p>
          <a:p>
            <a:r>
              <a:rPr lang="ru-RU" sz="2000" b="1" i="1" dirty="0" smtClean="0">
                <a:solidFill>
                  <a:srgbClr val="002060"/>
                </a:solidFill>
                <a:latin typeface="Times New Roman" panose="02020603050405020304" pitchFamily="18" charset="0"/>
                <a:cs typeface="Times New Roman" panose="02020603050405020304" pitchFamily="18" charset="0"/>
              </a:rPr>
              <a:t>Содержание:</a:t>
            </a:r>
          </a:p>
          <a:p>
            <a:endParaRPr lang="ru-RU" sz="2000" b="1" i="1"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Знакомить с государственной символикой России и её особенностями.</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Познакомить детей с национальным многообразием и уважением к различным культурам.</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Внедрять понятие </a:t>
            </a:r>
            <a:r>
              <a:rPr lang="ru-RU" sz="2000" dirty="0" err="1">
                <a:solidFill>
                  <a:srgbClr val="002060"/>
                </a:solidFill>
                <a:latin typeface="Times New Roman" panose="02020603050405020304" pitchFamily="18" charset="0"/>
                <a:cs typeface="Times New Roman" panose="02020603050405020304" pitchFamily="18" charset="0"/>
              </a:rPr>
              <a:t>волонтёрства</a:t>
            </a:r>
            <a:r>
              <a:rPr lang="ru-RU" sz="2000" dirty="0">
                <a:solidFill>
                  <a:srgbClr val="002060"/>
                </a:solidFill>
                <a:latin typeface="Times New Roman" panose="02020603050405020304" pitchFamily="18" charset="0"/>
                <a:cs typeface="Times New Roman" panose="02020603050405020304" pitchFamily="18" charset="0"/>
              </a:rPr>
              <a:t> и вовлекать детей в социальные акции и мероприятия.</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Рассказывать о городских событиях, днях рождения города и праздновании военных побед.</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Расширять знания о государственных и местных праздниках.</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Воспитывать гордость за достижения России в науке, спорте и искусстве.</a:t>
            </a:r>
            <a:endParaRPr lang="ru-RU" sz="2000" b="0" i="0" dirty="0">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6943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8792" y="545784"/>
            <a:ext cx="11550770" cy="5724644"/>
          </a:xfrm>
          <a:prstGeom prst="rect">
            <a:avLst/>
          </a:prstGeom>
        </p:spPr>
        <p:txBody>
          <a:bodyPr wrap="square">
            <a:spAutoFit/>
          </a:bodyPr>
          <a:lstStyle/>
          <a:p>
            <a:pPr algn="ctr"/>
            <a:r>
              <a:rPr lang="ru-RU" sz="2000" b="1" i="1" dirty="0">
                <a:solidFill>
                  <a:schemeClr val="accent2">
                    <a:lumMod val="50000"/>
                  </a:schemeClr>
                </a:solidFill>
                <a:latin typeface="Times New Roman" panose="02020603050405020304" pitchFamily="18" charset="0"/>
                <a:cs typeface="Times New Roman" panose="02020603050405020304" pitchFamily="18" charset="0"/>
              </a:rPr>
              <a:t>Т</a:t>
            </a:r>
            <a:r>
              <a:rPr lang="ru-RU" sz="2000" b="1" i="1" dirty="0" smtClean="0">
                <a:solidFill>
                  <a:schemeClr val="accent2">
                    <a:lumMod val="50000"/>
                  </a:schemeClr>
                </a:solidFill>
                <a:latin typeface="Times New Roman" panose="02020603050405020304" pitchFamily="18" charset="0"/>
                <a:cs typeface="Times New Roman" panose="02020603050405020304" pitchFamily="18" charset="0"/>
              </a:rPr>
              <a:t>емы по </a:t>
            </a:r>
            <a:r>
              <a:rPr lang="ru-RU" sz="2000" b="1" i="1" dirty="0">
                <a:solidFill>
                  <a:schemeClr val="accent2">
                    <a:lumMod val="50000"/>
                  </a:schemeClr>
                </a:solidFill>
                <a:latin typeface="Times New Roman" panose="02020603050405020304" pitchFamily="18" charset="0"/>
                <a:cs typeface="Times New Roman" panose="02020603050405020304" pitchFamily="18" charset="0"/>
              </a:rPr>
              <a:t>патриотическому воспитанию в детском саду, соответствуя методическим рекомендациям и целям ФГОС</a:t>
            </a:r>
            <a:r>
              <a:rPr lang="ru-RU" sz="2000" b="1" i="1" dirty="0" smtClean="0">
                <a:solidFill>
                  <a:schemeClr val="accent2">
                    <a:lumMod val="50000"/>
                  </a:schemeClr>
                </a:solidFill>
                <a:latin typeface="Times New Roman" panose="02020603050405020304" pitchFamily="18" charset="0"/>
                <a:cs typeface="Times New Roman" panose="02020603050405020304" pitchFamily="18" charset="0"/>
              </a:rPr>
              <a:t>.</a:t>
            </a:r>
          </a:p>
          <a:p>
            <a:pPr algn="just"/>
            <a:endParaRPr lang="ru-RU" sz="2000" b="1" i="1" dirty="0" smtClean="0">
              <a:solidFill>
                <a:schemeClr val="accent2">
                  <a:lumMod val="50000"/>
                </a:schemeClr>
              </a:solidFill>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Любовь </a:t>
            </a:r>
            <a:r>
              <a:rPr lang="ru-RU" dirty="0">
                <a:solidFill>
                  <a:srgbClr val="002060"/>
                </a:solidFill>
                <a:latin typeface="Times New Roman" panose="02020603050405020304" pitchFamily="18" charset="0"/>
                <a:cs typeface="Times New Roman" panose="02020603050405020304" pitchFamily="18" charset="0"/>
              </a:rPr>
              <a:t>к своему детскому саду и </a:t>
            </a:r>
            <a:r>
              <a:rPr lang="ru-RU" dirty="0" smtClean="0">
                <a:solidFill>
                  <a:srgbClr val="002060"/>
                </a:solidFill>
                <a:latin typeface="Times New Roman" panose="02020603050405020304" pitchFamily="18" charset="0"/>
                <a:cs typeface="Times New Roman" panose="02020603050405020304" pitchFamily="18" charset="0"/>
              </a:rPr>
              <a:t>району.            </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Малая </a:t>
            </a:r>
            <a:r>
              <a:rPr lang="ru-RU" dirty="0">
                <a:solidFill>
                  <a:srgbClr val="002060"/>
                </a:solidFill>
                <a:latin typeface="Times New Roman" panose="02020603050405020304" pitchFamily="18" charset="0"/>
                <a:cs typeface="Times New Roman" panose="02020603050405020304" pitchFamily="18" charset="0"/>
              </a:rPr>
              <a:t>родина: Город, который мы </a:t>
            </a:r>
            <a:r>
              <a:rPr lang="ru-RU" dirty="0" smtClean="0">
                <a:solidFill>
                  <a:srgbClr val="002060"/>
                </a:solidFill>
                <a:latin typeface="Times New Roman" panose="02020603050405020304" pitchFamily="18" charset="0"/>
                <a:cs typeface="Times New Roman" panose="02020603050405020304" pitchFamily="18" charset="0"/>
              </a:rPr>
              <a:t>любим.</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История </a:t>
            </a:r>
            <a:r>
              <a:rPr lang="ru-RU" dirty="0">
                <a:solidFill>
                  <a:srgbClr val="002060"/>
                </a:solidFill>
                <a:latin typeface="Times New Roman" panose="02020603050405020304" pitchFamily="18" charset="0"/>
                <a:cs typeface="Times New Roman" panose="02020603050405020304" pitchFamily="18" charset="0"/>
              </a:rPr>
              <a:t>герба нашего </a:t>
            </a:r>
            <a:r>
              <a:rPr lang="ru-RU" dirty="0" smtClean="0">
                <a:solidFill>
                  <a:srgbClr val="002060"/>
                </a:solidFill>
                <a:latin typeface="Times New Roman" panose="02020603050405020304" pitchFamily="18" charset="0"/>
                <a:cs typeface="Times New Roman" panose="02020603050405020304" pitchFamily="18" charset="0"/>
              </a:rPr>
              <a:t>города.</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Знаменитые </a:t>
            </a:r>
            <a:r>
              <a:rPr lang="ru-RU" dirty="0">
                <a:solidFill>
                  <a:srgbClr val="002060"/>
                </a:solidFill>
                <a:latin typeface="Times New Roman" panose="02020603050405020304" pitchFamily="18" charset="0"/>
                <a:cs typeface="Times New Roman" panose="02020603050405020304" pitchFamily="18" charset="0"/>
              </a:rPr>
              <a:t>личности и особенные места </a:t>
            </a:r>
            <a:r>
              <a:rPr lang="ru-RU" dirty="0" smtClean="0">
                <a:solidFill>
                  <a:srgbClr val="002060"/>
                </a:solidFill>
                <a:latin typeface="Times New Roman" panose="02020603050405020304" pitchFamily="18" charset="0"/>
                <a:cs typeface="Times New Roman" panose="02020603050405020304" pitchFamily="18" charset="0"/>
              </a:rPr>
              <a:t>города.</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Разнообразие </a:t>
            </a:r>
            <a:r>
              <a:rPr lang="ru-RU" dirty="0">
                <a:solidFill>
                  <a:srgbClr val="002060"/>
                </a:solidFill>
                <a:latin typeface="Times New Roman" panose="02020603050405020304" pitchFamily="18" charset="0"/>
                <a:cs typeface="Times New Roman" panose="02020603050405020304" pitchFamily="18" charset="0"/>
              </a:rPr>
              <a:t>растений и животных родного </a:t>
            </a:r>
            <a:r>
              <a:rPr lang="ru-RU" dirty="0" smtClean="0">
                <a:solidFill>
                  <a:srgbClr val="002060"/>
                </a:solidFill>
                <a:latin typeface="Times New Roman" panose="02020603050405020304" pitchFamily="18" charset="0"/>
                <a:cs typeface="Times New Roman" panose="02020603050405020304" pitchFamily="18" charset="0"/>
              </a:rPr>
              <a:t>края.</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Познавание </a:t>
            </a:r>
            <a:r>
              <a:rPr lang="ru-RU" dirty="0">
                <a:solidFill>
                  <a:srgbClr val="002060"/>
                </a:solidFill>
                <a:latin typeface="Times New Roman" panose="02020603050405020304" pitchFamily="18" charset="0"/>
                <a:cs typeface="Times New Roman" panose="02020603050405020304" pitchFamily="18" charset="0"/>
              </a:rPr>
              <a:t>России: флаг, гимн и государственные </a:t>
            </a:r>
            <a:r>
              <a:rPr lang="ru-RU" dirty="0" smtClean="0">
                <a:solidFill>
                  <a:srgbClr val="002060"/>
                </a:solidFill>
                <a:latin typeface="Times New Roman" panose="02020603050405020304" pitchFamily="18" charset="0"/>
                <a:cs typeface="Times New Roman" panose="02020603050405020304" pitchFamily="18" charset="0"/>
              </a:rPr>
              <a:t>символы.</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Российский </a:t>
            </a:r>
            <a:r>
              <a:rPr lang="ru-RU" dirty="0">
                <a:solidFill>
                  <a:srgbClr val="002060"/>
                </a:solidFill>
                <a:latin typeface="Times New Roman" panose="02020603050405020304" pitchFamily="18" charset="0"/>
                <a:cs typeface="Times New Roman" panose="02020603050405020304" pitchFamily="18" charset="0"/>
              </a:rPr>
              <a:t>герб и его </a:t>
            </a:r>
            <a:r>
              <a:rPr lang="ru-RU" dirty="0" smtClean="0">
                <a:solidFill>
                  <a:srgbClr val="002060"/>
                </a:solidFill>
                <a:latin typeface="Times New Roman" panose="02020603050405020304" pitchFamily="18" charset="0"/>
                <a:cs typeface="Times New Roman" panose="02020603050405020304" pitchFamily="18" charset="0"/>
              </a:rPr>
              <a:t>значение.</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Разнообразие </a:t>
            </a:r>
            <a:r>
              <a:rPr lang="ru-RU" dirty="0">
                <a:solidFill>
                  <a:srgbClr val="002060"/>
                </a:solidFill>
                <a:latin typeface="Times New Roman" panose="02020603050405020304" pitchFamily="18" charset="0"/>
                <a:cs typeface="Times New Roman" panose="02020603050405020304" pitchFamily="18" charset="0"/>
              </a:rPr>
              <a:t>климатических зон в </a:t>
            </a:r>
            <a:r>
              <a:rPr lang="ru-RU" dirty="0" smtClean="0">
                <a:solidFill>
                  <a:srgbClr val="002060"/>
                </a:solidFill>
                <a:latin typeface="Times New Roman" panose="02020603050405020304" pitchFamily="18" charset="0"/>
                <a:cs typeface="Times New Roman" panose="02020603050405020304" pitchFamily="18" charset="0"/>
              </a:rPr>
              <a:t>России.</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Разнообразие </a:t>
            </a:r>
            <a:r>
              <a:rPr lang="ru-RU" dirty="0">
                <a:solidFill>
                  <a:srgbClr val="002060"/>
                </a:solidFill>
                <a:latin typeface="Times New Roman" panose="02020603050405020304" pitchFamily="18" charset="0"/>
                <a:cs typeface="Times New Roman" panose="02020603050405020304" pitchFamily="18" charset="0"/>
              </a:rPr>
              <a:t>народов, живущих в </a:t>
            </a:r>
            <a:r>
              <a:rPr lang="ru-RU" dirty="0" smtClean="0">
                <a:solidFill>
                  <a:srgbClr val="002060"/>
                </a:solidFill>
                <a:latin typeface="Times New Roman" panose="02020603050405020304" pitchFamily="18" charset="0"/>
                <a:cs typeface="Times New Roman" panose="02020603050405020304" pitchFamily="18" charset="0"/>
              </a:rPr>
              <a:t>России.</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Особенности </a:t>
            </a:r>
            <a:r>
              <a:rPr lang="ru-RU" dirty="0">
                <a:solidFill>
                  <a:srgbClr val="002060"/>
                </a:solidFill>
                <a:latin typeface="Times New Roman" panose="02020603050405020304" pitchFamily="18" charset="0"/>
                <a:cs typeface="Times New Roman" panose="02020603050405020304" pitchFamily="18" charset="0"/>
              </a:rPr>
              <a:t>русского </a:t>
            </a:r>
            <a:r>
              <a:rPr lang="ru-RU" dirty="0" smtClean="0">
                <a:solidFill>
                  <a:srgbClr val="002060"/>
                </a:solidFill>
                <a:latin typeface="Times New Roman" panose="02020603050405020304" pitchFamily="18" charset="0"/>
                <a:cs typeface="Times New Roman" panose="02020603050405020304" pitchFamily="18" charset="0"/>
              </a:rPr>
              <a:t>леса.</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Значение </a:t>
            </a:r>
            <a:r>
              <a:rPr lang="ru-RU" dirty="0">
                <a:solidFill>
                  <a:srgbClr val="002060"/>
                </a:solidFill>
                <a:latin typeface="Times New Roman" panose="02020603050405020304" pitchFamily="18" charset="0"/>
                <a:cs typeface="Times New Roman" panose="02020603050405020304" pitchFamily="18" charset="0"/>
              </a:rPr>
              <a:t>заповедников для сохранения </a:t>
            </a:r>
            <a:r>
              <a:rPr lang="ru-RU" dirty="0" smtClean="0">
                <a:solidFill>
                  <a:srgbClr val="002060"/>
                </a:solidFill>
                <a:latin typeface="Times New Roman" panose="02020603050405020304" pitchFamily="18" charset="0"/>
                <a:cs typeface="Times New Roman" panose="02020603050405020304" pitchFamily="18" charset="0"/>
              </a:rPr>
              <a:t>природы.</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Важность </a:t>
            </a:r>
            <a:r>
              <a:rPr lang="ru-RU" dirty="0">
                <a:solidFill>
                  <a:srgbClr val="002060"/>
                </a:solidFill>
                <a:latin typeface="Times New Roman" panose="02020603050405020304" pitchFamily="18" charset="0"/>
                <a:cs typeface="Times New Roman" panose="02020603050405020304" pitchFamily="18" charset="0"/>
              </a:rPr>
              <a:t>рек в </a:t>
            </a:r>
            <a:r>
              <a:rPr lang="ru-RU" dirty="0" smtClean="0">
                <a:solidFill>
                  <a:srgbClr val="002060"/>
                </a:solidFill>
                <a:latin typeface="Times New Roman" panose="02020603050405020304" pitchFamily="18" charset="0"/>
                <a:cs typeface="Times New Roman" panose="02020603050405020304" pitchFamily="18" charset="0"/>
              </a:rPr>
              <a:t>России.</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Удивительные </a:t>
            </a:r>
            <a:r>
              <a:rPr lang="ru-RU" dirty="0">
                <a:solidFill>
                  <a:srgbClr val="002060"/>
                </a:solidFill>
                <a:latin typeface="Times New Roman" panose="02020603050405020304" pitchFamily="18" charset="0"/>
                <a:cs typeface="Times New Roman" panose="02020603050405020304" pitchFamily="18" charset="0"/>
              </a:rPr>
              <a:t>города нашей </a:t>
            </a:r>
            <a:r>
              <a:rPr lang="ru-RU" dirty="0" smtClean="0">
                <a:solidFill>
                  <a:srgbClr val="002060"/>
                </a:solidFill>
                <a:latin typeface="Times New Roman" panose="02020603050405020304" pitchFamily="18" charset="0"/>
                <a:cs typeface="Times New Roman" panose="02020603050405020304" pitchFamily="18" charset="0"/>
              </a:rPr>
              <a:t>страны.</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Праздник </a:t>
            </a:r>
            <a:r>
              <a:rPr lang="ru-RU" dirty="0">
                <a:solidFill>
                  <a:srgbClr val="002060"/>
                </a:solidFill>
                <a:latin typeface="Times New Roman" panose="02020603050405020304" pitchFamily="18" charset="0"/>
                <a:cs typeface="Times New Roman" panose="02020603050405020304" pitchFamily="18" charset="0"/>
              </a:rPr>
              <a:t>защитников </a:t>
            </a:r>
            <a:r>
              <a:rPr lang="ru-RU" dirty="0" smtClean="0">
                <a:solidFill>
                  <a:srgbClr val="002060"/>
                </a:solidFill>
                <a:latin typeface="Times New Roman" panose="02020603050405020304" pitchFamily="18" charset="0"/>
                <a:cs typeface="Times New Roman" panose="02020603050405020304" pitchFamily="18" charset="0"/>
              </a:rPr>
              <a:t>Отечества.</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Семейные </a:t>
            </a:r>
            <a:r>
              <a:rPr lang="ru-RU" dirty="0">
                <a:solidFill>
                  <a:srgbClr val="002060"/>
                </a:solidFill>
                <a:latin typeface="Times New Roman" panose="02020603050405020304" pitchFamily="18" charset="0"/>
                <a:cs typeface="Times New Roman" panose="02020603050405020304" pitchFamily="18" charset="0"/>
              </a:rPr>
              <a:t>ценности и мама в нашей </a:t>
            </a:r>
            <a:r>
              <a:rPr lang="ru-RU" dirty="0" smtClean="0">
                <a:solidFill>
                  <a:srgbClr val="002060"/>
                </a:solidFill>
                <a:latin typeface="Times New Roman" panose="02020603050405020304" pitchFamily="18" charset="0"/>
                <a:cs typeface="Times New Roman" panose="02020603050405020304" pitchFamily="18" charset="0"/>
              </a:rPr>
              <a:t>жизни.</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Праздник </a:t>
            </a:r>
            <a:r>
              <a:rPr lang="ru-RU" dirty="0">
                <a:solidFill>
                  <a:srgbClr val="002060"/>
                </a:solidFill>
                <a:latin typeface="Times New Roman" panose="02020603050405020304" pitchFamily="18" charset="0"/>
                <a:cs typeface="Times New Roman" panose="02020603050405020304" pitchFamily="18" charset="0"/>
              </a:rPr>
              <a:t>Масленицы: традиции и </a:t>
            </a:r>
            <a:r>
              <a:rPr lang="ru-RU" dirty="0" smtClean="0">
                <a:solidFill>
                  <a:srgbClr val="002060"/>
                </a:solidFill>
                <a:latin typeface="Times New Roman" panose="02020603050405020304" pitchFamily="18" charset="0"/>
                <a:cs typeface="Times New Roman" panose="02020603050405020304" pitchFamily="18" charset="0"/>
              </a:rPr>
              <a:t>культура.</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Гордость </a:t>
            </a:r>
            <a:r>
              <a:rPr lang="ru-RU" dirty="0">
                <a:solidFill>
                  <a:srgbClr val="002060"/>
                </a:solidFill>
                <a:latin typeface="Times New Roman" panose="02020603050405020304" pitchFamily="18" charset="0"/>
                <a:cs typeface="Times New Roman" panose="02020603050405020304" pitchFamily="18" charset="0"/>
              </a:rPr>
              <a:t>за подвиги наших </a:t>
            </a:r>
            <a:r>
              <a:rPr lang="ru-RU" dirty="0" smtClean="0">
                <a:solidFill>
                  <a:srgbClr val="002060"/>
                </a:solidFill>
                <a:latin typeface="Times New Roman" panose="02020603050405020304" pitchFamily="18" charset="0"/>
                <a:cs typeface="Times New Roman" panose="02020603050405020304" pitchFamily="18" charset="0"/>
              </a:rPr>
              <a:t>космонавтов.</a:t>
            </a:r>
          </a:p>
        </p:txBody>
      </p:sp>
    </p:spTree>
    <p:extLst>
      <p:ext uri="{BB962C8B-B14F-4D97-AF65-F5344CB8AC3E}">
        <p14:creationId xmlns:p14="http://schemas.microsoft.com/office/powerpoint/2010/main" val="1196772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0242" y="532302"/>
            <a:ext cx="10538604" cy="2585323"/>
          </a:xfrm>
          <a:prstGeom prst="rect">
            <a:avLst/>
          </a:prstGeom>
        </p:spPr>
        <p:txBody>
          <a:bodyPr wrap="square">
            <a:spAutoFit/>
          </a:bodyPr>
          <a:lstStyle/>
          <a:p>
            <a:pPr marL="285750" indent="-285750">
              <a:buFont typeface="Wingdings" panose="05000000000000000000" pitchFamily="2" charset="2"/>
              <a:buChar char="q"/>
            </a:pPr>
            <a:r>
              <a:rPr lang="ru-RU" dirty="0">
                <a:solidFill>
                  <a:srgbClr val="002060"/>
                </a:solidFill>
                <a:latin typeface="Times New Roman" panose="02020603050405020304" pitchFamily="18" charset="0"/>
                <a:cs typeface="Times New Roman" panose="02020603050405020304" pitchFamily="18" charset="0"/>
              </a:rPr>
              <a:t>Москва – столица России: история и достопримечательности.</a:t>
            </a:r>
          </a:p>
          <a:p>
            <a:pPr marL="285750" indent="-285750">
              <a:buFont typeface="Wingdings" panose="05000000000000000000" pitchFamily="2" charset="2"/>
              <a:buChar char="q"/>
            </a:pPr>
            <a:r>
              <a:rPr lang="ru-RU" dirty="0">
                <a:solidFill>
                  <a:srgbClr val="002060"/>
                </a:solidFill>
                <a:latin typeface="Times New Roman" panose="02020603050405020304" pitchFamily="18" charset="0"/>
                <a:cs typeface="Times New Roman" panose="02020603050405020304" pitchFamily="18" charset="0"/>
              </a:rPr>
              <a:t>Память о Дне Победы и героях Великой Отечественной войны.</a:t>
            </a:r>
          </a:p>
          <a:p>
            <a:pPr marL="285750" indent="-285750">
              <a:buFont typeface="Wingdings" panose="05000000000000000000" pitchFamily="2" charset="2"/>
              <a:buChar char="q"/>
            </a:pPr>
            <a:r>
              <a:rPr lang="ru-RU" dirty="0">
                <a:solidFill>
                  <a:srgbClr val="002060"/>
                </a:solidFill>
                <a:latin typeface="Times New Roman" panose="02020603050405020304" pitchFamily="18" charset="0"/>
                <a:cs typeface="Times New Roman" panose="02020603050405020304" pitchFamily="18" charset="0"/>
              </a:rPr>
              <a:t>Понятие гражданства: права и обязанности граждан России</a:t>
            </a:r>
            <a:r>
              <a:rPr lang="ru-RU" dirty="0" smtClean="0">
                <a:solidFill>
                  <a:srgbClr val="002060"/>
                </a:solidFill>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Богатыри </a:t>
            </a:r>
            <a:r>
              <a:rPr lang="ru-RU" dirty="0">
                <a:solidFill>
                  <a:srgbClr val="002060"/>
                </a:solidFill>
                <a:latin typeface="Times New Roman" panose="02020603050405020304" pitchFamily="18" charset="0"/>
                <a:cs typeface="Times New Roman" panose="02020603050405020304" pitchFamily="18" charset="0"/>
              </a:rPr>
              <a:t>русской земли: легенды и герои.</a:t>
            </a:r>
          </a:p>
          <a:p>
            <a:pPr marL="285750" indent="-285750">
              <a:buFont typeface="Wingdings" panose="05000000000000000000" pitchFamily="2" charset="2"/>
              <a:buChar char="q"/>
            </a:pPr>
            <a:r>
              <a:rPr lang="ru-RU" dirty="0">
                <a:solidFill>
                  <a:srgbClr val="002060"/>
                </a:solidFill>
                <a:latin typeface="Times New Roman" panose="02020603050405020304" pitchFamily="18" charset="0"/>
                <a:cs typeface="Times New Roman" panose="02020603050405020304" pitchFamily="18" charset="0"/>
              </a:rPr>
              <a:t>Истории наших героев Отечества.</a:t>
            </a:r>
          </a:p>
          <a:p>
            <a:pPr marL="285750" indent="-285750">
              <a:buFont typeface="Wingdings" panose="05000000000000000000" pitchFamily="2" charset="2"/>
              <a:buChar char="q"/>
            </a:pPr>
            <a:r>
              <a:rPr lang="ru-RU" dirty="0">
                <a:solidFill>
                  <a:srgbClr val="002060"/>
                </a:solidFill>
                <a:latin typeface="Times New Roman" panose="02020603050405020304" pitchFamily="18" charset="0"/>
                <a:cs typeface="Times New Roman" panose="02020603050405020304" pitchFamily="18" charset="0"/>
              </a:rPr>
              <a:t>Значимость Дня Конституции Российской Федерации.</a:t>
            </a:r>
          </a:p>
          <a:p>
            <a:pPr marL="285750" indent="-285750">
              <a:buFont typeface="Wingdings" panose="05000000000000000000" pitchFamily="2" charset="2"/>
              <a:buChar char="q"/>
            </a:pPr>
            <a:r>
              <a:rPr lang="ru-RU" dirty="0">
                <a:solidFill>
                  <a:srgbClr val="002060"/>
                </a:solidFill>
                <a:latin typeface="Times New Roman" panose="02020603050405020304" pitchFamily="18" charset="0"/>
                <a:cs typeface="Times New Roman" panose="02020603050405020304" pitchFamily="18" charset="0"/>
              </a:rPr>
              <a:t>Важность Дня Бородинского сражения в истории </a:t>
            </a:r>
            <a:r>
              <a:rPr lang="ru-RU" dirty="0" smtClean="0">
                <a:solidFill>
                  <a:srgbClr val="002060"/>
                </a:solidFill>
                <a:latin typeface="Times New Roman" panose="02020603050405020304" pitchFamily="18" charset="0"/>
                <a:cs typeface="Times New Roman" panose="02020603050405020304" pitchFamily="18" charset="0"/>
              </a:rPr>
              <a:t>России.</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Уважение </a:t>
            </a:r>
            <a:r>
              <a:rPr lang="ru-RU" dirty="0">
                <a:solidFill>
                  <a:srgbClr val="002060"/>
                </a:solidFill>
                <a:latin typeface="Times New Roman" panose="02020603050405020304" pitchFamily="18" charset="0"/>
                <a:cs typeface="Times New Roman" panose="02020603050405020304" pitchFamily="18" charset="0"/>
              </a:rPr>
              <a:t>к пожилым людям: Международный день </a:t>
            </a:r>
            <a:r>
              <a:rPr lang="ru-RU" dirty="0" smtClean="0">
                <a:solidFill>
                  <a:srgbClr val="002060"/>
                </a:solidFill>
                <a:latin typeface="Times New Roman" panose="02020603050405020304" pitchFamily="18" charset="0"/>
                <a:cs typeface="Times New Roman" panose="02020603050405020304" pitchFamily="18" charset="0"/>
              </a:rPr>
              <a:t>пожилых.</a:t>
            </a:r>
          </a:p>
          <a:p>
            <a:pPr marL="285750" indent="-285750">
              <a:buFont typeface="Wingdings" panose="05000000000000000000" pitchFamily="2" charset="2"/>
              <a:buChar char="q"/>
            </a:pPr>
            <a:r>
              <a:rPr lang="ru-RU" dirty="0" smtClean="0">
                <a:solidFill>
                  <a:srgbClr val="002060"/>
                </a:solidFill>
                <a:latin typeface="Times New Roman" panose="02020603050405020304" pitchFamily="18" charset="0"/>
                <a:cs typeface="Times New Roman" panose="02020603050405020304" pitchFamily="18" charset="0"/>
              </a:rPr>
              <a:t>Сохранение </a:t>
            </a:r>
            <a:r>
              <a:rPr lang="ru-RU" dirty="0">
                <a:solidFill>
                  <a:srgbClr val="002060"/>
                </a:solidFill>
                <a:latin typeface="Times New Roman" panose="02020603050405020304" pitchFamily="18" charset="0"/>
                <a:cs typeface="Times New Roman" panose="02020603050405020304" pitchFamily="18" charset="0"/>
              </a:rPr>
              <a:t>русского языка: Международный день русского языка.</a:t>
            </a:r>
          </a:p>
        </p:txBody>
      </p:sp>
      <p:sp>
        <p:nvSpPr>
          <p:cNvPr id="3" name="Прямоугольник 2"/>
          <p:cNvSpPr/>
          <p:nvPr/>
        </p:nvSpPr>
        <p:spPr>
          <a:xfrm>
            <a:off x="710242" y="3191666"/>
            <a:ext cx="11297728" cy="3416320"/>
          </a:xfrm>
          <a:prstGeom prst="rect">
            <a:avLst/>
          </a:prstGeom>
        </p:spPr>
        <p:txBody>
          <a:bodyPr wrap="square">
            <a:spAutoFit/>
          </a:bodyPr>
          <a:lstStyle/>
          <a:p>
            <a:r>
              <a:rPr lang="ru-RU" b="1" i="1" dirty="0" smtClean="0">
                <a:solidFill>
                  <a:schemeClr val="accent2">
                    <a:lumMod val="50000"/>
                  </a:schemeClr>
                </a:solidFill>
                <a:latin typeface="Times New Roman" panose="02020603050405020304" pitchFamily="18" charset="0"/>
                <a:cs typeface="Times New Roman" panose="02020603050405020304" pitchFamily="18" charset="0"/>
              </a:rPr>
              <a:t>РППС для </a:t>
            </a:r>
            <a:r>
              <a:rPr lang="ru-RU" b="1" i="1" dirty="0">
                <a:solidFill>
                  <a:schemeClr val="accent2">
                    <a:lumMod val="50000"/>
                  </a:schemeClr>
                </a:solidFill>
                <a:latin typeface="Times New Roman" panose="02020603050405020304" pitchFamily="18" charset="0"/>
                <a:cs typeface="Times New Roman" panose="02020603050405020304" pitchFamily="18" charset="0"/>
              </a:rPr>
              <a:t>патриотического воспитания</a:t>
            </a:r>
            <a:r>
              <a:rPr lang="ru-RU" dirty="0">
                <a:solidFill>
                  <a:srgbClr val="002060"/>
                </a:solidFill>
                <a:latin typeface="Times New Roman" panose="02020603050405020304" pitchFamily="18" charset="0"/>
                <a:cs typeface="Times New Roman" panose="02020603050405020304" pitchFamily="18" charset="0"/>
              </a:rPr>
              <a:t>:</a:t>
            </a:r>
          </a:p>
          <a:p>
            <a:r>
              <a:rPr lang="ru-RU" b="1" i="1" dirty="0" smtClean="0">
                <a:solidFill>
                  <a:srgbClr val="002060"/>
                </a:solidFill>
                <a:latin typeface="Times New Roman" panose="02020603050405020304" pitchFamily="18" charset="0"/>
                <a:cs typeface="Times New Roman" panose="02020603050405020304" pitchFamily="18" charset="0"/>
              </a:rPr>
              <a:t>Патриотический </a:t>
            </a:r>
            <a:r>
              <a:rPr lang="ru-RU" b="1" i="1" dirty="0">
                <a:solidFill>
                  <a:srgbClr val="002060"/>
                </a:solidFill>
                <a:latin typeface="Times New Roman" panose="02020603050405020304" pitchFamily="18" charset="0"/>
                <a:cs typeface="Times New Roman" panose="02020603050405020304" pitchFamily="18" charset="0"/>
              </a:rPr>
              <a:t>уголок:</a:t>
            </a:r>
          </a:p>
          <a:p>
            <a:pPr>
              <a:buFont typeface="Arial" panose="020B0604020202020204" pitchFamily="34" charset="0"/>
              <a:buChar char="•"/>
            </a:pPr>
            <a:r>
              <a:rPr lang="ru-RU" dirty="0">
                <a:solidFill>
                  <a:srgbClr val="002060"/>
                </a:solidFill>
                <a:latin typeface="Times New Roman" panose="02020603050405020304" pitchFamily="18" charset="0"/>
                <a:cs typeface="Times New Roman" panose="02020603050405020304" pitchFamily="18" charset="0"/>
              </a:rPr>
              <a:t>Создать специальное место, где будут размещены государственные символы (флаг, герб) и памятные предметы.</a:t>
            </a:r>
          </a:p>
          <a:p>
            <a:pPr>
              <a:buFont typeface="Arial" panose="020B0604020202020204" pitchFamily="34" charset="0"/>
              <a:buChar char="•"/>
            </a:pPr>
            <a:r>
              <a:rPr lang="ru-RU" dirty="0">
                <a:solidFill>
                  <a:srgbClr val="002060"/>
                </a:solidFill>
                <a:latin typeface="Times New Roman" panose="02020603050405020304" pitchFamily="18" charset="0"/>
                <a:cs typeface="Times New Roman" panose="02020603050405020304" pitchFamily="18" charset="0"/>
              </a:rPr>
              <a:t>Расположить книги и рассказы о важных событиях и людях России.</a:t>
            </a:r>
          </a:p>
          <a:p>
            <a:r>
              <a:rPr lang="ru-RU" dirty="0" smtClean="0">
                <a:solidFill>
                  <a:srgbClr val="002060"/>
                </a:solidFill>
                <a:latin typeface="Times New Roman" panose="02020603050405020304" pitchFamily="18" charset="0"/>
                <a:cs typeface="Times New Roman" panose="02020603050405020304" pitchFamily="18" charset="0"/>
              </a:rPr>
              <a:t> </a:t>
            </a:r>
            <a:r>
              <a:rPr lang="ru-RU" b="1" i="1" dirty="0">
                <a:solidFill>
                  <a:srgbClr val="002060"/>
                </a:solidFill>
                <a:latin typeface="Times New Roman" panose="02020603050405020304" pitchFamily="18" charset="0"/>
                <a:cs typeface="Times New Roman" panose="02020603050405020304" pitchFamily="18" charset="0"/>
              </a:rPr>
              <a:t>Мини-музей местных достопримечательностей:</a:t>
            </a:r>
          </a:p>
          <a:p>
            <a:pPr>
              <a:buFont typeface="Arial" panose="020B0604020202020204" pitchFamily="34" charset="0"/>
              <a:buChar char="•"/>
            </a:pPr>
            <a:r>
              <a:rPr lang="ru-RU" dirty="0">
                <a:solidFill>
                  <a:srgbClr val="002060"/>
                </a:solidFill>
                <a:latin typeface="Times New Roman" panose="02020603050405020304" pitchFamily="18" charset="0"/>
                <a:cs typeface="Times New Roman" panose="02020603050405020304" pitchFamily="18" charset="0"/>
              </a:rPr>
              <a:t>Собрать модели и картинки знаковых мест города/поселка.</a:t>
            </a:r>
          </a:p>
          <a:p>
            <a:pPr>
              <a:buFont typeface="Arial" panose="020B0604020202020204" pitchFamily="34" charset="0"/>
              <a:buChar char="•"/>
            </a:pPr>
            <a:r>
              <a:rPr lang="ru-RU" dirty="0">
                <a:solidFill>
                  <a:srgbClr val="002060"/>
                </a:solidFill>
                <a:latin typeface="Times New Roman" panose="02020603050405020304" pitchFamily="18" charset="0"/>
                <a:cs typeface="Times New Roman" panose="02020603050405020304" pitchFamily="18" charset="0"/>
              </a:rPr>
              <a:t>Рассказать о значимых событиях и истории места.</a:t>
            </a:r>
          </a:p>
          <a:p>
            <a:r>
              <a:rPr lang="ru-RU" dirty="0" smtClean="0">
                <a:solidFill>
                  <a:srgbClr val="002060"/>
                </a:solidFill>
                <a:latin typeface="Times New Roman" panose="02020603050405020304" pitchFamily="18" charset="0"/>
                <a:cs typeface="Times New Roman" panose="02020603050405020304" pitchFamily="18" charset="0"/>
              </a:rPr>
              <a:t> </a:t>
            </a:r>
            <a:r>
              <a:rPr lang="ru-RU" b="1" i="1" dirty="0">
                <a:solidFill>
                  <a:srgbClr val="002060"/>
                </a:solidFill>
                <a:latin typeface="Times New Roman" panose="02020603050405020304" pitchFamily="18" charset="0"/>
                <a:cs typeface="Times New Roman" panose="02020603050405020304" pitchFamily="18" charset="0"/>
              </a:rPr>
              <a:t>Карта России и мира:</a:t>
            </a:r>
          </a:p>
          <a:p>
            <a:pPr>
              <a:buFont typeface="Arial" panose="020B0604020202020204" pitchFamily="34" charset="0"/>
              <a:buChar char="•"/>
            </a:pPr>
            <a:r>
              <a:rPr lang="ru-RU" dirty="0">
                <a:solidFill>
                  <a:srgbClr val="002060"/>
                </a:solidFill>
                <a:latin typeface="Times New Roman" panose="02020603050405020304" pitchFamily="18" charset="0"/>
                <a:cs typeface="Times New Roman" panose="02020603050405020304" pitchFamily="18" charset="0"/>
              </a:rPr>
              <a:t>Разместить карту, на которой можно показать детям границы и символы России.</a:t>
            </a:r>
          </a:p>
          <a:p>
            <a:pPr>
              <a:buFont typeface="Arial" panose="020B0604020202020204" pitchFamily="34" charset="0"/>
              <a:buChar char="•"/>
            </a:pPr>
            <a:r>
              <a:rPr lang="ru-RU" dirty="0">
                <a:solidFill>
                  <a:srgbClr val="002060"/>
                </a:solidFill>
                <a:latin typeface="Times New Roman" panose="02020603050405020304" pitchFamily="18" charset="0"/>
                <a:cs typeface="Times New Roman" panose="02020603050405020304" pitchFamily="18" charset="0"/>
              </a:rPr>
              <a:t>Познакомить с разнообразием климатических зон и национальностей в стране.</a:t>
            </a:r>
          </a:p>
          <a:p>
            <a:r>
              <a:rPr lang="ru-RU" b="1" i="1" dirty="0" smtClean="0">
                <a:solidFill>
                  <a:srgbClr val="002060"/>
                </a:solidFill>
                <a:latin typeface="Times New Roman" panose="02020603050405020304" pitchFamily="18" charset="0"/>
                <a:cs typeface="Times New Roman" panose="02020603050405020304" pitchFamily="18" charset="0"/>
              </a:rPr>
              <a:t>Патриотические </a:t>
            </a:r>
            <a:r>
              <a:rPr lang="ru-RU" b="1" i="1" dirty="0">
                <a:solidFill>
                  <a:srgbClr val="002060"/>
                </a:solidFill>
                <a:latin typeface="Times New Roman" panose="02020603050405020304" pitchFamily="18" charset="0"/>
                <a:cs typeface="Times New Roman" panose="02020603050405020304" pitchFamily="18" charset="0"/>
              </a:rPr>
              <a:t>рисунки и поделки:</a:t>
            </a:r>
          </a:p>
          <a:p>
            <a:pPr>
              <a:buFont typeface="Arial" panose="020B0604020202020204" pitchFamily="34" charset="0"/>
              <a:buChar char="•"/>
            </a:pPr>
            <a:r>
              <a:rPr lang="ru-RU" dirty="0">
                <a:solidFill>
                  <a:srgbClr val="002060"/>
                </a:solidFill>
                <a:latin typeface="Times New Roman" panose="02020603050405020304" pitchFamily="18" charset="0"/>
                <a:cs typeface="Times New Roman" panose="02020603050405020304" pitchFamily="18" charset="0"/>
              </a:rPr>
              <a:t>Организовать занятия, где дети будут создавать рисунки и поделки, связанные с историей и культурой России.</a:t>
            </a:r>
            <a:endParaRPr lang="ru-RU" i="0" dirty="0">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6386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7375" y="336877"/>
            <a:ext cx="11582400" cy="6524863"/>
          </a:xfrm>
          <a:prstGeom prst="rect">
            <a:avLst/>
          </a:prstGeom>
        </p:spPr>
        <p:txBody>
          <a:bodyPr wrap="square">
            <a:spAutoFit/>
          </a:bodyPr>
          <a:lstStyle/>
          <a:p>
            <a:pPr algn="ctr"/>
            <a:r>
              <a:rPr lang="ru-RU" sz="2000" b="1" i="1" dirty="0">
                <a:solidFill>
                  <a:srgbClr val="FF0000"/>
                </a:solidFill>
                <a:latin typeface="Times New Roman" panose="02020603050405020304" pitchFamily="18" charset="0"/>
                <a:cs typeface="Times New Roman" panose="02020603050405020304" pitchFamily="18" charset="0"/>
              </a:rPr>
              <a:t>Патриотическое воспитание дошкольников через дидактические </a:t>
            </a:r>
            <a:r>
              <a:rPr lang="ru-RU" sz="2000" b="1" i="1" dirty="0" smtClean="0">
                <a:solidFill>
                  <a:srgbClr val="FF0000"/>
                </a:solidFill>
                <a:latin typeface="Times New Roman" panose="02020603050405020304" pitchFamily="18" charset="0"/>
                <a:cs typeface="Times New Roman" panose="02020603050405020304" pitchFamily="18" charset="0"/>
              </a:rPr>
              <a:t>игры</a:t>
            </a:r>
          </a:p>
          <a:p>
            <a:pPr algn="just"/>
            <a:endParaRPr lang="ru-RU" sz="2000" b="1" dirty="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В дидактических играх развивается сообразительность, умение самостоятельно решать поставленную задачу, согласовывать свои действия с действиями ведущего и других участников игры. В играх проявляются и развиваются необходимые к школе качества: произвольное поведение, образное и логическое мышление, воображение, познавательная активность. </a:t>
            </a: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Дидактические игры являются составной частью образовательной деятельности и режимных моментов в жизни любой </a:t>
            </a:r>
            <a:r>
              <a:rPr lang="ru-RU" sz="2000" dirty="0" smtClean="0">
                <a:solidFill>
                  <a:srgbClr val="002060"/>
                </a:solidFill>
                <a:latin typeface="Times New Roman" panose="02020603050405020304" pitchFamily="18" charset="0"/>
                <a:cs typeface="Times New Roman" panose="02020603050405020304" pitchFamily="18" charset="0"/>
              </a:rPr>
              <a:t>группы</a:t>
            </a:r>
          </a:p>
          <a:p>
            <a:pPr algn="just"/>
            <a:endParaRPr lang="ru-RU" sz="2000" dirty="0" smtClean="0">
              <a:solidFill>
                <a:srgbClr val="002060"/>
              </a:solidFill>
              <a:latin typeface="Times New Roman" panose="02020603050405020304" pitchFamily="18" charset="0"/>
              <a:cs typeface="Times New Roman" panose="02020603050405020304" pitchFamily="18" charset="0"/>
            </a:endParaRPr>
          </a:p>
          <a:p>
            <a:pPr algn="ctr"/>
            <a:r>
              <a:rPr lang="ru-RU" sz="2000" b="1" dirty="0">
                <a:solidFill>
                  <a:srgbClr val="FF0000"/>
                </a:solidFill>
                <a:latin typeface="Times New Roman" panose="02020603050405020304" pitchFamily="18" charset="0"/>
                <a:cs typeface="Times New Roman" panose="02020603050405020304" pitchFamily="18" charset="0"/>
              </a:rPr>
              <a:t>Младший дошкольный возраст </a:t>
            </a:r>
            <a:endParaRPr lang="ru-RU" sz="2000" dirty="0">
              <a:solidFill>
                <a:srgbClr val="FF0000"/>
              </a:solidFill>
              <a:latin typeface="Times New Roman" panose="02020603050405020304" pitchFamily="18" charset="0"/>
              <a:cs typeface="Times New Roman" panose="02020603050405020304" pitchFamily="18" charset="0"/>
            </a:endParaRPr>
          </a:p>
          <a:p>
            <a:pPr algn="just"/>
            <a:r>
              <a:rPr lang="ru-RU" sz="2000" i="1" dirty="0">
                <a:solidFill>
                  <a:schemeClr val="accent2">
                    <a:lumMod val="50000"/>
                  </a:schemeClr>
                </a:solidFill>
                <a:latin typeface="Times New Roman" panose="02020603050405020304" pitchFamily="18" charset="0"/>
                <a:cs typeface="Times New Roman" panose="02020603050405020304" pitchFamily="18" charset="0"/>
              </a:rPr>
              <a:t>Игра «Мой адрес» </a:t>
            </a:r>
          </a:p>
          <a:p>
            <a:pPr algn="just"/>
            <a:r>
              <a:rPr lang="ru-RU" sz="2000" dirty="0">
                <a:solidFill>
                  <a:srgbClr val="002060"/>
                </a:solidFill>
                <a:latin typeface="Times New Roman" panose="02020603050405020304" pitchFamily="18" charset="0"/>
                <a:cs typeface="Times New Roman" panose="02020603050405020304" pitchFamily="18" charset="0"/>
              </a:rPr>
              <a:t>К концу младшего дошкольного возраста ребёнок должен знать свой адрес. </a:t>
            </a:r>
          </a:p>
          <a:p>
            <a:pPr algn="just"/>
            <a:r>
              <a:rPr lang="ru-RU" sz="2000" dirty="0">
                <a:solidFill>
                  <a:srgbClr val="002060"/>
                </a:solidFill>
                <a:latin typeface="Times New Roman" panose="02020603050405020304" pitchFamily="18" charset="0"/>
                <a:cs typeface="Times New Roman" panose="02020603050405020304" pitchFamily="18" charset="0"/>
              </a:rPr>
              <a:t>Цель игры: Закрепить знания об адресе местожительства детей.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мяч </a:t>
            </a:r>
          </a:p>
          <a:p>
            <a:pPr algn="just"/>
            <a:r>
              <a:rPr lang="ru-RU" sz="2000" dirty="0">
                <a:solidFill>
                  <a:srgbClr val="002060"/>
                </a:solidFill>
                <a:latin typeface="Times New Roman" panose="02020603050405020304" pitchFamily="18" charset="0"/>
                <a:cs typeface="Times New Roman" panose="02020603050405020304" pitchFamily="18" charset="0"/>
              </a:rPr>
              <a:t>Ход игры: В эту игру можно играть как с одним ребёнком, так и с несколькими детьми. Ведущий (взрослый) по очереди бросает мяч детям и произносит: Я живу в городе …? Или Я живу на улице…? Или: Я живу в доме № …? Или: Я живу в квартире № …? Или: я живу в стране под названием …? Рядом с моим домом находится …? И т.д. Играющий, который поймал мяч, должен продолжить фразу и вернуть мяч ведущему. Тот бросает мяч другому ребёнку и игра продолжается. Вопросы можно повторять</a:t>
            </a:r>
          </a:p>
          <a:p>
            <a:endParaRPr lang="ru-RU" dirty="0"/>
          </a:p>
        </p:txBody>
      </p:sp>
    </p:spTree>
    <p:extLst>
      <p:ext uri="{BB962C8B-B14F-4D97-AF65-F5344CB8AC3E}">
        <p14:creationId xmlns:p14="http://schemas.microsoft.com/office/powerpoint/2010/main" val="2217157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6062" y="242114"/>
            <a:ext cx="11848563" cy="6555641"/>
          </a:xfrm>
          <a:prstGeom prst="rect">
            <a:avLst/>
          </a:prstGeom>
        </p:spPr>
        <p:txBody>
          <a:bodyPr wrap="square">
            <a:spAutoFit/>
          </a:bodyPr>
          <a:lstStyle/>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«Наш детский сад» </a:t>
            </a:r>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Эта игра подходит для второй младшей группы детского сада и проводится после комплекса занятий по окружающему миру, посвященных знакомству с детским садом и после ряда экскурсий по детскому саду. </a:t>
            </a:r>
          </a:p>
          <a:p>
            <a:pPr algn="just"/>
            <a:r>
              <a:rPr lang="ru-RU" sz="2000" dirty="0">
                <a:solidFill>
                  <a:srgbClr val="002060"/>
                </a:solidFill>
                <a:latin typeface="Times New Roman" panose="02020603050405020304" pitchFamily="18" charset="0"/>
                <a:cs typeface="Times New Roman" panose="02020603050405020304" pitchFamily="18" charset="0"/>
              </a:rPr>
              <a:t>Цель игры: закрепить з0ания о детском саде, o его сотрудниках. Воспитывать уважительное отношение к старшим, к сотрудникам детского сада и их труду.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Фотографии детского сада, помещений детского сада и игровых площадок, а так же сотрудников (воспитателей, заведующей, методиста, музыкального руководителя, инструктора ФИЗО, руководителя ИЗО (если есть), повара, завхоза и т.д.). </a:t>
            </a:r>
          </a:p>
          <a:p>
            <a:pPr algn="just"/>
            <a:r>
              <a:rPr lang="ru-RU" sz="2000" dirty="0">
                <a:solidFill>
                  <a:srgbClr val="002060"/>
                </a:solidFill>
                <a:latin typeface="Times New Roman" panose="02020603050405020304" pitchFamily="18" charset="0"/>
                <a:cs typeface="Times New Roman" panose="02020603050405020304" pitchFamily="18" charset="0"/>
              </a:rPr>
              <a:t>Эта игра требует предварительной работы: проведение экскурсий по детскому саду, рассматривание фотографий с изображением площадок детского сада, группы и других помещений (кухни, спортивного зала, музыкального зала, методического кабинета, медицинского кабинета и т.д.). </a:t>
            </a:r>
          </a:p>
          <a:p>
            <a:pPr algn="just"/>
            <a:r>
              <a:rPr lang="ru-RU" sz="2000" dirty="0">
                <a:solidFill>
                  <a:srgbClr val="002060"/>
                </a:solidFill>
                <a:latin typeface="Times New Roman" panose="02020603050405020304" pitchFamily="18" charset="0"/>
                <a:cs typeface="Times New Roman" panose="02020603050405020304" pitchFamily="18" charset="0"/>
              </a:rPr>
              <a:t>Ход игры: Первый вариант игры заключается в том, чтобы дети, увидев фотографию, определили, что за место детского сада изображено. Воспитатель поочерёдно достаёт картинки, а дети должны угадать, где это находится и назвать, что там делают. </a:t>
            </a:r>
          </a:p>
          <a:p>
            <a:pPr algn="just"/>
            <a:r>
              <a:rPr lang="ru-RU" sz="2000" dirty="0">
                <a:solidFill>
                  <a:srgbClr val="002060"/>
                </a:solidFill>
                <a:latin typeface="Times New Roman" panose="02020603050405020304" pitchFamily="18" charset="0"/>
                <a:cs typeface="Times New Roman" panose="02020603050405020304" pitchFamily="18" charset="0"/>
              </a:rPr>
              <a:t>Во втором варианте игры необходимо разместить сотрудников детского сада по своим рабочим местам. Воспитатель предлагает детям фотографии разных мест детского сада и фотографии сотрудников, а детям нужно определить, кто, где работает. Например, повар – на кухне, музыкальный руководитель – в музыкальном зале, и т.д</a:t>
            </a: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Ход игры: Ведущий (взрослый) достаёт поочерёдно картинки с сюжетами. Все участники игры рассматривают картинки и определяют, какие «добрые слова» необходимо сказать в увиденной ситуации. За каждый правильный ответ ведущий выдаёт фишку. Выигрывает тот, кто наберёт больше всех фишек. </a:t>
            </a:r>
          </a:p>
        </p:txBody>
      </p:sp>
    </p:spTree>
    <p:extLst>
      <p:ext uri="{BB962C8B-B14F-4D97-AF65-F5344CB8AC3E}">
        <p14:creationId xmlns:p14="http://schemas.microsoft.com/office/powerpoint/2010/main" val="3022567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9043" y="486811"/>
            <a:ext cx="11492248" cy="6247864"/>
          </a:xfrm>
          <a:prstGeom prst="rect">
            <a:avLst/>
          </a:prstGeom>
        </p:spPr>
        <p:txBody>
          <a:bodyPr wrap="square">
            <a:spAutoFit/>
          </a:bodyPr>
          <a:lstStyle/>
          <a:p>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«Волшебные слова» </a:t>
            </a:r>
            <a:endParaRPr lang="ru-RU" sz="2000" b="1" i="1" dirty="0" smtClean="0">
              <a:solidFill>
                <a:schemeClr val="accent2">
                  <a:lumMod val="50000"/>
                </a:schemeClr>
              </a:solidFill>
              <a:latin typeface="Times New Roman" panose="02020603050405020304" pitchFamily="18" charset="0"/>
              <a:cs typeface="Times New Roman" panose="02020603050405020304" pitchFamily="18" charset="0"/>
            </a:endParaRPr>
          </a:p>
          <a:p>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r>
              <a:rPr lang="ru-RU" sz="2000" dirty="0">
                <a:solidFill>
                  <a:srgbClr val="002060"/>
                </a:solidFill>
                <a:latin typeface="Times New Roman" panose="02020603050405020304" pitchFamily="18" charset="0"/>
                <a:cs typeface="Times New Roman" panose="02020603050405020304" pitchFamily="18" charset="0"/>
              </a:rPr>
              <a:t>Цель игры: Воспитывать доброжелательное отношение к окружающим людям. Закреплять умение проявлять вежливость. Расширять словарный запас ребёнка набором вежливых слов. </a:t>
            </a:r>
          </a:p>
          <a:p>
            <a:r>
              <a:rPr lang="ru-RU" sz="2000" dirty="0">
                <a:solidFill>
                  <a:srgbClr val="002060"/>
                </a:solidFill>
                <a:latin typeface="Times New Roman" panose="02020603050405020304" pitchFamily="18" charset="0"/>
                <a:cs typeface="Times New Roman" panose="02020603050405020304" pitchFamily="18" charset="0"/>
              </a:rPr>
              <a:t>Эта игра относится к категории словесных игр, поэтому играть в неё можно в любом месте. Для мотивации детей можно ввести сказочного персонажа, который не знает «волшебные слова» и дети должны ему подсказать. </a:t>
            </a:r>
          </a:p>
          <a:p>
            <a:r>
              <a:rPr lang="ru-RU" sz="2000" dirty="0">
                <a:solidFill>
                  <a:srgbClr val="002060"/>
                </a:solidFill>
                <a:latin typeface="Times New Roman" panose="02020603050405020304" pitchFamily="18" charset="0"/>
                <a:cs typeface="Times New Roman" panose="02020603050405020304" pitchFamily="18" charset="0"/>
              </a:rPr>
              <a:t>Ход игры: Участники игры по очереди называют «волшебные слова» (здравствуйте, спасибо, пожалуйста, будьте добры, будьте любезны, до свидания, приятного аппетита, будьте здоровы, доброго пути, добро пожаловать, разрешите, угощайтесь, доброе утро, добрый день, добрый вечер, спокойной ночи, приятно познакомиться, извините, прошу прощения, благодарю и т.д.). Выигрывает тот, кто больше всех вспомнит таких слов. </a:t>
            </a:r>
            <a:endParaRPr lang="ru-RU" sz="2000" dirty="0" smtClean="0">
              <a:solidFill>
                <a:srgbClr val="002060"/>
              </a:solidFill>
              <a:latin typeface="Times New Roman" panose="02020603050405020304" pitchFamily="18" charset="0"/>
              <a:cs typeface="Times New Roman" panose="02020603050405020304" pitchFamily="18" charset="0"/>
            </a:endParaRPr>
          </a:p>
          <a:p>
            <a:endParaRPr lang="ru-RU" sz="2000" dirty="0">
              <a:solidFill>
                <a:srgbClr val="002060"/>
              </a:solidFill>
              <a:latin typeface="Times New Roman" panose="02020603050405020304" pitchFamily="18" charset="0"/>
              <a:cs typeface="Times New Roman" panose="02020603050405020304" pitchFamily="18" charset="0"/>
            </a:endParaRPr>
          </a:p>
          <a:p>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«Как я дома помогаю» </a:t>
            </a: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r>
              <a:rPr lang="ru-RU" sz="2000" dirty="0">
                <a:solidFill>
                  <a:srgbClr val="002060"/>
                </a:solidFill>
                <a:latin typeface="Times New Roman" panose="02020603050405020304" pitchFamily="18" charset="0"/>
                <a:cs typeface="Times New Roman" panose="02020603050405020304" pitchFamily="18" charset="0"/>
              </a:rPr>
              <a:t>Цель игры: Воспитывать заботливое отношение к членам семьи. </a:t>
            </a:r>
          </a:p>
          <a:p>
            <a:r>
              <a:rPr lang="ru-RU" sz="2000" dirty="0">
                <a:solidFill>
                  <a:srgbClr val="002060"/>
                </a:solidFill>
                <a:latin typeface="Times New Roman" panose="02020603050405020304" pitchFamily="18" charset="0"/>
                <a:cs typeface="Times New Roman" panose="02020603050405020304" pitchFamily="18" charset="0"/>
              </a:rPr>
              <a:t>Оборудование: в первый раз можно использовать сюжетные картинки с разными видами хозяйственно-бытовой деятельности для подсказки. Позже можно играть без картинок </a:t>
            </a:r>
          </a:p>
          <a:p>
            <a:r>
              <a:rPr lang="ru-RU" sz="2000" dirty="0">
                <a:solidFill>
                  <a:srgbClr val="002060"/>
                </a:solidFill>
                <a:latin typeface="Times New Roman" panose="02020603050405020304" pitchFamily="18" charset="0"/>
                <a:cs typeface="Times New Roman" panose="02020603050405020304" pitchFamily="18" charset="0"/>
              </a:rPr>
              <a:t>Ход игры: Дети по очереди называют домашние дела, в которых принимали участие дома. Разрешается называть и ту деятельность, которую они просто наблюдали, но хотели бы в ней поучаствовать. Выигрывает тот, кто назовёт больше дел. </a:t>
            </a:r>
          </a:p>
        </p:txBody>
      </p:sp>
    </p:spTree>
    <p:extLst>
      <p:ext uri="{BB962C8B-B14F-4D97-AF65-F5344CB8AC3E}">
        <p14:creationId xmlns:p14="http://schemas.microsoft.com/office/powerpoint/2010/main" val="4290343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5910" y="98515"/>
            <a:ext cx="12076090" cy="6832640"/>
          </a:xfrm>
          <a:prstGeom prst="rect">
            <a:avLst/>
          </a:prstGeom>
        </p:spPr>
        <p:txBody>
          <a:bodyPr wrap="square">
            <a:spAutoFit/>
          </a:bodyPr>
          <a:lstStyle/>
          <a:p>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«Найди флаг» </a:t>
            </a:r>
            <a:r>
              <a:rPr lang="ru-RU" sz="2000" dirty="0">
                <a:solidFill>
                  <a:schemeClr val="accent2">
                    <a:lumMod val="50000"/>
                  </a:schemeClr>
                </a:solidFill>
                <a:latin typeface="Times New Roman" panose="02020603050405020304" pitchFamily="18" charset="0"/>
                <a:cs typeface="Times New Roman" panose="02020603050405020304" pitchFamily="18" charset="0"/>
              </a:rPr>
              <a:t> </a:t>
            </a:r>
            <a:r>
              <a:rPr lang="ru-RU" sz="2000" dirty="0" smtClean="0">
                <a:solidFill>
                  <a:schemeClr val="accent2">
                    <a:lumMod val="50000"/>
                  </a:schemeClr>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Цель </a:t>
            </a:r>
            <a:r>
              <a:rPr lang="ru-RU" sz="2000" dirty="0">
                <a:solidFill>
                  <a:srgbClr val="002060"/>
                </a:solidFill>
                <a:latin typeface="Times New Roman" panose="02020603050405020304" pitchFamily="18" charset="0"/>
                <a:cs typeface="Times New Roman" panose="02020603050405020304" pitchFamily="18" charset="0"/>
              </a:rPr>
              <a:t>игры: знакомить детей с символикой родной страны, учить выделять флаг России из числа флагов других стран. </a:t>
            </a:r>
          </a:p>
          <a:p>
            <a:r>
              <a:rPr lang="ru-RU" sz="2000" dirty="0">
                <a:solidFill>
                  <a:srgbClr val="002060"/>
                </a:solidFill>
                <a:latin typeface="Times New Roman" panose="02020603050405020304" pitchFamily="18" charset="0"/>
                <a:cs typeface="Times New Roman" panose="02020603050405020304" pitchFamily="18" charset="0"/>
              </a:rPr>
              <a:t>Оборудование: набор флагов разных стран Ход игры: Перед ребенком (детьми) выкладывается набор флагов разных стран. Задание для ребёнка: найти флаг своей страны. Если играет несколько участников, то выигрывает тот, кто найдёт больше флагов. Если играет один ребёнок – выигрывает, если найдёт правильно все флаги. </a:t>
            </a:r>
          </a:p>
          <a:p>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«Дружная семейка» </a:t>
            </a:r>
            <a:r>
              <a:rPr lang="ru-RU" sz="2000" dirty="0">
                <a:solidFill>
                  <a:schemeClr val="accent2">
                    <a:lumMod val="50000"/>
                  </a:schemeClr>
                </a:solidFill>
                <a:latin typeface="Times New Roman" panose="02020603050405020304" pitchFamily="18" charset="0"/>
                <a:cs typeface="Times New Roman" panose="02020603050405020304" pitchFamily="18" charset="0"/>
              </a:rPr>
              <a:t> </a:t>
            </a:r>
            <a:r>
              <a:rPr lang="ru-RU" sz="2000" dirty="0" smtClean="0">
                <a:solidFill>
                  <a:schemeClr val="accent2">
                    <a:lumMod val="50000"/>
                  </a:schemeClr>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Цель </a:t>
            </a:r>
            <a:r>
              <a:rPr lang="ru-RU" sz="2000" dirty="0">
                <a:solidFill>
                  <a:srgbClr val="002060"/>
                </a:solidFill>
                <a:latin typeface="Times New Roman" panose="02020603050405020304" pitchFamily="18" charset="0"/>
                <a:cs typeface="Times New Roman" panose="02020603050405020304" pitchFamily="18" charset="0"/>
              </a:rPr>
              <a:t>игры: Воспитывать интерес к своей семье, уважительное отношение к членам семьи. Развивать умение рассказать о членах своей семьи. </a:t>
            </a:r>
          </a:p>
          <a:p>
            <a:r>
              <a:rPr lang="ru-RU" sz="2000" dirty="0">
                <a:solidFill>
                  <a:srgbClr val="002060"/>
                </a:solidFill>
                <a:latin typeface="Times New Roman" panose="02020603050405020304" pitchFamily="18" charset="0"/>
                <a:cs typeface="Times New Roman" panose="02020603050405020304" pitchFamily="18" charset="0"/>
              </a:rPr>
              <a:t>Оборудование: разноцветные силуэты детских ладошек, фишки с изображением мамы, папы, дедушки, бабушки и ребёнка (по количеству играющих) </a:t>
            </a:r>
          </a:p>
          <a:p>
            <a:r>
              <a:rPr lang="ru-RU" sz="2000" dirty="0">
                <a:solidFill>
                  <a:srgbClr val="002060"/>
                </a:solidFill>
                <a:latin typeface="Times New Roman" panose="02020603050405020304" pitchFamily="18" charset="0"/>
                <a:cs typeface="Times New Roman" panose="02020603050405020304" pitchFamily="18" charset="0"/>
              </a:rPr>
              <a:t>Ход игры: В начале игры проводится пальчиковая игра «Дружная семья»: </a:t>
            </a:r>
          </a:p>
          <a:p>
            <a:r>
              <a:rPr lang="ru-RU" sz="2000" dirty="0">
                <a:solidFill>
                  <a:srgbClr val="002060"/>
                </a:solidFill>
                <a:latin typeface="Times New Roman" panose="02020603050405020304" pitchFamily="18" charset="0"/>
                <a:cs typeface="Times New Roman" panose="02020603050405020304" pitchFamily="18" charset="0"/>
              </a:rPr>
              <a:t>(пальцы ребёнка зажаты в кулак) </a:t>
            </a:r>
          </a:p>
          <a:p>
            <a:r>
              <a:rPr lang="ru-RU" sz="2000" dirty="0">
                <a:solidFill>
                  <a:srgbClr val="002060"/>
                </a:solidFill>
                <a:latin typeface="Times New Roman" panose="02020603050405020304" pitchFamily="18" charset="0"/>
                <a:cs typeface="Times New Roman" panose="02020603050405020304" pitchFamily="18" charset="0"/>
              </a:rPr>
              <a:t>Этот пальчик – дедушка (отгибается большой палец руки); </a:t>
            </a:r>
          </a:p>
          <a:p>
            <a:r>
              <a:rPr lang="ru-RU" sz="2000" dirty="0">
                <a:solidFill>
                  <a:srgbClr val="002060"/>
                </a:solidFill>
                <a:latin typeface="Times New Roman" panose="02020603050405020304" pitchFamily="18" charset="0"/>
                <a:cs typeface="Times New Roman" panose="02020603050405020304" pitchFamily="18" charset="0"/>
              </a:rPr>
              <a:t>Этот пальчик – бабушка (отгибается указательный палец руки); </a:t>
            </a:r>
          </a:p>
          <a:p>
            <a:r>
              <a:rPr lang="ru-RU" sz="2000" dirty="0">
                <a:solidFill>
                  <a:srgbClr val="002060"/>
                </a:solidFill>
                <a:latin typeface="Times New Roman" panose="02020603050405020304" pitchFamily="18" charset="0"/>
                <a:cs typeface="Times New Roman" panose="02020603050405020304" pitchFamily="18" charset="0"/>
              </a:rPr>
              <a:t>Этот пальчик – папочка (отгибается средний палец руки) </a:t>
            </a:r>
          </a:p>
          <a:p>
            <a:r>
              <a:rPr lang="ru-RU" sz="2000" dirty="0">
                <a:solidFill>
                  <a:srgbClr val="002060"/>
                </a:solidFill>
                <a:latin typeface="Times New Roman" panose="02020603050405020304" pitchFamily="18" charset="0"/>
                <a:cs typeface="Times New Roman" panose="02020603050405020304" pitchFamily="18" charset="0"/>
              </a:rPr>
              <a:t>Этот пальчик – мамочка (отгибается безымянный палец руки); </a:t>
            </a:r>
          </a:p>
          <a:p>
            <a:r>
              <a:rPr lang="ru-RU" sz="2000" dirty="0">
                <a:solidFill>
                  <a:srgbClr val="002060"/>
                </a:solidFill>
                <a:latin typeface="Times New Roman" panose="02020603050405020304" pitchFamily="18" charset="0"/>
                <a:cs typeface="Times New Roman" panose="02020603050405020304" pitchFamily="18" charset="0"/>
              </a:rPr>
              <a:t>Этот пальчик – я (отгибается мизинец) </a:t>
            </a:r>
          </a:p>
          <a:p>
            <a:r>
              <a:rPr lang="ru-RU" sz="2000" dirty="0">
                <a:solidFill>
                  <a:srgbClr val="002060"/>
                </a:solidFill>
                <a:latin typeface="Times New Roman" panose="02020603050405020304" pitchFamily="18" charset="0"/>
                <a:cs typeface="Times New Roman" panose="02020603050405020304" pitchFamily="18" charset="0"/>
              </a:rPr>
              <a:t>Вот и вся моя семья!!! (все пальцы разжимаются и сжимаются в кулак) </a:t>
            </a:r>
          </a:p>
          <a:p>
            <a:r>
              <a:rPr lang="ru-RU" sz="2000" dirty="0">
                <a:solidFill>
                  <a:srgbClr val="002060"/>
                </a:solidFill>
                <a:latin typeface="Times New Roman" panose="02020603050405020304" pitchFamily="18" charset="0"/>
                <a:cs typeface="Times New Roman" panose="02020603050405020304" pitchFamily="18" charset="0"/>
              </a:rPr>
              <a:t>Ребёнку предлагается выбрать ладошку понравившегося цвета и «расселить» на ней дедушку, бабушку, папу, маму и себя. Выкладывание персонажа можно сопровождать стихом об этом члене семьи или рассказом о нём. </a:t>
            </a:r>
          </a:p>
          <a:p>
            <a:endParaRPr lang="ru-RU" dirty="0"/>
          </a:p>
        </p:txBody>
      </p:sp>
    </p:spTree>
    <p:extLst>
      <p:ext uri="{BB962C8B-B14F-4D97-AF65-F5344CB8AC3E}">
        <p14:creationId xmlns:p14="http://schemas.microsoft.com/office/powerpoint/2010/main" val="2563816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30557" y="277995"/>
            <a:ext cx="11569521" cy="6247864"/>
          </a:xfrm>
          <a:prstGeom prst="rect">
            <a:avLst/>
          </a:prstGeom>
        </p:spPr>
        <p:txBody>
          <a:bodyPr wrap="square">
            <a:spAutoFit/>
          </a:bodyPr>
          <a:lstStyle/>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«Профессии» </a:t>
            </a: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Цель игры: Продолжать знакомить детей с профессиями людей. Воспитывать уважительное отношение к людям различных профессий и их деятельности.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Карточки с изображением человека – представителя профессии, знакомой детям младшего дошкольного возраста (Доктор, учитель, военный, повар, музыкант, художник, военный и т.д.), и карточки с атрибутами для этой профессии (по 4 для каждого представителя).Например, для врача – градусник, укол, таблетки, фонендоскоп; для учителя – парта, тетрадь, доска с мелом, глобус; для повара – половник, кастрюля, тарелка, нож с разделочной доской и т.д. </a:t>
            </a:r>
          </a:p>
          <a:p>
            <a:pPr algn="just"/>
            <a:r>
              <a:rPr lang="ru-RU" sz="2000" dirty="0">
                <a:solidFill>
                  <a:srgbClr val="002060"/>
                </a:solidFill>
                <a:latin typeface="Times New Roman" panose="02020603050405020304" pitchFamily="18" charset="0"/>
                <a:cs typeface="Times New Roman" panose="02020603050405020304" pitchFamily="18" charset="0"/>
              </a:rPr>
              <a:t>Ход игры: Детям предлагается весь набор карточек. Каждый ребёнок выбирает себе представителя профессии, которая ему понравилась, называет эту профессию, и рассказывает кратко, чем этот человек занимается на своей работе. Затем из общей массы выбирает предметы, которые помогают ему осуществлять свою профессиональную деятельность. Выигрывает тот, кто без ошибок подберет все </a:t>
            </a:r>
            <a:r>
              <a:rPr lang="ru-RU" sz="2000" dirty="0" smtClean="0">
                <a:solidFill>
                  <a:srgbClr val="002060"/>
                </a:solidFill>
                <a:latin typeface="Times New Roman" panose="02020603050405020304" pitchFamily="18" charset="0"/>
                <a:cs typeface="Times New Roman" panose="02020603050405020304" pitchFamily="18" charset="0"/>
              </a:rPr>
              <a:t>предметы.</a:t>
            </a:r>
          </a:p>
          <a:p>
            <a:pPr algn="ctr"/>
            <a:r>
              <a:rPr lang="ru-RU" sz="2000" b="1" i="1" dirty="0">
                <a:solidFill>
                  <a:srgbClr val="FF0000"/>
                </a:solidFill>
                <a:latin typeface="Times New Roman" panose="02020603050405020304" pitchFamily="18" charset="0"/>
                <a:cs typeface="Times New Roman" panose="02020603050405020304" pitchFamily="18" charset="0"/>
              </a:rPr>
              <a:t>Средний дошкольный возраст </a:t>
            </a:r>
            <a:endParaRPr lang="ru-RU" sz="2000" i="1" dirty="0">
              <a:solidFill>
                <a:srgbClr val="FF0000"/>
              </a:solidFill>
              <a:latin typeface="Times New Roman" panose="02020603050405020304" pitchFamily="18" charset="0"/>
              <a:cs typeface="Times New Roman" panose="02020603050405020304" pitchFamily="18" charset="0"/>
            </a:endParaRPr>
          </a:p>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«Вежливые слова</a:t>
            </a:r>
            <a:r>
              <a:rPr lang="ru-RU" sz="2000" b="1" i="1" dirty="0">
                <a:solidFill>
                  <a:srgbClr val="002060"/>
                </a:solidFill>
                <a:latin typeface="Times New Roman" panose="02020603050405020304" pitchFamily="18" charset="0"/>
                <a:cs typeface="Times New Roman" panose="02020603050405020304" pitchFamily="18" charset="0"/>
              </a:rPr>
              <a:t>» </a:t>
            </a:r>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Цель игры: воспитывать в детях культуру поведения, вежливость, уважение друг к другу, желание помочь друг другу.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сюжетные картинки, на которых изображены разные ситуации: ребёнок толкнул другого, ребёнок поднял упавшую вещь, ребёнок жалеет другого ребёнка, и т.д. </a:t>
            </a:r>
          </a:p>
          <a:p>
            <a:pPr algn="just"/>
            <a:r>
              <a:rPr lang="ru-RU" sz="2000" dirty="0">
                <a:solidFill>
                  <a:srgbClr val="002060"/>
                </a:solidFill>
                <a:latin typeface="Times New Roman" panose="02020603050405020304" pitchFamily="18" charset="0"/>
                <a:cs typeface="Times New Roman" panose="02020603050405020304" pitchFamily="18" charset="0"/>
              </a:rPr>
              <a:t>Ход игры: взрослый показывает карточку и предлагает составить рассказ по картине</a:t>
            </a:r>
            <a:r>
              <a:rPr lang="ru-RU" sz="2000" i="1" dirty="0">
                <a:solidFill>
                  <a:srgbClr val="002060"/>
                </a:solidFill>
                <a:latin typeface="Times New Roman" panose="02020603050405020304" pitchFamily="18" charset="0"/>
                <a:cs typeface="Times New Roman" panose="02020603050405020304" pitchFamily="18" charset="0"/>
              </a:rPr>
              <a:t>. </a:t>
            </a:r>
            <a:endParaRPr lang="ru-RU"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6232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9041" y="130403"/>
            <a:ext cx="11685432" cy="7417415"/>
          </a:xfrm>
          <a:prstGeom prst="rect">
            <a:avLst/>
          </a:prstGeom>
        </p:spPr>
        <p:txBody>
          <a:bodyPr wrap="square">
            <a:spAutoFit/>
          </a:bodyPr>
          <a:lstStyle/>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«Как я дома помогаю?» </a:t>
            </a:r>
            <a:r>
              <a:rPr lang="ru-RU" sz="2000" i="1" dirty="0">
                <a:solidFill>
                  <a:srgbClr val="002060"/>
                </a:solidFill>
                <a:latin typeface="Times New Roman" panose="02020603050405020304" pitchFamily="18" charset="0"/>
                <a:cs typeface="Times New Roman" panose="02020603050405020304" pitchFamily="18" charset="0"/>
              </a:rPr>
              <a:t>Цель игры</a:t>
            </a:r>
            <a:r>
              <a:rPr lang="ru-RU" sz="2000" b="1" i="1" dirty="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формировать представления о домашних обязанностях женщин и мужчин, девочек и мальчиков. Воспитывать желание оказывать помощь людям.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картинки с изображением людей, которые исполняют разную работу по дому. </a:t>
            </a:r>
          </a:p>
          <a:p>
            <a:pPr algn="just"/>
            <a:r>
              <a:rPr lang="ru-RU" sz="2000" dirty="0">
                <a:solidFill>
                  <a:srgbClr val="002060"/>
                </a:solidFill>
                <a:latin typeface="Times New Roman" panose="02020603050405020304" pitchFamily="18" charset="0"/>
                <a:cs typeface="Times New Roman" panose="02020603050405020304" pitchFamily="18" charset="0"/>
              </a:rPr>
              <a:t>Ход игры: взрослый показывает карточку, предлагает составить рассказ по ней и рассказать, кто и какие обязанности выполняет дома. </a:t>
            </a: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«Расскажи о своей семье» </a:t>
            </a:r>
            <a:r>
              <a:rPr lang="ru-RU" sz="2000" dirty="0">
                <a:solidFill>
                  <a:schemeClr val="accent2">
                    <a:lumMod val="50000"/>
                  </a:schemeClr>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Цель </a:t>
            </a:r>
            <a:r>
              <a:rPr lang="ru-RU" sz="2000" dirty="0">
                <a:solidFill>
                  <a:srgbClr val="002060"/>
                </a:solidFill>
                <a:latin typeface="Times New Roman" panose="02020603050405020304" pitchFamily="18" charset="0"/>
                <a:cs typeface="Times New Roman" panose="02020603050405020304" pitchFamily="18" charset="0"/>
              </a:rPr>
              <a:t>игры: формировать представление о себе как о члене семьи. Показать значение семьи в жизни человека. Формировать желание рассказывать о членах своей семьи, </a:t>
            </a:r>
            <a:r>
              <a:rPr lang="ru-RU" sz="2000" dirty="0" err="1">
                <a:solidFill>
                  <a:srgbClr val="002060"/>
                </a:solidFill>
                <a:latin typeface="Times New Roman" panose="02020603050405020304" pitchFamily="18" charset="0"/>
                <a:cs typeface="Times New Roman" panose="02020603050405020304" pitchFamily="18" charset="0"/>
              </a:rPr>
              <a:t>гopдиться</a:t>
            </a:r>
            <a:r>
              <a:rPr lang="ru-RU" sz="2000" dirty="0">
                <a:solidFill>
                  <a:srgbClr val="002060"/>
                </a:solidFill>
                <a:latin typeface="Times New Roman" panose="02020603050405020304" pitchFamily="18" charset="0"/>
                <a:cs typeface="Times New Roman" panose="02020603050405020304" pitchFamily="18" charset="0"/>
              </a:rPr>
              <a:t> ими, любить их.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фотоальбом с семейными фотографиями и генеалогическим древом семьи, составленный совместно с родителями. </a:t>
            </a: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И</a:t>
            </a:r>
            <a:r>
              <a:rPr lang="ru-RU" sz="2000" b="1" i="1" dirty="0">
                <a:solidFill>
                  <a:srgbClr val="002060"/>
                </a:solidFill>
                <a:latin typeface="Times New Roman" panose="02020603050405020304" pitchFamily="18" charset="0"/>
                <a:cs typeface="Times New Roman" panose="02020603050405020304" pitchFamily="18" charset="0"/>
              </a:rPr>
              <a:t>гра «Благородные поступки» </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Цель </a:t>
            </a:r>
            <a:r>
              <a:rPr lang="ru-RU" sz="2000" dirty="0">
                <a:solidFill>
                  <a:srgbClr val="002060"/>
                </a:solidFill>
                <a:latin typeface="Times New Roman" panose="02020603050405020304" pitchFamily="18" charset="0"/>
                <a:cs typeface="Times New Roman" panose="02020603050405020304" pitchFamily="18" charset="0"/>
              </a:rPr>
              <a:t>игры: воспитывать в детях желание совершать поступки ради других людей. Формировать понимание того, что поступком мы называем не только героизм, но и любое доброе дело ради другого человека.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мячик, картинки и иллюстрации с изображением благородных поступков. </a:t>
            </a:r>
          </a:p>
          <a:p>
            <a:pPr algn="just"/>
            <a:r>
              <a:rPr lang="ru-RU" sz="2000" dirty="0">
                <a:solidFill>
                  <a:srgbClr val="002060"/>
                </a:solidFill>
                <a:latin typeface="Times New Roman" panose="02020603050405020304" pitchFamily="18" charset="0"/>
                <a:cs typeface="Times New Roman" panose="02020603050405020304" pitchFamily="18" charset="0"/>
              </a:rPr>
              <a:t>Ход игры: детям предлагается перечислить благородные поступки по отношению к девочкам (женщинам) и мальчикам (мужчинам). </a:t>
            </a:r>
            <a:r>
              <a:rPr lang="ru-RU" sz="2000" dirty="0" smtClean="0">
                <a:solidFill>
                  <a:srgbClr val="002060"/>
                </a:solidFill>
                <a:latin typeface="Times New Roman" panose="02020603050405020304" pitchFamily="18" charset="0"/>
                <a:cs typeface="Times New Roman" panose="02020603050405020304" pitchFamily="18" charset="0"/>
              </a:rPr>
              <a:t>Взрослый </a:t>
            </a:r>
            <a:r>
              <a:rPr lang="ru-RU" sz="2000" dirty="0">
                <a:solidFill>
                  <a:srgbClr val="002060"/>
                </a:solidFill>
                <a:latin typeface="Times New Roman" panose="02020603050405020304" pitchFamily="18" charset="0"/>
                <a:cs typeface="Times New Roman" panose="02020603050405020304" pitchFamily="18" charset="0"/>
              </a:rPr>
              <a:t>бросает в руки мяч одному из игроков, тот называет благородный поступок и перебрасывает мяч следующему игроку по своему желанию. </a:t>
            </a:r>
          </a:p>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«Моих родителей зовут…» </a:t>
            </a: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Цель игры</a:t>
            </a:r>
            <a:r>
              <a:rPr lang="ru-RU" sz="2000" i="1" dirty="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закрепляем знания имени и отчества родителей, дедушек, бабушек…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семейные фотоальбомы. </a:t>
            </a:r>
          </a:p>
          <a:p>
            <a:pPr algn="just"/>
            <a:r>
              <a:rPr lang="ru-RU" sz="2000" dirty="0">
                <a:solidFill>
                  <a:srgbClr val="002060"/>
                </a:solidFill>
                <a:latin typeface="Times New Roman" panose="02020603050405020304" pitchFamily="18" charset="0"/>
                <a:cs typeface="Times New Roman" panose="02020603050405020304" pitchFamily="18" charset="0"/>
              </a:rPr>
              <a:t>Ход игры: дети, передавая друг другу мяч, быстро называют фамилию, имя, отчество мамы и папы. </a:t>
            </a:r>
          </a:p>
          <a:p>
            <a:endParaRPr lang="ru-RU" sz="2000" dirty="0">
              <a:solidFill>
                <a:srgbClr val="002060"/>
              </a:solidFill>
              <a:latin typeface="Times New Roman" panose="02020603050405020304" pitchFamily="18" charset="0"/>
              <a:cs typeface="Times New Roman" panose="02020603050405020304" pitchFamily="18" charset="0"/>
            </a:endParaRPr>
          </a:p>
          <a:p>
            <a:pPr algn="just"/>
            <a:endParaRPr lang="ru-RU"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95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9093" y="261329"/>
            <a:ext cx="11629623" cy="5940088"/>
          </a:xfrm>
          <a:prstGeom prst="rect">
            <a:avLst/>
          </a:prstGeom>
        </p:spPr>
        <p:txBody>
          <a:bodyPr wrap="square">
            <a:spAutoFit/>
          </a:bodyPr>
          <a:lstStyle/>
          <a:p>
            <a:pPr algn="just"/>
            <a:r>
              <a:rPr lang="ru-RU" sz="2000" b="1" i="1" dirty="0">
                <a:solidFill>
                  <a:schemeClr val="accent2">
                    <a:lumMod val="75000"/>
                  </a:schemeClr>
                </a:solidFill>
                <a:latin typeface="Times New Roman" panose="02020603050405020304" pitchFamily="18" charset="0"/>
                <a:cs typeface="Times New Roman" panose="02020603050405020304" pitchFamily="18" charset="0"/>
              </a:rPr>
              <a:t>Цель воспитания в ДОО </a:t>
            </a:r>
            <a:r>
              <a:rPr lang="ru-RU" sz="2000" dirty="0">
                <a:solidFill>
                  <a:srgbClr val="002060"/>
                </a:solidFill>
                <a:latin typeface="Times New Roman" panose="02020603050405020304" pitchFamily="18" charset="0"/>
                <a:cs typeface="Times New Roman" panose="02020603050405020304" pitchFamily="18" charset="0"/>
              </a:rPr>
              <a:t>– личностное развитие каждого ребёнка с учётом его индивидуальности и создание условий для позитивной социализации детей на основе традиционных ценностей российского общества, что предполагает:</a:t>
            </a:r>
          </a:p>
          <a:p>
            <a:pPr marL="342900" indent="-342900"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формирование первоначальных представлений  о традиционных ценностях российского народа, социально приемлемых нормах и правилах поведения;</a:t>
            </a:r>
          </a:p>
          <a:p>
            <a:pPr marL="342900" indent="-342900"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формирование ценностного отношения к окружающему миру (природному и социокультурному), другим людям, самому себе;</a:t>
            </a:r>
          </a:p>
          <a:p>
            <a:pPr marL="342900" indent="-342900"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становление первичного опыта деятельности и поведения </a:t>
            </a:r>
            <a:br>
              <a:rPr lang="ru-RU" sz="2000" dirty="0">
                <a:solidFill>
                  <a:srgbClr val="002060"/>
                </a:solidFill>
                <a:latin typeface="Times New Roman" panose="02020603050405020304" pitchFamily="18" charset="0"/>
                <a:cs typeface="Times New Roman" panose="02020603050405020304" pitchFamily="18" charset="0"/>
              </a:rPr>
            </a:br>
            <a:r>
              <a:rPr lang="ru-RU" sz="2000" dirty="0">
                <a:solidFill>
                  <a:srgbClr val="002060"/>
                </a:solidFill>
                <a:latin typeface="Times New Roman" panose="02020603050405020304" pitchFamily="18" charset="0"/>
                <a:cs typeface="Times New Roman" panose="02020603050405020304" pitchFamily="18" charset="0"/>
              </a:rPr>
              <a:t>в соответствии с традиционными ценностями, принятыми в обществе нормами и </a:t>
            </a:r>
            <a:r>
              <a:rPr lang="ru-RU" sz="2000" dirty="0" smtClean="0">
                <a:solidFill>
                  <a:srgbClr val="002060"/>
                </a:solidFill>
                <a:latin typeface="Times New Roman" panose="02020603050405020304" pitchFamily="18" charset="0"/>
                <a:cs typeface="Times New Roman" panose="02020603050405020304" pitchFamily="18" charset="0"/>
              </a:rPr>
              <a:t>правилами</a:t>
            </a:r>
          </a:p>
          <a:p>
            <a:pPr marL="342900" indent="-342900" algn="just">
              <a:buFont typeface="Arial" panose="020B0604020202020204" pitchFamily="34" charset="0"/>
              <a:buChar char="•"/>
            </a:pPr>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b="1" i="1" dirty="0">
                <a:solidFill>
                  <a:schemeClr val="accent2">
                    <a:lumMod val="75000"/>
                  </a:schemeClr>
                </a:solidFill>
                <a:latin typeface="Times New Roman" panose="02020603050405020304" pitchFamily="18" charset="0"/>
                <a:cs typeface="Times New Roman" panose="02020603050405020304" pitchFamily="18" charset="0"/>
              </a:rPr>
              <a:t>Задачи воспитания</a:t>
            </a:r>
          </a:p>
          <a:p>
            <a:pPr marL="342900" indent="-342900"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Содействовать  развитию личности, основанному на принятых в обществе представлениях </a:t>
            </a:r>
            <a:r>
              <a:rPr lang="ru-RU" sz="2000" b="1" dirty="0">
                <a:solidFill>
                  <a:srgbClr val="002060"/>
                </a:solidFill>
                <a:latin typeface="Times New Roman" panose="02020603050405020304" pitchFamily="18" charset="0"/>
                <a:cs typeface="Times New Roman" panose="02020603050405020304" pitchFamily="18" charset="0"/>
              </a:rPr>
              <a:t>о добре и зле, должном  и недопустимом;</a:t>
            </a:r>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 Способствовать становлению нравственности, основанной </a:t>
            </a:r>
            <a:r>
              <a:rPr lang="ru-RU" sz="2000" b="1" dirty="0">
                <a:solidFill>
                  <a:srgbClr val="002060"/>
                </a:solidFill>
                <a:latin typeface="Times New Roman" panose="02020603050405020304" pitchFamily="18" charset="0"/>
                <a:cs typeface="Times New Roman" panose="02020603050405020304" pitchFamily="18" charset="0"/>
              </a:rPr>
              <a:t>на духовных отечественных традициях, внутренней установке личности поступать согласно своей совести;</a:t>
            </a:r>
          </a:p>
          <a:p>
            <a:pPr marL="342900" indent="-342900" algn="just">
              <a:buFont typeface="Arial" panose="020B0604020202020204" pitchFamily="34" charset="0"/>
              <a:buChar char="•"/>
            </a:pPr>
            <a:r>
              <a:rPr lang="ru-RU" sz="2000" b="1" dirty="0">
                <a:solidFill>
                  <a:srgbClr val="002060"/>
                </a:solidFill>
                <a:latin typeface="Times New Roman" panose="02020603050405020304" pitchFamily="18" charset="0"/>
                <a:cs typeface="Times New Roman" panose="02020603050405020304" pitchFamily="18" charset="0"/>
              </a:rPr>
              <a:t>Создавать условия</a:t>
            </a:r>
            <a:r>
              <a:rPr lang="ru-RU" sz="2000" dirty="0">
                <a:solidFill>
                  <a:srgbClr val="002060"/>
                </a:solidFill>
                <a:latin typeface="Times New Roman" panose="02020603050405020304" pitchFamily="18" charset="0"/>
                <a:cs typeface="Times New Roman" panose="02020603050405020304" pitchFamily="18" charset="0"/>
              </a:rPr>
              <a:t> для развития и реализации </a:t>
            </a:r>
            <a:r>
              <a:rPr lang="ru-RU" sz="2000" b="1" dirty="0">
                <a:solidFill>
                  <a:srgbClr val="002060"/>
                </a:solidFill>
                <a:latin typeface="Times New Roman" panose="02020603050405020304" pitchFamily="18" charset="0"/>
                <a:cs typeface="Times New Roman" panose="02020603050405020304" pitchFamily="18" charset="0"/>
              </a:rPr>
              <a:t>личностного потенциала ребёнка, его готовности  к творческому самовыражению и саморазвитию, самовоспитанию;</a:t>
            </a:r>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Осуществлять поддержку позитивной социализации ребёнка посредством </a:t>
            </a:r>
            <a:r>
              <a:rPr lang="ru-RU" sz="2000" b="1" dirty="0">
                <a:solidFill>
                  <a:srgbClr val="002060"/>
                </a:solidFill>
                <a:latin typeface="Times New Roman" panose="02020603050405020304" pitchFamily="18" charset="0"/>
                <a:cs typeface="Times New Roman" panose="02020603050405020304" pitchFamily="18" charset="0"/>
              </a:rPr>
              <a:t>проектирования и принятия уклада, воспитывающей среды, создания воспитывающих общностей.</a:t>
            </a:r>
            <a:endParaRPr lang="ru-RU"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8161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1971" y="238739"/>
            <a:ext cx="11603865" cy="6247864"/>
          </a:xfrm>
          <a:prstGeom prst="rect">
            <a:avLst/>
          </a:prstGeom>
        </p:spPr>
        <p:txBody>
          <a:bodyPr wrap="square">
            <a:spAutoFit/>
          </a:bodyPr>
          <a:lstStyle/>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«Мой адрес» </a:t>
            </a: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Цель игры: формировать умения и знания детей называть свой домашний адрес, улицу города, номер дома, квартиры, телефона, этаж. Закрепить знание права на жильё, неприкосновенность жилища.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мяч </a:t>
            </a:r>
          </a:p>
          <a:p>
            <a:pPr algn="just"/>
            <a:r>
              <a:rPr lang="ru-RU" sz="2000" dirty="0">
                <a:solidFill>
                  <a:srgbClr val="002060"/>
                </a:solidFill>
                <a:latin typeface="Times New Roman" panose="02020603050405020304" pitchFamily="18" charset="0"/>
                <a:cs typeface="Times New Roman" panose="02020603050405020304" pitchFamily="18" charset="0"/>
              </a:rPr>
              <a:t>Ход игры: все становятся в круг, взрослый передаёт мяч ребёнку и говорит: «Я живу на … этаже», ребёнок продолжает, называя свой этаж, и передаёт мяч соседу и т. д. </a:t>
            </a:r>
          </a:p>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«Путешествие по маршруту добрых чувств, поступков, дел и отношений» </a:t>
            </a: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Цель игры: обратить внимание детей на то, что добрые чувства, поступки и дела вызывают чувство уважения, дружбу и любовь. Формировать дружеские отношения, закреплять правила этикета, правила поведения.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картинки с разными сюжетами добрых поступков, хорошего и плохого поведения. </a:t>
            </a:r>
          </a:p>
          <a:p>
            <a:pPr algn="just"/>
            <a:r>
              <a:rPr lang="ru-RU" sz="2000" dirty="0">
                <a:solidFill>
                  <a:srgbClr val="002060"/>
                </a:solidFill>
                <a:latin typeface="Times New Roman" panose="02020603050405020304" pitchFamily="18" charset="0"/>
                <a:cs typeface="Times New Roman" panose="02020603050405020304" pitchFamily="18" charset="0"/>
              </a:rPr>
              <a:t>Ход игры: взрослый начинает рассказ о том, как следует себя вести в том или ином месте, какие поступки хорошие, а какие – нет. </a:t>
            </a:r>
          </a:p>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Игра «Поиски добрых слов» </a:t>
            </a: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Цель игры: раскрыть на примерах значение слов «простите», «извините», воспитывать дружеские отношения, объяснить необходимость извинения, признания вины или доказательства правоты и справедливости, связь слова и поступка, слово и отношение </a:t>
            </a:r>
          </a:p>
          <a:p>
            <a:pPr algn="just"/>
            <a:r>
              <a:rPr lang="ru-RU" sz="2000" dirty="0">
                <a:solidFill>
                  <a:srgbClr val="002060"/>
                </a:solidFill>
                <a:latin typeface="Times New Roman" panose="02020603050405020304" pitchFamily="18" charset="0"/>
                <a:cs typeface="Times New Roman" panose="02020603050405020304" pitchFamily="18" charset="0"/>
              </a:rPr>
              <a:t>Оборудование: картинки с разными сюжетами добрых поступков, хорошего и плохого поведения. </a:t>
            </a:r>
          </a:p>
          <a:p>
            <a:pPr algn="just"/>
            <a:r>
              <a:rPr lang="ru-RU" sz="2000" dirty="0">
                <a:solidFill>
                  <a:srgbClr val="002060"/>
                </a:solidFill>
                <a:latin typeface="Times New Roman" panose="02020603050405020304" pitchFamily="18" charset="0"/>
                <a:cs typeface="Times New Roman" panose="02020603050405020304" pitchFamily="18" charset="0"/>
              </a:rPr>
              <a:t>Ход игры: взрослый начинает рассказ о том, как следует извиняться, как, где и когда, применяются эти вежливые слова. </a:t>
            </a:r>
          </a:p>
        </p:txBody>
      </p:sp>
    </p:spTree>
    <p:extLst>
      <p:ext uri="{BB962C8B-B14F-4D97-AF65-F5344CB8AC3E}">
        <p14:creationId xmlns:p14="http://schemas.microsoft.com/office/powerpoint/2010/main" val="462758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7728" y="257953"/>
            <a:ext cx="11616743" cy="6555641"/>
          </a:xfrm>
          <a:prstGeom prst="rect">
            <a:avLst/>
          </a:prstGeom>
        </p:spPr>
        <p:txBody>
          <a:bodyPr wrap="square">
            <a:spAutoFit/>
          </a:bodyPr>
          <a:lstStyle/>
          <a:p>
            <a:pPr algn="just"/>
            <a:r>
              <a:rPr lang="ru-RU" sz="2000" b="1" i="1" dirty="0">
                <a:solidFill>
                  <a:srgbClr val="FF0000"/>
                </a:solidFill>
                <a:latin typeface="Times New Roman" panose="02020603050405020304" pitchFamily="18" charset="0"/>
                <a:cs typeface="Times New Roman" panose="02020603050405020304" pitchFamily="18" charset="0"/>
              </a:rPr>
              <a:t>Направления воспитания.</a:t>
            </a:r>
          </a:p>
          <a:p>
            <a:pPr algn="just"/>
            <a:r>
              <a:rPr lang="ru-RU" sz="2000" b="1" i="1" dirty="0">
                <a:solidFill>
                  <a:schemeClr val="accent2">
                    <a:lumMod val="50000"/>
                  </a:schemeClr>
                </a:solidFill>
                <a:latin typeface="Times New Roman" panose="02020603050405020304" pitchFamily="18" charset="0"/>
                <a:cs typeface="Times New Roman" panose="02020603050405020304" pitchFamily="18" charset="0"/>
              </a:rPr>
              <a:t>Патриотическое направление воспитания</a:t>
            </a:r>
            <a:r>
              <a:rPr lang="ru-RU" sz="2000" dirty="0">
                <a:solidFill>
                  <a:srgbClr val="002060"/>
                </a:solidFill>
                <a:latin typeface="Times New Roman" panose="02020603050405020304" pitchFamily="18" charset="0"/>
                <a:cs typeface="Times New Roman" panose="02020603050405020304" pitchFamily="18" charset="0"/>
              </a:rPr>
              <a:t>.</a:t>
            </a:r>
          </a:p>
          <a:p>
            <a:pPr algn="just"/>
            <a:r>
              <a:rPr lang="ru-RU" sz="2000" b="1" i="1" dirty="0">
                <a:solidFill>
                  <a:srgbClr val="002060"/>
                </a:solidFill>
                <a:latin typeface="Times New Roman" panose="02020603050405020304" pitchFamily="18" charset="0"/>
                <a:cs typeface="Times New Roman" panose="02020603050405020304" pitchFamily="18" charset="0"/>
              </a:rPr>
              <a:t>Цель патриотического направления воспитания </a:t>
            </a:r>
            <a:r>
              <a:rPr lang="ru-RU" sz="2000" dirty="0">
                <a:solidFill>
                  <a:srgbClr val="002060"/>
                </a:solidFill>
                <a:latin typeface="Times New Roman" panose="02020603050405020304" pitchFamily="18" charset="0"/>
                <a:cs typeface="Times New Roman" panose="02020603050405020304" pitchFamily="18" charset="0"/>
              </a:rPr>
              <a:t>- содействовать формированию у ребенка личностной позиции наследника традиций и культуры, защитника Отечества и творца (созидателя), ответственного за будущее своей страны.</a:t>
            </a:r>
          </a:p>
          <a:p>
            <a:pPr algn="just"/>
            <a:r>
              <a:rPr lang="ru-RU" sz="2000" b="1" i="1" dirty="0">
                <a:solidFill>
                  <a:srgbClr val="002060"/>
                </a:solidFill>
                <a:latin typeface="Times New Roman" panose="02020603050405020304" pitchFamily="18" charset="0"/>
                <a:cs typeface="Times New Roman" panose="02020603050405020304" pitchFamily="18" charset="0"/>
              </a:rPr>
              <a:t>Ценности</a:t>
            </a:r>
            <a:r>
              <a:rPr lang="ru-RU" sz="2000" dirty="0">
                <a:solidFill>
                  <a:srgbClr val="002060"/>
                </a:solidFill>
                <a:latin typeface="Times New Roman" panose="02020603050405020304" pitchFamily="18" charset="0"/>
                <a:cs typeface="Times New Roman" panose="02020603050405020304" pitchFamily="18" charset="0"/>
              </a:rPr>
              <a:t> - Родина и природа лежат в основе патриотического направления воспитания. Чувство патриотизма возникает у ребенка вследствие воспитания у него нравственных качеств, интереса, чувства любви и уважения к своей стране - России, своему краю, малой родине, своему народу и народу России в целом (гражданский патриотизм), ответственности, ощущения принадлежности к своему народу.</a:t>
            </a:r>
          </a:p>
          <a:p>
            <a:pPr algn="just"/>
            <a:r>
              <a:rPr lang="ru-RU" sz="2000" b="1" i="1" dirty="0">
                <a:solidFill>
                  <a:srgbClr val="002060"/>
                </a:solidFill>
                <a:latin typeface="Times New Roman" panose="02020603050405020304" pitchFamily="18" charset="0"/>
                <a:cs typeface="Times New Roman" panose="02020603050405020304" pitchFamily="18" charset="0"/>
              </a:rPr>
              <a:t>Патриотическое направление </a:t>
            </a:r>
            <a:r>
              <a:rPr lang="ru-RU" sz="2000" dirty="0">
                <a:solidFill>
                  <a:srgbClr val="002060"/>
                </a:solidFill>
                <a:latin typeface="Times New Roman" panose="02020603050405020304" pitchFamily="18" charset="0"/>
                <a:cs typeface="Times New Roman" panose="02020603050405020304" pitchFamily="18" charset="0"/>
              </a:rPr>
              <a:t>воспитания базируется на идее патриотизма как нравственного чувства, которое вырастает из культуры человеческого бытия, особенностей образа жизни и ее уклада, народных и семейных традиций.</a:t>
            </a:r>
          </a:p>
          <a:p>
            <a:pPr algn="just"/>
            <a:r>
              <a:rPr lang="ru-RU" sz="2000" b="1" i="1" dirty="0">
                <a:solidFill>
                  <a:srgbClr val="002060"/>
                </a:solidFill>
                <a:latin typeface="Times New Roman" panose="02020603050405020304" pitchFamily="18" charset="0"/>
                <a:cs typeface="Times New Roman" panose="02020603050405020304" pitchFamily="18" charset="0"/>
              </a:rPr>
              <a:t>Работа по патриотическому воспитанию </a:t>
            </a:r>
            <a:r>
              <a:rPr lang="ru-RU" sz="2000" dirty="0">
                <a:solidFill>
                  <a:srgbClr val="002060"/>
                </a:solidFill>
                <a:latin typeface="Times New Roman" panose="02020603050405020304" pitchFamily="18" charset="0"/>
                <a:cs typeface="Times New Roman" panose="02020603050405020304" pitchFamily="18" charset="0"/>
              </a:rPr>
              <a:t>предполагает: формирование "патриотизма наследника", испытывающего чувство гордости за наследие своих предков (предполагает приобщение детей к истории, культуре и традициям нашего народа: отношение к труду, семье, стране и вере); "патриотизма защитника", стремящегося сохранить это наследие (предполагает развитие у детей готовности преодолевать трудности ради своей семьи, малой родины); "патриотизма созидателя и творца" , устремленного в будущее, уверенного в благополучии и процветании своей Родины (предполагает конкретные каждодневные дела, направленные, например, на поддержание чистоты и порядка, опрятности и аккуратности, а в дальнейшем - на развитие всего своего населенного пункта, района, края, Отчизны в целом).</a:t>
            </a:r>
          </a:p>
        </p:txBody>
      </p:sp>
    </p:spTree>
    <p:extLst>
      <p:ext uri="{BB962C8B-B14F-4D97-AF65-F5344CB8AC3E}">
        <p14:creationId xmlns:p14="http://schemas.microsoft.com/office/powerpoint/2010/main" val="3001063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6315" y="246106"/>
            <a:ext cx="11659674" cy="4708981"/>
          </a:xfrm>
          <a:prstGeom prst="rect">
            <a:avLst/>
          </a:prstGeom>
        </p:spPr>
        <p:txBody>
          <a:bodyPr wrap="square">
            <a:spAutoFit/>
          </a:bodyPr>
          <a:lstStyle/>
          <a:p>
            <a:r>
              <a:rPr lang="ru-RU" sz="2000" b="1" i="1" dirty="0">
                <a:solidFill>
                  <a:srgbClr val="FF0000"/>
                </a:solidFill>
                <a:latin typeface="Times New Roman" panose="02020603050405020304" pitchFamily="18" charset="0"/>
                <a:cs typeface="Times New Roman" panose="02020603050405020304" pitchFamily="18" charset="0"/>
              </a:rPr>
              <a:t>Основные задачи патриотического воспитания дошкольников </a:t>
            </a:r>
            <a:endParaRPr lang="ru-RU" sz="2000" b="1" i="1" dirty="0" smtClean="0">
              <a:solidFill>
                <a:srgbClr val="FF0000"/>
              </a:solidFill>
              <a:latin typeface="Times New Roman" panose="02020603050405020304" pitchFamily="18" charset="0"/>
              <a:cs typeface="Times New Roman" panose="02020603050405020304" pitchFamily="18" charset="0"/>
            </a:endParaRPr>
          </a:p>
          <a:p>
            <a:endParaRPr lang="ru-RU" sz="2000" dirty="0">
              <a:solidFill>
                <a:srgbClr val="FF000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формирование любви к родному краю (причастности к родному дому, семье, детскому саду, </a:t>
            </a:r>
            <a:r>
              <a:rPr lang="ru-RU" sz="2000" dirty="0" smtClean="0">
                <a:solidFill>
                  <a:srgbClr val="002060"/>
                </a:solidFill>
                <a:latin typeface="Times New Roman" panose="02020603050405020304" pitchFamily="18" charset="0"/>
                <a:cs typeface="Times New Roman" panose="02020603050405020304" pitchFamily="18" charset="0"/>
              </a:rPr>
              <a:t>города)</a:t>
            </a:r>
          </a:p>
          <a:p>
            <a:pPr marL="342900" indent="-342900">
              <a:buFont typeface="Wingdings" panose="05000000000000000000" pitchFamily="2" charset="2"/>
              <a:buChar char="q"/>
            </a:pP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q"/>
            </a:pPr>
            <a:r>
              <a:rPr lang="ru-RU" sz="2000" dirty="0" smtClean="0">
                <a:solidFill>
                  <a:srgbClr val="002060"/>
                </a:solidFill>
                <a:latin typeface="Times New Roman" panose="02020603050405020304" pitchFamily="18" charset="0"/>
                <a:cs typeface="Times New Roman" panose="02020603050405020304" pitchFamily="18" charset="0"/>
              </a:rPr>
              <a:t>формирование </a:t>
            </a:r>
            <a:r>
              <a:rPr lang="ru-RU" sz="2000" dirty="0">
                <a:solidFill>
                  <a:srgbClr val="002060"/>
                </a:solidFill>
                <a:latin typeface="Times New Roman" panose="02020603050405020304" pitchFamily="18" charset="0"/>
                <a:cs typeface="Times New Roman" panose="02020603050405020304" pitchFamily="18" charset="0"/>
              </a:rPr>
              <a:t>духовно-нравственных отношений; </a:t>
            </a: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q"/>
            </a:pPr>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q"/>
            </a:pPr>
            <a:r>
              <a:rPr lang="ru-RU" sz="2000" dirty="0" smtClean="0">
                <a:solidFill>
                  <a:srgbClr val="002060"/>
                </a:solidFill>
                <a:latin typeface="Times New Roman" panose="02020603050405020304" pitchFamily="18" charset="0"/>
                <a:cs typeface="Times New Roman" panose="02020603050405020304" pitchFamily="18" charset="0"/>
              </a:rPr>
              <a:t>формирование </a:t>
            </a:r>
            <a:r>
              <a:rPr lang="ru-RU" sz="2000" dirty="0">
                <a:solidFill>
                  <a:srgbClr val="002060"/>
                </a:solidFill>
                <a:latin typeface="Times New Roman" panose="02020603050405020304" pitchFamily="18" charset="0"/>
                <a:cs typeface="Times New Roman" panose="02020603050405020304" pitchFamily="18" charset="0"/>
              </a:rPr>
              <a:t>любви к культурному наследию своего народа; </a:t>
            </a: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воспитание любви уважения к своим национальным особенностям; </a:t>
            </a: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чувство собственного достоинства как представителя своего народа; </a:t>
            </a: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толерантное отношение к представителям других национальностей, к ровесникам, родителям, соседям, другим людям. </a:t>
            </a: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ru-RU"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9578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4545" y="197346"/>
            <a:ext cx="11719775" cy="5940088"/>
          </a:xfrm>
          <a:prstGeom prst="rect">
            <a:avLst/>
          </a:prstGeom>
        </p:spPr>
        <p:txBody>
          <a:bodyPr wrap="square">
            <a:spAutoFit/>
          </a:bodyPr>
          <a:lstStyle/>
          <a:p>
            <a:pPr algn="ctr"/>
            <a:r>
              <a:rPr lang="ru-RU" sz="2000" b="1" i="1" dirty="0">
                <a:solidFill>
                  <a:srgbClr val="FF0000"/>
                </a:solidFill>
                <a:latin typeface="Times New Roman" panose="02020603050405020304" pitchFamily="18" charset="0"/>
                <a:cs typeface="Times New Roman" panose="02020603050405020304" pitchFamily="18" charset="0"/>
              </a:rPr>
              <a:t>Система работы по патриотическому воспитанию детей </a:t>
            </a:r>
            <a:endParaRPr lang="ru-RU" sz="2000" b="1" i="1" dirty="0" smtClean="0">
              <a:solidFill>
                <a:srgbClr val="FF0000"/>
              </a:solidFill>
              <a:latin typeface="Times New Roman" panose="02020603050405020304" pitchFamily="18" charset="0"/>
              <a:cs typeface="Times New Roman" panose="02020603050405020304" pitchFamily="18" charset="0"/>
            </a:endParaRPr>
          </a:p>
          <a:p>
            <a:pPr algn="ctr"/>
            <a:endParaRPr lang="ru-RU" sz="2000" b="1" dirty="0">
              <a:solidFill>
                <a:schemeClr val="accent2">
                  <a:lumMod val="50000"/>
                </a:schemeClr>
              </a:solidFill>
              <a:latin typeface="Times New Roman" panose="02020603050405020304" pitchFamily="18" charset="0"/>
              <a:cs typeface="Times New Roman" panose="02020603050405020304" pitchFamily="18" charset="0"/>
            </a:endParaRPr>
          </a:p>
          <a:p>
            <a:pPr algn="ctr"/>
            <a:r>
              <a:rPr lang="ru-RU" sz="2000" b="1" i="1" dirty="0">
                <a:solidFill>
                  <a:schemeClr val="accent2">
                    <a:lumMod val="50000"/>
                  </a:schemeClr>
                </a:solidFill>
                <a:latin typeface="Times New Roman" panose="02020603050405020304" pitchFamily="18" charset="0"/>
                <a:cs typeface="Times New Roman" panose="02020603050405020304" pitchFamily="18" charset="0"/>
              </a:rPr>
              <a:t>Ознакомление с предметами ближайшего окружения. </a:t>
            </a:r>
            <a:endParaRPr lang="ru-RU" sz="2000" b="1" i="1" dirty="0" smtClean="0">
              <a:solidFill>
                <a:schemeClr val="accent2">
                  <a:lumMod val="50000"/>
                </a:schemeClr>
              </a:solidFill>
              <a:latin typeface="Times New Roman" panose="02020603050405020304" pitchFamily="18" charset="0"/>
              <a:cs typeface="Times New Roman" panose="02020603050405020304" pitchFamily="18" charset="0"/>
            </a:endParaRPr>
          </a:p>
          <a:p>
            <a:pPr algn="ct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Воспитание уважения к людям труда и предметам народного творчества, художественным промыслам; </a:t>
            </a: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Воспитание уважения к людям труда и предметам, произведенным ими. Знакомить с людьми прославившими Россию; </a:t>
            </a: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Воспитание чувства дружбы к людям других национальностей; </a:t>
            </a: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endParaRPr lang="ru-RU" sz="2000" dirty="0">
              <a:solidFill>
                <a:srgbClr val="002060"/>
              </a:solidFill>
              <a:latin typeface="Times New Roman" panose="02020603050405020304" pitchFamily="18" charset="0"/>
              <a:cs typeface="Times New Roman" panose="02020603050405020304" pitchFamily="18" charset="0"/>
            </a:endParaRPr>
          </a:p>
          <a:p>
            <a:pPr algn="ctr"/>
            <a:r>
              <a:rPr lang="ru-RU" sz="2000" b="1" i="1" dirty="0">
                <a:solidFill>
                  <a:schemeClr val="accent2">
                    <a:lumMod val="50000"/>
                  </a:schemeClr>
                </a:solidFill>
                <a:latin typeface="Times New Roman" panose="02020603050405020304" pitchFamily="18" charset="0"/>
                <a:cs typeface="Times New Roman" panose="02020603050405020304" pitchFamily="18" charset="0"/>
              </a:rPr>
              <a:t>Ознакомление с явлениями общественной жизни. </a:t>
            </a:r>
            <a:endParaRPr lang="ru-RU" sz="2000" b="1" i="1" dirty="0" smtClean="0">
              <a:solidFill>
                <a:schemeClr val="accent2">
                  <a:lumMod val="50000"/>
                </a:schemeClr>
              </a:solidFill>
              <a:latin typeface="Times New Roman" panose="02020603050405020304" pitchFamily="18" charset="0"/>
              <a:cs typeface="Times New Roman" panose="02020603050405020304" pitchFamily="18" charset="0"/>
            </a:endParaRPr>
          </a:p>
          <a:p>
            <a:pPr algn="ct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Воспитание чувства сопричастности с жизнью страны (патриотические даты и праздники) ; </a:t>
            </a: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Бережливое отношение к тому, что сделано людьми; </a:t>
            </a: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Воспитание любви к родному краю, к Родине (представление о стране, городах, столице, символике государства; </a:t>
            </a: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Знакомство с достопримечательностями города, памятниками архитектуры, с названиями улиц, носящих имена известных людей; </a:t>
            </a: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Знакомство с событиями, происходившими в стране, расширение представлений о стране, столице, символике государства; </a:t>
            </a:r>
          </a:p>
        </p:txBody>
      </p:sp>
    </p:spTree>
    <p:extLst>
      <p:ext uri="{BB962C8B-B14F-4D97-AF65-F5344CB8AC3E}">
        <p14:creationId xmlns:p14="http://schemas.microsoft.com/office/powerpoint/2010/main" val="4273522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17678" y="323173"/>
            <a:ext cx="11505127" cy="6247864"/>
          </a:xfrm>
          <a:prstGeom prst="rect">
            <a:avLst/>
          </a:prstGeom>
        </p:spPr>
        <p:txBody>
          <a:bodyPr wrap="square">
            <a:spAutoFit/>
          </a:bodyPr>
          <a:lstStyle/>
          <a:p>
            <a:pPr algn="ctr"/>
            <a:r>
              <a:rPr lang="ru-RU" sz="2000" b="1" i="1" dirty="0">
                <a:solidFill>
                  <a:schemeClr val="accent2">
                    <a:lumMod val="50000"/>
                  </a:schemeClr>
                </a:solidFill>
                <a:latin typeface="Times New Roman" panose="02020603050405020304" pitchFamily="18" charset="0"/>
                <a:cs typeface="Times New Roman" panose="02020603050405020304" pitchFamily="18" charset="0"/>
              </a:rPr>
              <a:t>Ознакомление с природой. </a:t>
            </a:r>
            <a:endParaRPr lang="ru-RU" sz="2000" b="1" i="1" dirty="0" smtClean="0">
              <a:solidFill>
                <a:schemeClr val="accent2">
                  <a:lumMod val="50000"/>
                </a:schemeClr>
              </a:solidFill>
              <a:latin typeface="Times New Roman" panose="02020603050405020304" pitchFamily="18" charset="0"/>
              <a:cs typeface="Times New Roman" panose="02020603050405020304" pitchFamily="18" charset="0"/>
            </a:endParaRPr>
          </a:p>
          <a:p>
            <a:pPr algn="ctr"/>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Воспитание любви к природе родного края; </a:t>
            </a: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smtClean="0">
                <a:solidFill>
                  <a:srgbClr val="002060"/>
                </a:solidFill>
                <a:latin typeface="Times New Roman" panose="02020603050405020304" pitchFamily="18" charset="0"/>
                <a:cs typeface="Times New Roman" panose="02020603050405020304" pitchFamily="18" charset="0"/>
              </a:rPr>
              <a:t>Воспитание </a:t>
            </a:r>
            <a:r>
              <a:rPr lang="ru-RU" sz="2000" dirty="0">
                <a:solidFill>
                  <a:srgbClr val="002060"/>
                </a:solidFill>
                <a:latin typeface="Times New Roman" panose="02020603050405020304" pitchFamily="18" charset="0"/>
                <a:cs typeface="Times New Roman" panose="02020603050405020304" pitchFamily="18" charset="0"/>
              </a:rPr>
              <a:t>бережного отношения к родной природе; </a:t>
            </a: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smtClean="0">
                <a:solidFill>
                  <a:srgbClr val="002060"/>
                </a:solidFill>
                <a:latin typeface="Times New Roman" panose="02020603050405020304" pitchFamily="18" charset="0"/>
                <a:cs typeface="Times New Roman" panose="02020603050405020304" pitchFamily="18" charset="0"/>
              </a:rPr>
              <a:t>Воспитание </a:t>
            </a:r>
            <a:r>
              <a:rPr lang="ru-RU" sz="2000" dirty="0">
                <a:solidFill>
                  <a:srgbClr val="002060"/>
                </a:solidFill>
                <a:latin typeface="Times New Roman" panose="02020603050405020304" pitchFamily="18" charset="0"/>
                <a:cs typeface="Times New Roman" panose="02020603050405020304" pitchFamily="18" charset="0"/>
              </a:rPr>
              <a:t>чувства необходимости трудового соучастия в деле охраны родной природы. </a:t>
            </a: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endParaRPr lang="ru-RU" sz="2000" dirty="0">
              <a:solidFill>
                <a:srgbClr val="002060"/>
              </a:solidFill>
              <a:latin typeface="Times New Roman" panose="02020603050405020304" pitchFamily="18" charset="0"/>
              <a:cs typeface="Times New Roman" panose="02020603050405020304" pitchFamily="18" charset="0"/>
            </a:endParaRPr>
          </a:p>
          <a:p>
            <a:pPr algn="ctr"/>
            <a:r>
              <a:rPr lang="ru-RU" sz="2000" b="1" i="1" dirty="0">
                <a:solidFill>
                  <a:srgbClr val="FF0000"/>
                </a:solidFill>
                <a:latin typeface="Times New Roman" panose="02020603050405020304" pitchFamily="18" charset="0"/>
                <a:cs typeface="Times New Roman" panose="02020603050405020304" pitchFamily="18" charset="0"/>
              </a:rPr>
              <a:t>Формы работы по патриотическому воспитанию </a:t>
            </a:r>
            <a:endParaRPr lang="ru-RU" sz="2000" b="1" i="1" dirty="0" smtClean="0">
              <a:solidFill>
                <a:srgbClr val="FF0000"/>
              </a:solidFill>
              <a:latin typeface="Times New Roman" panose="02020603050405020304" pitchFamily="18" charset="0"/>
              <a:cs typeface="Times New Roman" panose="02020603050405020304" pitchFamily="18" charset="0"/>
            </a:endParaRPr>
          </a:p>
          <a:p>
            <a:pPr algn="just"/>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С</a:t>
            </a:r>
            <a:r>
              <a:rPr lang="ru-RU" sz="2000" dirty="0" smtClean="0">
                <a:solidFill>
                  <a:srgbClr val="002060"/>
                </a:solidFill>
                <a:latin typeface="Times New Roman" panose="02020603050405020304" pitchFamily="18" charset="0"/>
                <a:cs typeface="Times New Roman" panose="02020603050405020304" pitchFamily="18" charset="0"/>
              </a:rPr>
              <a:t>оздание </a:t>
            </a:r>
            <a:r>
              <a:rPr lang="ru-RU" sz="2000" dirty="0">
                <a:solidFill>
                  <a:srgbClr val="002060"/>
                </a:solidFill>
                <a:latin typeface="Times New Roman" panose="02020603050405020304" pitchFamily="18" charset="0"/>
                <a:cs typeface="Times New Roman" panose="02020603050405020304" pitchFamily="18" charset="0"/>
              </a:rPr>
              <a:t>развивающей среды по </a:t>
            </a:r>
            <a:r>
              <a:rPr lang="ru-RU" sz="2000" dirty="0" err="1">
                <a:solidFill>
                  <a:srgbClr val="002060"/>
                </a:solidFill>
                <a:latin typeface="Times New Roman" panose="02020603050405020304" pitchFamily="18" charset="0"/>
                <a:cs typeface="Times New Roman" panose="02020603050405020304" pitchFamily="18" charset="0"/>
              </a:rPr>
              <a:t>гражданско</a:t>
            </a:r>
            <a:r>
              <a:rPr lang="ru-RU" sz="2000" dirty="0">
                <a:solidFill>
                  <a:srgbClr val="002060"/>
                </a:solidFill>
                <a:latin typeface="Times New Roman" panose="02020603050405020304" pitchFamily="18" charset="0"/>
                <a:cs typeface="Times New Roman" panose="02020603050405020304" pitchFamily="18" charset="0"/>
              </a:rPr>
              <a:t> – патриотическому воспитанию; </a:t>
            </a:r>
          </a:p>
          <a:p>
            <a:pPr algn="just"/>
            <a:r>
              <a:rPr lang="ru-RU" sz="2000" dirty="0">
                <a:solidFill>
                  <a:srgbClr val="002060"/>
                </a:solidFill>
                <a:latin typeface="Times New Roman" panose="02020603050405020304" pitchFamily="18" charset="0"/>
                <a:cs typeface="Times New Roman" panose="02020603050405020304" pitchFamily="18" charset="0"/>
              </a:rPr>
              <a:t>тематические занятия; </a:t>
            </a: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Б</a:t>
            </a:r>
            <a:r>
              <a:rPr lang="ru-RU" sz="2000" dirty="0" smtClean="0">
                <a:solidFill>
                  <a:srgbClr val="002060"/>
                </a:solidFill>
                <a:latin typeface="Times New Roman" panose="02020603050405020304" pitchFamily="18" charset="0"/>
                <a:cs typeface="Times New Roman" panose="02020603050405020304" pitchFamily="18" charset="0"/>
              </a:rPr>
              <a:t>еседы </a:t>
            </a:r>
            <a:r>
              <a:rPr lang="ru-RU" sz="2000" dirty="0">
                <a:solidFill>
                  <a:srgbClr val="002060"/>
                </a:solidFill>
                <a:latin typeface="Times New Roman" panose="02020603050405020304" pitchFamily="18" charset="0"/>
                <a:cs typeface="Times New Roman" panose="02020603050405020304" pitchFamily="18" charset="0"/>
              </a:rPr>
              <a:t>о Родине, о родном городе, о природе родного края, о хороших людях, чтение детских книг на патриотические темы, соответствующий подбор песен и стихов для разучивания, просмотр кинофильмов, телевизионных передач для детей, целенаправленные игры ; </a:t>
            </a: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В</a:t>
            </a:r>
            <a:r>
              <a:rPr lang="ru-RU" sz="2000" dirty="0" smtClean="0">
                <a:solidFill>
                  <a:srgbClr val="002060"/>
                </a:solidFill>
                <a:latin typeface="Times New Roman" panose="02020603050405020304" pitchFamily="18" charset="0"/>
                <a:cs typeface="Times New Roman" panose="02020603050405020304" pitchFamily="18" charset="0"/>
              </a:rPr>
              <a:t>заимодействие </a:t>
            </a:r>
            <a:r>
              <a:rPr lang="ru-RU" sz="2000" dirty="0">
                <a:solidFill>
                  <a:srgbClr val="002060"/>
                </a:solidFill>
                <a:latin typeface="Times New Roman" panose="02020603050405020304" pitchFamily="18" charset="0"/>
                <a:cs typeface="Times New Roman" panose="02020603050405020304" pitchFamily="18" charset="0"/>
              </a:rPr>
              <a:t>с родителями; </a:t>
            </a: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В</a:t>
            </a:r>
            <a:r>
              <a:rPr lang="ru-RU" sz="2000" dirty="0" smtClean="0">
                <a:solidFill>
                  <a:srgbClr val="002060"/>
                </a:solidFill>
                <a:latin typeface="Times New Roman" panose="02020603050405020304" pitchFamily="18" charset="0"/>
                <a:cs typeface="Times New Roman" panose="02020603050405020304" pitchFamily="18" charset="0"/>
              </a:rPr>
              <a:t>заимодействие </a:t>
            </a:r>
            <a:r>
              <a:rPr lang="ru-RU" sz="2000" dirty="0">
                <a:solidFill>
                  <a:srgbClr val="002060"/>
                </a:solidFill>
                <a:latin typeface="Times New Roman" panose="02020603050405020304" pitchFamily="18" charset="0"/>
                <a:cs typeface="Times New Roman" panose="02020603050405020304" pitchFamily="18" charset="0"/>
              </a:rPr>
              <a:t>с социумом (экскурсии по городу, району, в музей, выставочный зал) </a:t>
            </a:r>
          </a:p>
        </p:txBody>
      </p:sp>
    </p:spTree>
    <p:extLst>
      <p:ext uri="{BB962C8B-B14F-4D97-AF65-F5344CB8AC3E}">
        <p14:creationId xmlns:p14="http://schemas.microsoft.com/office/powerpoint/2010/main" val="3383946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1920" y="253061"/>
            <a:ext cx="11900079" cy="6247864"/>
          </a:xfrm>
          <a:prstGeom prst="rect">
            <a:avLst/>
          </a:prstGeom>
        </p:spPr>
        <p:txBody>
          <a:bodyPr wrap="square">
            <a:spAutoFit/>
          </a:bodyPr>
          <a:lstStyle/>
          <a:p>
            <a:pPr algn="just"/>
            <a:r>
              <a:rPr lang="ru-RU" sz="2000" dirty="0">
                <a:solidFill>
                  <a:srgbClr val="002060"/>
                </a:solidFill>
                <a:latin typeface="Times New Roman" panose="02020603050405020304" pitchFamily="18" charset="0"/>
                <a:cs typeface="Times New Roman" panose="02020603050405020304" pitchFamily="18" charset="0"/>
              </a:rPr>
              <a:t>Сейчас к нам постепенно возвращается национальная память и мы по-новому начинаем относиться к </a:t>
            </a:r>
            <a:r>
              <a:rPr lang="ru-RU" sz="2000" b="1" i="1" dirty="0">
                <a:solidFill>
                  <a:srgbClr val="002060"/>
                </a:solidFill>
                <a:latin typeface="Times New Roman" panose="02020603050405020304" pitchFamily="18" charset="0"/>
                <a:cs typeface="Times New Roman" panose="02020603050405020304" pitchFamily="18" charset="0"/>
              </a:rPr>
              <a:t>старинным праздникам, традициям, фольклору, художественным промыслам, </a:t>
            </a:r>
            <a:r>
              <a:rPr lang="ru-RU" sz="2000" b="1" i="1" dirty="0" smtClean="0">
                <a:solidFill>
                  <a:srgbClr val="002060"/>
                </a:solidFill>
                <a:latin typeface="Times New Roman" panose="02020603050405020304" pitchFamily="18" charset="0"/>
                <a:cs typeface="Times New Roman" panose="02020603050405020304" pitchFamily="18" charset="0"/>
              </a:rPr>
              <a:t>декоративно-</a:t>
            </a:r>
            <a:r>
              <a:rPr lang="ru-RU" sz="2000" b="1" i="1" dirty="0">
                <a:solidFill>
                  <a:srgbClr val="002060"/>
                </a:solidFill>
                <a:latin typeface="Times New Roman" panose="02020603050405020304" pitchFamily="18" charset="0"/>
                <a:cs typeface="Times New Roman" panose="02020603050405020304" pitchFamily="18" charset="0"/>
              </a:rPr>
              <a:t>прикладному искусству,</a:t>
            </a:r>
            <a:r>
              <a:rPr lang="ru-RU" sz="2000" dirty="0">
                <a:solidFill>
                  <a:srgbClr val="002060"/>
                </a:solidFill>
                <a:latin typeface="Times New Roman" panose="02020603050405020304" pitchFamily="18" charset="0"/>
                <a:cs typeface="Times New Roman" panose="02020603050405020304" pitchFamily="18" charset="0"/>
              </a:rPr>
              <a:t> в которых народ оставил нам самое ценное из своих культурных достижений, просеянное сквозь сито веков. </a:t>
            </a: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dirty="0">
                <a:solidFill>
                  <a:srgbClr val="002060"/>
                </a:solidFill>
                <a:latin typeface="Times New Roman" panose="02020603050405020304" pitchFamily="18" charset="0"/>
                <a:cs typeface="Times New Roman" panose="02020603050405020304" pitchFamily="18" charset="0"/>
              </a:rPr>
              <a:t>Очень важно ознакомить детей с </a:t>
            </a:r>
            <a:endParaRPr lang="ru-RU" sz="2000" dirty="0" smtClean="0">
              <a:solidFill>
                <a:srgbClr val="002060"/>
              </a:solidFill>
              <a:latin typeface="Times New Roman" panose="02020603050405020304" pitchFamily="18" charset="0"/>
              <a:cs typeface="Times New Roman" panose="02020603050405020304" pitchFamily="18" charset="0"/>
            </a:endParaRPr>
          </a:p>
          <a:p>
            <a:pPr algn="just"/>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Н</a:t>
            </a:r>
            <a:r>
              <a:rPr lang="ru-RU" sz="2000" dirty="0" smtClean="0">
                <a:solidFill>
                  <a:srgbClr val="002060"/>
                </a:solidFill>
                <a:latin typeface="Times New Roman" panose="02020603050405020304" pitchFamily="18" charset="0"/>
                <a:cs typeface="Times New Roman" panose="02020603050405020304" pitchFamily="18" charset="0"/>
              </a:rPr>
              <a:t>ародной </a:t>
            </a:r>
            <a:r>
              <a:rPr lang="ru-RU" sz="2000" b="1" i="1" dirty="0">
                <a:solidFill>
                  <a:srgbClr val="002060"/>
                </a:solidFill>
                <a:latin typeface="Times New Roman" panose="02020603050405020304" pitchFamily="18" charset="0"/>
                <a:cs typeface="Times New Roman" panose="02020603050405020304" pitchFamily="18" charset="0"/>
              </a:rPr>
              <a:t>декоративной </a:t>
            </a:r>
            <a:r>
              <a:rPr lang="ru-RU" sz="2000" b="1" i="1" dirty="0" smtClean="0">
                <a:solidFill>
                  <a:srgbClr val="002060"/>
                </a:solidFill>
                <a:latin typeface="Times New Roman" panose="02020603050405020304" pitchFamily="18" charset="0"/>
                <a:cs typeface="Times New Roman" panose="02020603050405020304" pitchFamily="18" charset="0"/>
              </a:rPr>
              <a:t>росписью </a:t>
            </a:r>
            <a:r>
              <a:rPr lang="ru-RU" sz="2000" dirty="0" smtClean="0">
                <a:solidFill>
                  <a:srgbClr val="002060"/>
                </a:solidFill>
                <a:latin typeface="Times New Roman" panose="02020603050405020304" pitchFamily="18" charset="0"/>
                <a:cs typeface="Times New Roman" panose="02020603050405020304" pitchFamily="18" charset="0"/>
              </a:rPr>
              <a:t>- о </a:t>
            </a:r>
            <a:r>
              <a:rPr lang="ru-RU" sz="2000" dirty="0">
                <a:solidFill>
                  <a:srgbClr val="002060"/>
                </a:solidFill>
                <a:latin typeface="Times New Roman" panose="02020603050405020304" pitchFamily="18" charset="0"/>
                <a:cs typeface="Times New Roman" panose="02020603050405020304" pitchFamily="18" charset="0"/>
              </a:rPr>
              <a:t>народных орнаментах, способах создания узора, традиционных элементах народных </a:t>
            </a:r>
            <a:r>
              <a:rPr lang="ru-RU" sz="2000" dirty="0" smtClean="0">
                <a:solidFill>
                  <a:srgbClr val="002060"/>
                </a:solidFill>
                <a:latin typeface="Times New Roman" panose="02020603050405020304" pitchFamily="18" charset="0"/>
                <a:cs typeface="Times New Roman" panose="02020603050405020304" pitchFamily="18" charset="0"/>
              </a:rPr>
              <a:t>росписей</a:t>
            </a:r>
            <a:r>
              <a:rPr lang="en-US" sz="2000" dirty="0" smtClean="0">
                <a:solidFill>
                  <a:srgbClr val="002060"/>
                </a:solidFill>
                <a:latin typeface="Times New Roman" panose="02020603050405020304" pitchFamily="18" charset="0"/>
                <a:cs typeface="Times New Roman" panose="02020603050405020304" pitchFamily="18" charset="0"/>
              </a:rPr>
              <a:t>,</a:t>
            </a:r>
            <a:r>
              <a:rPr lang="ru-RU" sz="2000" dirty="0" smtClean="0">
                <a:solidFill>
                  <a:srgbClr val="002060"/>
                </a:solidFill>
                <a:latin typeface="Times New Roman" panose="02020603050405020304" pitchFamily="18" charset="0"/>
                <a:cs typeface="Times New Roman" panose="02020603050405020304" pitchFamily="18" charset="0"/>
              </a:rPr>
              <a:t> рушники</a:t>
            </a: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Р</a:t>
            </a:r>
            <a:r>
              <a:rPr lang="ru-RU" sz="2000" dirty="0" smtClean="0">
                <a:solidFill>
                  <a:srgbClr val="002060"/>
                </a:solidFill>
                <a:latin typeface="Times New Roman" panose="02020603050405020304" pitchFamily="18" charset="0"/>
                <a:cs typeface="Times New Roman" panose="02020603050405020304" pitchFamily="18" charset="0"/>
              </a:rPr>
              <a:t>одной природой</a:t>
            </a:r>
            <a:endParaRPr lang="ru-RU" sz="2000" dirty="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smtClean="0">
                <a:solidFill>
                  <a:srgbClr val="002060"/>
                </a:solidFill>
                <a:latin typeface="Times New Roman" panose="02020603050405020304" pitchFamily="18" charset="0"/>
                <a:cs typeface="Times New Roman" panose="02020603050405020304" pitchFamily="18" charset="0"/>
              </a:rPr>
              <a:t>Предметами народного быта</a:t>
            </a:r>
          </a:p>
          <a:p>
            <a:pPr marL="342900" indent="-342900" algn="just">
              <a:buFont typeface="Wingdings" panose="05000000000000000000" pitchFamily="2" charset="2"/>
              <a:buChar char="q"/>
            </a:pPr>
            <a:r>
              <a:rPr lang="ru-RU" sz="2000" dirty="0" smtClean="0">
                <a:solidFill>
                  <a:srgbClr val="002060"/>
                </a:solidFill>
                <a:latin typeface="Times New Roman" panose="02020603050405020304" pitchFamily="18" charset="0"/>
                <a:cs typeface="Times New Roman" panose="02020603050405020304" pitchFamily="18" charset="0"/>
              </a:rPr>
              <a:t>Русской </a:t>
            </a:r>
            <a:r>
              <a:rPr lang="ru-RU" sz="2000" dirty="0">
                <a:solidFill>
                  <a:srgbClr val="002060"/>
                </a:solidFill>
                <a:latin typeface="Times New Roman" panose="02020603050405020304" pitchFamily="18" charset="0"/>
                <a:cs typeface="Times New Roman" panose="02020603050405020304" pitchFamily="18" charset="0"/>
              </a:rPr>
              <a:t>народной </a:t>
            </a:r>
            <a:r>
              <a:rPr lang="ru-RU" sz="2000" dirty="0" smtClean="0">
                <a:solidFill>
                  <a:srgbClr val="002060"/>
                </a:solidFill>
                <a:latin typeface="Times New Roman" panose="02020603050405020304" pitchFamily="18" charset="0"/>
                <a:cs typeface="Times New Roman" panose="02020603050405020304" pitchFamily="18" charset="0"/>
              </a:rPr>
              <a:t>куклой </a:t>
            </a:r>
          </a:p>
          <a:p>
            <a:pPr marL="342900" indent="-342900" algn="just">
              <a:buFont typeface="Wingdings" panose="05000000000000000000" pitchFamily="2" charset="2"/>
              <a:buChar char="q"/>
            </a:pPr>
            <a:r>
              <a:rPr lang="ru-RU" sz="2000" dirty="0" smtClean="0">
                <a:solidFill>
                  <a:srgbClr val="002060"/>
                </a:solidFill>
                <a:latin typeface="Times New Roman" panose="02020603050405020304" pitchFamily="18" charset="0"/>
                <a:cs typeface="Times New Roman" panose="02020603050405020304" pitchFamily="18" charset="0"/>
              </a:rPr>
              <a:t>Русской </a:t>
            </a:r>
            <a:r>
              <a:rPr lang="ru-RU" sz="2000" dirty="0">
                <a:solidFill>
                  <a:srgbClr val="002060"/>
                </a:solidFill>
                <a:latin typeface="Times New Roman" panose="02020603050405020304" pitchFamily="18" charset="0"/>
                <a:cs typeface="Times New Roman" panose="02020603050405020304" pitchFamily="18" charset="0"/>
              </a:rPr>
              <a:t>народной игрушкой </a:t>
            </a:r>
            <a:endParaRPr lang="ru-RU" sz="2000" dirty="0" smtClean="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ru-RU" sz="2000" dirty="0" smtClean="0">
                <a:solidFill>
                  <a:srgbClr val="002060"/>
                </a:solidFill>
                <a:latin typeface="Times New Roman" panose="02020603050405020304" pitchFamily="18" charset="0"/>
                <a:cs typeface="Times New Roman" panose="02020603050405020304" pitchFamily="18" charset="0"/>
              </a:rPr>
              <a:t>Фольклором (сказки</a:t>
            </a:r>
            <a:r>
              <a:rPr lang="ru-RU" sz="2000" dirty="0">
                <a:solidFill>
                  <a:srgbClr val="002060"/>
                </a:solidFill>
                <a:latin typeface="Times New Roman" panose="02020603050405020304" pitchFamily="18" charset="0"/>
                <a:cs typeface="Times New Roman" panose="02020603050405020304" pitchFamily="18" charset="0"/>
              </a:rPr>
              <a:t>, песенки, пословицы, поговорки, хороводы и т.д.). В устном народном творчестве как нигде сохранились особенности черты русского характера, присущие ему нравственные ценности, представление о добре, красоте, правде, храбрости, трудолюбии, верности. Знакомя детей с поговорками, загадками, пословицами, сказками, мы тем самым приобщаем их к общечеловеческим нравственным </a:t>
            </a:r>
            <a:r>
              <a:rPr lang="ru-RU" sz="2000" dirty="0" smtClean="0">
                <a:solidFill>
                  <a:srgbClr val="002060"/>
                </a:solidFill>
                <a:latin typeface="Times New Roman" panose="02020603050405020304" pitchFamily="18" charset="0"/>
                <a:cs typeface="Times New Roman" panose="02020603050405020304" pitchFamily="18" charset="0"/>
              </a:rPr>
              <a:t>ценностям.</a:t>
            </a:r>
          </a:p>
          <a:p>
            <a:pPr marL="342900" indent="-342900" algn="just">
              <a:buFont typeface="Wingdings" panose="05000000000000000000" pitchFamily="2" charset="2"/>
              <a:buChar char="q"/>
            </a:pPr>
            <a:r>
              <a:rPr lang="ru-RU" sz="2000" dirty="0" smtClean="0">
                <a:solidFill>
                  <a:srgbClr val="002060"/>
                </a:solidFill>
                <a:latin typeface="Times New Roman" panose="02020603050405020304" pitchFamily="18" charset="0"/>
                <a:cs typeface="Times New Roman" panose="02020603050405020304" pitchFamily="18" charset="0"/>
              </a:rPr>
              <a:t>Народные игры</a:t>
            </a:r>
          </a:p>
          <a:p>
            <a:pPr marL="342900" indent="-342900" algn="just">
              <a:buFont typeface="Wingdings" panose="05000000000000000000" pitchFamily="2" charset="2"/>
              <a:buChar char="q"/>
            </a:pPr>
            <a:r>
              <a:rPr lang="ru-RU" sz="2000" dirty="0">
                <a:solidFill>
                  <a:srgbClr val="002060"/>
                </a:solidFill>
                <a:latin typeface="Times New Roman" panose="02020603050405020304" pitchFamily="18" charset="0"/>
                <a:cs typeface="Times New Roman" panose="02020603050405020304" pitchFamily="18" charset="0"/>
              </a:rPr>
              <a:t>К</a:t>
            </a:r>
            <a:r>
              <a:rPr lang="ru-RU" sz="2000" dirty="0" smtClean="0">
                <a:solidFill>
                  <a:srgbClr val="002060"/>
                </a:solidFill>
                <a:latin typeface="Times New Roman" panose="02020603050405020304" pitchFamily="18" charset="0"/>
                <a:cs typeface="Times New Roman" panose="02020603050405020304" pitchFamily="18" charset="0"/>
              </a:rPr>
              <a:t>алендарные </a:t>
            </a:r>
            <a:r>
              <a:rPr lang="ru-RU" sz="2000" dirty="0">
                <a:solidFill>
                  <a:srgbClr val="002060"/>
                </a:solidFill>
                <a:latin typeface="Times New Roman" panose="02020603050405020304" pitchFamily="18" charset="0"/>
                <a:cs typeface="Times New Roman" panose="02020603050405020304" pitchFamily="18" charset="0"/>
              </a:rPr>
              <a:t>национальные игры</a:t>
            </a:r>
          </a:p>
        </p:txBody>
      </p:sp>
    </p:spTree>
    <p:extLst>
      <p:ext uri="{BB962C8B-B14F-4D97-AF65-F5344CB8AC3E}">
        <p14:creationId xmlns:p14="http://schemas.microsoft.com/office/powerpoint/2010/main" val="2989076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8023" y="58847"/>
            <a:ext cx="11921705" cy="6863417"/>
          </a:xfrm>
          <a:prstGeom prst="rect">
            <a:avLst/>
          </a:prstGeom>
        </p:spPr>
        <p:txBody>
          <a:bodyPr wrap="square">
            <a:spAutoFit/>
          </a:bodyPr>
          <a:lstStyle/>
          <a:p>
            <a:pPr algn="ctr"/>
            <a:r>
              <a:rPr lang="ru-RU" sz="2000" b="1" dirty="0">
                <a:solidFill>
                  <a:srgbClr val="002060"/>
                </a:solidFill>
                <a:latin typeface="Times New Roman" panose="02020603050405020304" pitchFamily="18" charset="0"/>
                <a:cs typeface="Times New Roman" panose="02020603050405020304" pitchFamily="18" charset="0"/>
              </a:rPr>
              <a:t>Организация работы по патриотическому воспитанию включает в себя различные мероприятия.</a:t>
            </a:r>
          </a:p>
          <a:p>
            <a:pPr algn="just"/>
            <a:endParaRPr lang="ru-RU" sz="2000" b="1" dirty="0" smtClean="0">
              <a:solidFill>
                <a:schemeClr val="accent2">
                  <a:lumMod val="50000"/>
                </a:schemeClr>
              </a:solidFill>
              <a:latin typeface="Times New Roman" panose="02020603050405020304" pitchFamily="18" charset="0"/>
              <a:cs typeface="Times New Roman" panose="02020603050405020304" pitchFamily="18" charset="0"/>
            </a:endParaRPr>
          </a:p>
          <a:p>
            <a:pPr algn="just"/>
            <a:r>
              <a:rPr lang="ru-RU" sz="2000" b="1" dirty="0" smtClean="0">
                <a:solidFill>
                  <a:schemeClr val="accent2">
                    <a:lumMod val="50000"/>
                  </a:schemeClr>
                </a:solidFill>
                <a:latin typeface="Times New Roman" panose="02020603050405020304" pitchFamily="18" charset="0"/>
                <a:cs typeface="Times New Roman" panose="02020603050405020304" pitchFamily="18" charset="0"/>
              </a:rPr>
              <a:t>Для </a:t>
            </a:r>
            <a:r>
              <a:rPr lang="ru-RU" sz="2000" b="1" dirty="0">
                <a:solidFill>
                  <a:schemeClr val="accent2">
                    <a:lumMod val="50000"/>
                  </a:schemeClr>
                </a:solidFill>
                <a:latin typeface="Times New Roman" panose="02020603050405020304" pitchFamily="18" charset="0"/>
                <a:cs typeface="Times New Roman" panose="02020603050405020304" pitchFamily="18" charset="0"/>
              </a:rPr>
              <a:t>детей 2-3 </a:t>
            </a:r>
            <a:r>
              <a:rPr lang="ru-RU" sz="2000" b="1" dirty="0" smtClean="0">
                <a:solidFill>
                  <a:schemeClr val="accent2">
                    <a:lumMod val="50000"/>
                  </a:schemeClr>
                </a:solidFill>
                <a:latin typeface="Times New Roman" panose="02020603050405020304" pitchFamily="18" charset="0"/>
                <a:cs typeface="Times New Roman" panose="02020603050405020304" pitchFamily="18" charset="0"/>
              </a:rPr>
              <a:t>лет</a:t>
            </a:r>
          </a:p>
          <a:p>
            <a:pPr algn="just"/>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algn="just"/>
            <a:r>
              <a:rPr lang="ru-RU" sz="2000" b="1" i="1" dirty="0">
                <a:solidFill>
                  <a:srgbClr val="002060"/>
                </a:solidFill>
                <a:latin typeface="Times New Roman" panose="02020603050405020304" pitchFamily="18" charset="0"/>
                <a:cs typeface="Times New Roman" panose="02020603050405020304" pitchFamily="18" charset="0"/>
              </a:rPr>
              <a:t>Задача:</a:t>
            </a:r>
            <a:r>
              <a:rPr lang="ru-RU" sz="2000" dirty="0">
                <a:solidFill>
                  <a:srgbClr val="002060"/>
                </a:solidFill>
                <a:latin typeface="Times New Roman" panose="02020603050405020304" pitchFamily="18" charset="0"/>
                <a:cs typeface="Times New Roman" panose="02020603050405020304" pitchFamily="18" charset="0"/>
              </a:rPr>
              <a:t> знакомство с самим собой, своей семьей</a:t>
            </a:r>
            <a:r>
              <a:rPr lang="ru-RU" sz="2000" dirty="0" smtClean="0">
                <a:solidFill>
                  <a:srgbClr val="002060"/>
                </a:solidFill>
                <a:latin typeface="Times New Roman" panose="02020603050405020304" pitchFamily="18" charset="0"/>
                <a:cs typeface="Times New Roman" panose="02020603050405020304" pitchFamily="18" charset="0"/>
              </a:rPr>
              <a:t>.</a:t>
            </a:r>
          </a:p>
          <a:p>
            <a:pPr algn="just"/>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b="1" i="1" dirty="0">
                <a:solidFill>
                  <a:srgbClr val="002060"/>
                </a:solidFill>
                <a:latin typeface="Times New Roman" panose="02020603050405020304" pitchFamily="18" charset="0"/>
                <a:cs typeface="Times New Roman" panose="02020603050405020304" pitchFamily="18" charset="0"/>
              </a:rPr>
              <a:t>Содержание:</a:t>
            </a:r>
          </a:p>
          <a:p>
            <a:pPr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Познакомить детей с добрыми поступками в семье и окружении.</a:t>
            </a:r>
          </a:p>
          <a:p>
            <a:pPr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Показать примеры заботы о животных и растениях.</a:t>
            </a:r>
          </a:p>
          <a:p>
            <a:pPr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Изучение произведений, отражающих взаимоотношения в семье.</a:t>
            </a:r>
          </a:p>
          <a:p>
            <a:pPr algn="just"/>
            <a:endParaRPr lang="ru-RU" sz="2000" b="1" dirty="0" smtClean="0">
              <a:solidFill>
                <a:srgbClr val="002060"/>
              </a:solidFill>
              <a:latin typeface="Times New Roman" panose="02020603050405020304" pitchFamily="18" charset="0"/>
              <a:cs typeface="Times New Roman" panose="02020603050405020304" pitchFamily="18" charset="0"/>
            </a:endParaRPr>
          </a:p>
          <a:p>
            <a:pPr algn="just"/>
            <a:r>
              <a:rPr lang="ru-RU" sz="2000" b="1" dirty="0" smtClean="0">
                <a:solidFill>
                  <a:schemeClr val="accent2">
                    <a:lumMod val="50000"/>
                  </a:schemeClr>
                </a:solidFill>
                <a:latin typeface="Times New Roman" panose="02020603050405020304" pitchFamily="18" charset="0"/>
                <a:cs typeface="Times New Roman" panose="02020603050405020304" pitchFamily="18" charset="0"/>
              </a:rPr>
              <a:t>Для </a:t>
            </a:r>
            <a:r>
              <a:rPr lang="ru-RU" sz="2000" b="1" dirty="0">
                <a:solidFill>
                  <a:schemeClr val="accent2">
                    <a:lumMod val="50000"/>
                  </a:schemeClr>
                </a:solidFill>
                <a:latin typeface="Times New Roman" panose="02020603050405020304" pitchFamily="18" charset="0"/>
                <a:cs typeface="Times New Roman" panose="02020603050405020304" pitchFamily="18" charset="0"/>
              </a:rPr>
              <a:t>детей 3-4 лет</a:t>
            </a:r>
            <a:r>
              <a:rPr lang="ru-RU" sz="2000" b="1" dirty="0" smtClean="0">
                <a:solidFill>
                  <a:schemeClr val="accent2">
                    <a:lumMod val="50000"/>
                  </a:schemeClr>
                </a:solidFill>
                <a:latin typeface="Times New Roman" panose="02020603050405020304" pitchFamily="18" charset="0"/>
                <a:cs typeface="Times New Roman" panose="02020603050405020304" pitchFamily="18" charset="0"/>
              </a:rPr>
              <a:t>:</a:t>
            </a:r>
          </a:p>
          <a:p>
            <a:pPr algn="just"/>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pPr algn="just"/>
            <a:r>
              <a:rPr lang="ru-RU" sz="2000" b="1" i="1" dirty="0">
                <a:solidFill>
                  <a:srgbClr val="002060"/>
                </a:solidFill>
                <a:latin typeface="Times New Roman" panose="02020603050405020304" pitchFamily="18" charset="0"/>
                <a:cs typeface="Times New Roman" panose="02020603050405020304" pitchFamily="18" charset="0"/>
              </a:rPr>
              <a:t>Задача:</a:t>
            </a:r>
            <a:r>
              <a:rPr lang="ru-RU" sz="2000" dirty="0">
                <a:solidFill>
                  <a:srgbClr val="002060"/>
                </a:solidFill>
                <a:latin typeface="Times New Roman" panose="02020603050405020304" pitchFamily="18" charset="0"/>
                <a:cs typeface="Times New Roman" panose="02020603050405020304" pitchFamily="18" charset="0"/>
              </a:rPr>
              <a:t> развивать представления о малой Родине и выражать это в разных видах деятельности</a:t>
            </a:r>
            <a:r>
              <a:rPr lang="ru-RU" sz="2000" dirty="0" smtClean="0">
                <a:solidFill>
                  <a:srgbClr val="002060"/>
                </a:solidFill>
                <a:latin typeface="Times New Roman" panose="02020603050405020304" pitchFamily="18" charset="0"/>
                <a:cs typeface="Times New Roman" panose="02020603050405020304" pitchFamily="18" charset="0"/>
              </a:rPr>
              <a:t>.</a:t>
            </a:r>
          </a:p>
          <a:p>
            <a:pPr algn="just"/>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b="1" i="1" dirty="0">
                <a:solidFill>
                  <a:srgbClr val="002060"/>
                </a:solidFill>
                <a:latin typeface="Times New Roman" panose="02020603050405020304" pitchFamily="18" charset="0"/>
                <a:cs typeface="Times New Roman" panose="02020603050405020304" pitchFamily="18" charset="0"/>
              </a:rPr>
              <a:t>Содержание</a:t>
            </a:r>
            <a:r>
              <a:rPr lang="ru-RU" sz="2000" b="1" i="1" dirty="0" smtClean="0">
                <a:solidFill>
                  <a:srgbClr val="002060"/>
                </a:solidFill>
                <a:latin typeface="Times New Roman" panose="02020603050405020304" pitchFamily="18" charset="0"/>
                <a:cs typeface="Times New Roman" panose="02020603050405020304" pitchFamily="18" charset="0"/>
              </a:rPr>
              <a:t>:</a:t>
            </a:r>
            <a:endParaRPr lang="ru-RU" sz="2000" b="1" i="1" dirty="0">
              <a:solidFill>
                <a:srgbClr val="002060"/>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Познакомить с названием своего места жительства.</a:t>
            </a:r>
          </a:p>
          <a:p>
            <a:pPr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Показать ближайшее окружение детского сада (здания, природу).</a:t>
            </a:r>
          </a:p>
          <a:p>
            <a:pPr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Обсудить, где дети любят проводить время в своем городе.</a:t>
            </a:r>
          </a:p>
          <a:p>
            <a:pPr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Поддерживать эмоциональное отношение к природе родного края.</a:t>
            </a:r>
          </a:p>
          <a:p>
            <a:pPr algn="just">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Включать детей в разные виды деятельности, где они могут выразить свои впечатления о малой родине (рассказы, рисунки, игры и др.).</a:t>
            </a:r>
            <a:endParaRPr lang="ru-RU" sz="2000" b="0" i="0" dirty="0">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7096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3517" y="335846"/>
            <a:ext cx="11904453" cy="5632311"/>
          </a:xfrm>
          <a:prstGeom prst="rect">
            <a:avLst/>
          </a:prstGeom>
        </p:spPr>
        <p:txBody>
          <a:bodyPr wrap="square">
            <a:spAutoFit/>
          </a:bodyPr>
          <a:lstStyle/>
          <a:p>
            <a:r>
              <a:rPr lang="ru-RU" sz="2000" b="1" dirty="0">
                <a:solidFill>
                  <a:schemeClr val="accent2">
                    <a:lumMod val="50000"/>
                  </a:schemeClr>
                </a:solidFill>
                <a:latin typeface="Times New Roman" panose="02020603050405020304" pitchFamily="18" charset="0"/>
                <a:cs typeface="Times New Roman" panose="02020603050405020304" pitchFamily="18" charset="0"/>
              </a:rPr>
              <a:t>Для детей 4-5 лет</a:t>
            </a:r>
            <a:r>
              <a:rPr lang="ru-RU" sz="2000" b="1" dirty="0" smtClean="0">
                <a:solidFill>
                  <a:schemeClr val="accent2">
                    <a:lumMod val="50000"/>
                  </a:schemeClr>
                </a:solidFill>
                <a:latin typeface="Times New Roman" panose="02020603050405020304" pitchFamily="18" charset="0"/>
                <a:cs typeface="Times New Roman" panose="02020603050405020304" pitchFamily="18" charset="0"/>
              </a:rPr>
              <a:t>:</a:t>
            </a:r>
          </a:p>
          <a:p>
            <a:endParaRPr lang="ru-RU" sz="2000" dirty="0">
              <a:solidFill>
                <a:schemeClr val="accent2">
                  <a:lumMod val="50000"/>
                </a:schemeClr>
              </a:solidFill>
              <a:latin typeface="Times New Roman" panose="02020603050405020304" pitchFamily="18" charset="0"/>
              <a:cs typeface="Times New Roman" panose="02020603050405020304" pitchFamily="18" charset="0"/>
            </a:endParaRPr>
          </a:p>
          <a:p>
            <a:r>
              <a:rPr lang="ru-RU" sz="2000" b="1" i="1" dirty="0">
                <a:solidFill>
                  <a:srgbClr val="002060"/>
                </a:solidFill>
                <a:latin typeface="Times New Roman" panose="02020603050405020304" pitchFamily="18" charset="0"/>
                <a:cs typeface="Times New Roman" panose="02020603050405020304" pitchFamily="18" charset="0"/>
              </a:rPr>
              <a:t>Задачи</a:t>
            </a:r>
            <a:r>
              <a:rPr lang="ru-RU" sz="2000" b="1" i="1" dirty="0" smtClean="0">
                <a:solidFill>
                  <a:srgbClr val="002060"/>
                </a:solidFill>
                <a:latin typeface="Times New Roman" panose="02020603050405020304" pitchFamily="18" charset="0"/>
                <a:cs typeface="Times New Roman" panose="02020603050405020304" pitchFamily="18" charset="0"/>
              </a:rPr>
              <a:t>:</a:t>
            </a:r>
          </a:p>
          <a:p>
            <a:endParaRPr lang="ru-RU" sz="2000" b="1" i="1"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Воспитывать любовь к Родине, уважение к символам страны и памятным датам.</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Развивать интерес к главным достопримечательностям своего города.</a:t>
            </a:r>
          </a:p>
          <a:p>
            <a:endParaRPr lang="ru-RU" sz="2000" b="1" i="1" dirty="0" smtClean="0">
              <a:solidFill>
                <a:srgbClr val="002060"/>
              </a:solidFill>
              <a:latin typeface="Times New Roman" panose="02020603050405020304" pitchFamily="18" charset="0"/>
              <a:cs typeface="Times New Roman" panose="02020603050405020304" pitchFamily="18" charset="0"/>
            </a:endParaRPr>
          </a:p>
          <a:p>
            <a:r>
              <a:rPr lang="ru-RU" sz="2000" b="1" i="1" dirty="0" smtClean="0">
                <a:solidFill>
                  <a:srgbClr val="002060"/>
                </a:solidFill>
                <a:latin typeface="Times New Roman" panose="02020603050405020304" pitchFamily="18" charset="0"/>
                <a:cs typeface="Times New Roman" panose="02020603050405020304" pitchFamily="18" charset="0"/>
              </a:rPr>
              <a:t>Содержание:</a:t>
            </a:r>
          </a:p>
          <a:p>
            <a:endParaRPr lang="ru-RU" sz="2000" b="1" i="1" dirty="0">
              <a:solidFill>
                <a:srgbClr val="002060"/>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Укреплять чувства привязанности к России.</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Знакомить с государственной символикой</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Познакомить с государственными праздниками (День защитника Отечества, День Победы).</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Познакомить с памятными местами, связанными с праздниками.</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Рассказывать о главных местах города, развивать интерес к ним.</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Поддерживать интерес детей к красоте своей малой родины.</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Включать детей в разные виды деятельности (рассказы, игры, изображения) по выражению чувств к Родине.</a:t>
            </a:r>
          </a:p>
          <a:p>
            <a:pPr>
              <a:buFont typeface="Arial" panose="020B0604020202020204" pitchFamily="34" charset="0"/>
              <a:buChar char="•"/>
            </a:pPr>
            <a:r>
              <a:rPr lang="ru-RU" sz="2000" dirty="0">
                <a:solidFill>
                  <a:srgbClr val="002060"/>
                </a:solidFill>
                <a:latin typeface="Times New Roman" panose="02020603050405020304" pitchFamily="18" charset="0"/>
                <a:cs typeface="Times New Roman" panose="02020603050405020304" pitchFamily="18" charset="0"/>
              </a:rPr>
              <a:t>Поддерживать интерес к народной культуре (народное творчество, музыка, танцы, игры).</a:t>
            </a:r>
            <a:endParaRPr lang="ru-RU" sz="2000" b="0" i="0" dirty="0">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23031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3415</Words>
  <Application>Microsoft Office PowerPoint</Application>
  <PresentationFormat>Широкоэкранный</PresentationFormat>
  <Paragraphs>284</Paragraphs>
  <Slides>20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ector>
  </HeadingPairs>
  <TitlesOfParts>
    <vt:vector size="26" baseType="lpstr">
      <vt:lpstr>Arial</vt:lpstr>
      <vt:lpstr>Calibri</vt:lpstr>
      <vt:lpstr>Calibri Light</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10</cp:revision>
  <dcterms:created xsi:type="dcterms:W3CDTF">2023-10-27T12:43:37Z</dcterms:created>
  <dcterms:modified xsi:type="dcterms:W3CDTF">2023-10-31T08:07:20Z</dcterms:modified>
</cp:coreProperties>
</file>