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1" r:id="rId2"/>
    <p:sldId id="258" r:id="rId3"/>
    <p:sldId id="257" r:id="rId4"/>
    <p:sldId id="268" r:id="rId5"/>
    <p:sldId id="259" r:id="rId6"/>
    <p:sldId id="260" r:id="rId7"/>
    <p:sldId id="267" r:id="rId8"/>
    <p:sldId id="261" r:id="rId9"/>
    <p:sldId id="262" r:id="rId10"/>
    <p:sldId id="263" r:id="rId11"/>
    <p:sldId id="264" r:id="rId12"/>
    <p:sldId id="265" r:id="rId13"/>
    <p:sldId id="269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91737-33D1-4B35-BF0F-7ED89C00B1E4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F0F65-62B7-4A26-84F5-70B328BA11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44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373E-78DF-4E8C-BC40-070460A4ED38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A548-8BDD-4D49-96F8-CC380EFD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373E-78DF-4E8C-BC40-070460A4ED38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A548-8BDD-4D49-96F8-CC380EFD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373E-78DF-4E8C-BC40-070460A4ED38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A548-8BDD-4D49-96F8-CC380EFD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373E-78DF-4E8C-BC40-070460A4ED38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A548-8BDD-4D49-96F8-CC380EFD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373E-78DF-4E8C-BC40-070460A4ED38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A548-8BDD-4D49-96F8-CC380EFD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373E-78DF-4E8C-BC40-070460A4ED38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A548-8BDD-4D49-96F8-CC380EFD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373E-78DF-4E8C-BC40-070460A4ED38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A548-8BDD-4D49-96F8-CC380EFD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373E-78DF-4E8C-BC40-070460A4ED38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A548-8BDD-4D49-96F8-CC380EFD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373E-78DF-4E8C-BC40-070460A4ED38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A548-8BDD-4D49-96F8-CC380EFD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373E-78DF-4E8C-BC40-070460A4ED38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A548-8BDD-4D49-96F8-CC380EFD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373E-78DF-4E8C-BC40-070460A4ED38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A548-8BDD-4D49-96F8-CC380EFD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D373E-78DF-4E8C-BC40-070460A4ED38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8A548-8BDD-4D49-96F8-CC380EFD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8.jpeg"/><Relationship Id="rId5" Type="http://schemas.openxmlformats.org/officeDocument/2006/relationships/image" Target="../media/image3.jpeg"/><Relationship Id="rId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9.jpeg"/><Relationship Id="rId7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28.jpeg"/><Relationship Id="rId4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5" Type="http://schemas.openxmlformats.org/officeDocument/2006/relationships/image" Target="../media/image6.jpeg"/><Relationship Id="rId4" Type="http://schemas.openxmlformats.org/officeDocument/2006/relationships/image" Target="../media/image10.jpeg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eg"/><Relationship Id="rId5" Type="http://schemas.openxmlformats.org/officeDocument/2006/relationships/image" Target="../media/image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166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63688" y="2919446"/>
            <a:ext cx="7056784" cy="1180043"/>
          </a:xfrm>
        </p:spPr>
        <p:txBody>
          <a:bodyPr/>
          <a:lstStyle/>
          <a:p>
            <a:r>
              <a:rPr lang="ru-RU" dirty="0" smtClean="0">
                <a:latin typeface="Monotype Corsiva" panose="03010101010201010101" pitchFamily="66" charset="0"/>
              </a:rPr>
              <a:t>«Домашние животные»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427984" y="4509120"/>
            <a:ext cx="4258816" cy="161704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1400" i="1" dirty="0" smtClean="0">
                <a:latin typeface="Monotype Corsiva" panose="03010101010201010101" pitchFamily="66" charset="0"/>
              </a:rPr>
              <a:t>Воспитатель</a:t>
            </a:r>
            <a:endParaRPr lang="ru-RU" sz="1400" i="1" dirty="0" smtClean="0">
              <a:latin typeface="Monotype Corsiva" panose="03010101010201010101" pitchFamily="66" charset="0"/>
            </a:endParaRPr>
          </a:p>
          <a:p>
            <a:pPr marL="0" indent="0" algn="r">
              <a:buNone/>
            </a:pPr>
            <a:r>
              <a:rPr lang="ru-RU" sz="1400" i="1" dirty="0" smtClean="0">
                <a:latin typeface="Monotype Corsiva" panose="03010101010201010101" pitchFamily="66" charset="0"/>
              </a:rPr>
              <a:t>МБДОУ </a:t>
            </a:r>
            <a:r>
              <a:rPr lang="ru-RU" sz="1400" i="1" dirty="0" smtClean="0">
                <a:latin typeface="Monotype Corsiva" panose="03010101010201010101" pitchFamily="66" charset="0"/>
              </a:rPr>
              <a:t>г. Иркутска </a:t>
            </a:r>
            <a:r>
              <a:rPr lang="ru-RU" sz="1400" i="1" dirty="0" smtClean="0">
                <a:latin typeface="Monotype Corsiva" panose="03010101010201010101" pitchFamily="66" charset="0"/>
              </a:rPr>
              <a:t>детского сад №132</a:t>
            </a:r>
          </a:p>
          <a:p>
            <a:pPr marL="0" indent="0" algn="r">
              <a:buNone/>
            </a:pPr>
            <a:r>
              <a:rPr lang="ru-RU" sz="1400" i="1" dirty="0" smtClean="0">
                <a:latin typeface="Monotype Corsiva" panose="03010101010201010101" pitchFamily="66" charset="0"/>
              </a:rPr>
              <a:t>Петрунина И.А</a:t>
            </a:r>
            <a:r>
              <a:rPr lang="ru-RU" sz="1400" i="1" dirty="0" smtClean="0">
                <a:latin typeface="Monotype Corsiva" panose="03010101010201010101" pitchFamily="66" charset="0"/>
              </a:rPr>
              <a:t>.</a:t>
            </a:r>
            <a:endParaRPr lang="ru-RU" sz="1400" i="1" dirty="0" smtClean="0">
              <a:latin typeface="Monotype Corsiva" panose="03010101010201010101" pitchFamily="66" charset="0"/>
            </a:endParaRPr>
          </a:p>
        </p:txBody>
      </p:sp>
      <p:pic>
        <p:nvPicPr>
          <p:cNvPr id="5" name="Picture 3" descr="C:\Users\ASER\Desktop\дом. живот\1341870706_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514" y="883963"/>
            <a:ext cx="1785950" cy="13394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4" descr="C:\Users\ASER\Desktop\дом. живот\04905005304805605505105004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70541" y="490739"/>
            <a:ext cx="1857388" cy="16642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9" descr="C:\Users\ASER\Desktop\дом. живот\37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0795" y="2811089"/>
            <a:ext cx="1857387" cy="13967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5" descr="C:\Users\ASER\Desktop\дом. живот\P818603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48756" y="751253"/>
            <a:ext cx="1314459" cy="1785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6" descr="C:\Users\ASER\Desktop\дом. живот\IMG_269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632" y="5000823"/>
            <a:ext cx="2000264" cy="1336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7" descr="C:\Users\ASER\Desktop\дом. живот\thCAXTZCAH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98977" y="531264"/>
            <a:ext cx="2071702" cy="14398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0" descr="C:\Users\ASER\Desktop\дом. живот\Koshki-i-kotyat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42913" y="5202285"/>
            <a:ext cx="1714512" cy="13335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95030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82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579296" cy="509986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Monotype Corsiva" panose="03010101010201010101" pitchFamily="66" charset="0"/>
                <a:cs typeface="Times New Roman" pitchFamily="18" charset="0"/>
              </a:rPr>
              <a:t>Свинья, хряк, поросенок  </a:t>
            </a:r>
            <a:endParaRPr lang="ru-RU" sz="3200" dirty="0"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00396" y="1081786"/>
            <a:ext cx="3008313" cy="4691063"/>
          </a:xfrm>
          <a:noFill/>
          <a:ln>
            <a:noFill/>
          </a:ln>
        </p:spPr>
        <p:txBody>
          <a:bodyPr>
            <a:noAutofit/>
          </a:bodyPr>
          <a:lstStyle/>
          <a:p>
            <a:pPr marL="342900" indent="-342900" algn="ctr"/>
            <a:r>
              <a:rPr lang="ru-RU" sz="1800" b="1" i="1" u="sng" dirty="0" smtClean="0">
                <a:latin typeface="Monotype Corsiva" panose="03010101010201010101" pitchFamily="66" charset="0"/>
                <a:cs typeface="Times New Roman" pitchFamily="18" charset="0"/>
              </a:rPr>
              <a:t>   </a:t>
            </a:r>
            <a:r>
              <a:rPr lang="ru-RU" sz="1600" b="1" i="1" u="sng" dirty="0" smtClean="0">
                <a:latin typeface="Monotype Corsiva" panose="03010101010201010101" pitchFamily="66" charset="0"/>
                <a:cs typeface="Times New Roman" pitchFamily="18" charset="0"/>
              </a:rPr>
              <a:t>Отгадай загадку:</a:t>
            </a:r>
          </a:p>
          <a:p>
            <a:pPr marL="342900" indent="-342900" algn="ctr"/>
            <a:r>
              <a:rPr lang="ru-RU" sz="1600" b="1" dirty="0" smtClean="0">
                <a:latin typeface="Monotype Corsiva" panose="03010101010201010101" pitchFamily="66" charset="0"/>
                <a:cs typeface="Times New Roman" pitchFamily="18" charset="0"/>
              </a:rPr>
              <a:t>Бежит толстушка,</a:t>
            </a:r>
          </a:p>
          <a:p>
            <a:pPr marL="342900" indent="-342900" algn="ctr"/>
            <a:r>
              <a:rPr lang="ru-RU" sz="1600" b="1" dirty="0" smtClean="0">
                <a:latin typeface="Monotype Corsiva" panose="03010101010201010101" pitchFamily="66" charset="0"/>
                <a:cs typeface="Times New Roman" pitchFamily="18" charset="0"/>
              </a:rPr>
              <a:t>Хвостик – завитушка,</a:t>
            </a:r>
          </a:p>
          <a:p>
            <a:pPr marL="342900" indent="-342900" algn="ctr"/>
            <a:r>
              <a:rPr lang="ru-RU" sz="1600" b="1" dirty="0" smtClean="0">
                <a:latin typeface="Monotype Corsiva" panose="03010101010201010101" pitchFamily="66" charset="0"/>
                <a:cs typeface="Times New Roman" pitchFamily="18" charset="0"/>
              </a:rPr>
              <a:t>Ушки пирожком,</a:t>
            </a:r>
          </a:p>
          <a:p>
            <a:pPr marL="342900" indent="-342900" algn="ctr"/>
            <a:r>
              <a:rPr lang="ru-RU" sz="1600" b="1" dirty="0" smtClean="0">
                <a:latin typeface="Monotype Corsiva" panose="03010101010201010101" pitchFamily="66" charset="0"/>
                <a:cs typeface="Times New Roman" pitchFamily="18" charset="0"/>
              </a:rPr>
              <a:t>Рыльце пятачком,</a:t>
            </a:r>
          </a:p>
          <a:p>
            <a:pPr marL="342900" indent="-342900" algn="ctr"/>
            <a:r>
              <a:rPr lang="ru-RU" sz="1600" b="1" dirty="0" smtClean="0">
                <a:latin typeface="Monotype Corsiva" panose="03010101010201010101" pitchFamily="66" charset="0"/>
                <a:cs typeface="Times New Roman" pitchFamily="18" charset="0"/>
              </a:rPr>
              <a:t>На ногах копытца –</a:t>
            </a:r>
          </a:p>
          <a:p>
            <a:pPr marL="342900" indent="-342900" algn="ctr"/>
            <a:r>
              <a:rPr lang="ru-RU" sz="1600" b="1" dirty="0" smtClean="0">
                <a:latin typeface="Monotype Corsiva" panose="03010101010201010101" pitchFamily="66" charset="0"/>
                <a:cs typeface="Times New Roman" pitchFamily="18" charset="0"/>
              </a:rPr>
              <a:t>Торопится к корытцу.</a:t>
            </a:r>
            <a:endParaRPr lang="en-US" sz="1600" b="1" dirty="0" smtClean="0">
              <a:latin typeface="Monotype Corsiva" panose="03010101010201010101" pitchFamily="66" charset="0"/>
              <a:cs typeface="Times New Roman" pitchFamily="18" charset="0"/>
            </a:endParaRPr>
          </a:p>
          <a:p>
            <a:pPr marL="342900" indent="-342900" algn="ctr"/>
            <a:endParaRPr lang="ru-RU" sz="1600" b="1" dirty="0" smtClean="0">
              <a:latin typeface="Monotype Corsiva" panose="03010101010201010101" pitchFamily="66" charset="0"/>
              <a:cs typeface="Times New Roman" pitchFamily="18" charset="0"/>
            </a:endParaRPr>
          </a:p>
          <a:p>
            <a:pPr marL="342900" indent="-342900" algn="ctr"/>
            <a:r>
              <a:rPr lang="ru-RU" sz="1600" b="1" dirty="0" smtClean="0">
                <a:latin typeface="Monotype Corsiva" panose="03010101010201010101" pitchFamily="66" charset="0"/>
                <a:cs typeface="Times New Roman" pitchFamily="18" charset="0"/>
              </a:rPr>
              <a:t>       Поросенок</a:t>
            </a:r>
          </a:p>
          <a:p>
            <a:pPr marL="342900" indent="-342900" algn="ctr"/>
            <a:r>
              <a:rPr lang="ru-RU" sz="1600" b="1" dirty="0" smtClean="0">
                <a:latin typeface="Monotype Corsiva" panose="03010101010201010101" pitchFamily="66" charset="0"/>
                <a:cs typeface="Times New Roman" pitchFamily="18" charset="0"/>
              </a:rPr>
              <a:t>Мама </a:t>
            </a:r>
            <a:r>
              <a:rPr lang="ru-RU" sz="1600" b="1" dirty="0" err="1" smtClean="0">
                <a:latin typeface="Monotype Corsiva" panose="03010101010201010101" pitchFamily="66" charset="0"/>
                <a:cs typeface="Times New Roman" pitchFamily="18" charset="0"/>
              </a:rPr>
              <a:t>Хавроша</a:t>
            </a:r>
            <a:r>
              <a:rPr lang="ru-RU" sz="1600" b="1" dirty="0" smtClean="0">
                <a:latin typeface="Monotype Corsiva" panose="03010101010201010101" pitchFamily="66" charset="0"/>
                <a:cs typeface="Times New Roman" pitchFamily="18" charset="0"/>
              </a:rPr>
              <a:t> ребенка любила,</a:t>
            </a:r>
          </a:p>
          <a:p>
            <a:pPr marL="342900" indent="-342900" algn="ctr"/>
            <a:r>
              <a:rPr lang="ru-RU" sz="1600" b="1" dirty="0" smtClean="0">
                <a:latin typeface="Monotype Corsiva" panose="03010101010201010101" pitchFamily="66" charset="0"/>
                <a:cs typeface="Times New Roman" pitchFamily="18" charset="0"/>
              </a:rPr>
              <a:t>В теплую лужу купаться водила.</a:t>
            </a:r>
          </a:p>
          <a:p>
            <a:pPr marL="342900" indent="-342900" algn="ctr"/>
            <a:r>
              <a:rPr lang="ru-RU" sz="1600" b="1" dirty="0" smtClean="0">
                <a:latin typeface="Monotype Corsiva" panose="03010101010201010101" pitchFamily="66" charset="0"/>
                <a:cs typeface="Times New Roman" pitchFamily="18" charset="0"/>
              </a:rPr>
              <a:t>Вместе они в теплой луже валялись,</a:t>
            </a:r>
          </a:p>
          <a:p>
            <a:pPr marL="342900" indent="-342900" algn="ctr"/>
            <a:r>
              <a:rPr lang="ru-RU" sz="1600" b="1" dirty="0" smtClean="0">
                <a:latin typeface="Monotype Corsiva" panose="03010101010201010101" pitchFamily="66" charset="0"/>
                <a:cs typeface="Times New Roman" pitchFamily="18" charset="0"/>
              </a:rPr>
              <a:t>Весело хрюкали, в грязь зарывались.</a:t>
            </a:r>
          </a:p>
          <a:p>
            <a:pPr marL="342900" indent="-342900" algn="ctr"/>
            <a:r>
              <a:rPr lang="ru-RU" sz="1600" b="1" dirty="0" smtClean="0">
                <a:latin typeface="Monotype Corsiva" panose="03010101010201010101" pitchFamily="66" charset="0"/>
                <a:cs typeface="Times New Roman" pitchFamily="18" charset="0"/>
              </a:rPr>
              <a:t>Очень доволен был толстый сынок,</a:t>
            </a:r>
          </a:p>
          <a:p>
            <a:pPr marL="342900" indent="-342900" algn="ctr"/>
            <a:r>
              <a:rPr lang="ru-RU" sz="1600" b="1" dirty="0" smtClean="0">
                <a:latin typeface="Monotype Corsiva" panose="03010101010201010101" pitchFamily="66" charset="0"/>
                <a:cs typeface="Times New Roman" pitchFamily="18" charset="0"/>
              </a:rPr>
              <a:t>Мама сыночка звала « Пятачок»</a:t>
            </a:r>
            <a:endParaRPr lang="ru-RU" sz="1600" b="1" dirty="0"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pic>
        <p:nvPicPr>
          <p:cNvPr id="6146" name="Picture 2" descr="C:\Users\ASER\Desktop\дом. живот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01445">
            <a:off x="248273" y="3857645"/>
            <a:ext cx="2503857" cy="20168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7" name="Picture 3" descr="C:\Users\ASER\Desktop\дом. живот\загруженное (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241852">
            <a:off x="259139" y="862535"/>
            <a:ext cx="2503858" cy="20116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8" name="Picture 4" descr="C:\Users\ASER\Desktop\дом. живот\загруженное (8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078160">
            <a:off x="6276354" y="4842200"/>
            <a:ext cx="2333429" cy="15514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9" name="Picture 5" descr="C:\Users\ASER\Desktop\дом. живот\загруженное (10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226547">
            <a:off x="6357949" y="2780928"/>
            <a:ext cx="2071689" cy="14907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50" name="Picture 6" descr="C:\Users\ASER\Desktop\дом. живот\загруженное (11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1216727">
            <a:off x="6357949" y="765913"/>
            <a:ext cx="2071689" cy="13772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331" y="308791"/>
            <a:ext cx="2897856" cy="1695667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Monotype Corsiva" panose="03010101010201010101" pitchFamily="66" charset="0"/>
                <a:cs typeface="Times New Roman" pitchFamily="18" charset="0"/>
              </a:rPr>
              <a:t>Овца, </a:t>
            </a:r>
            <a:r>
              <a:rPr lang="en-US" sz="3600" dirty="0" smtClean="0">
                <a:latin typeface="Monotype Corsiva" panose="03010101010201010101" pitchFamily="66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Monotype Corsiva" panose="03010101010201010101" pitchFamily="66" charset="0"/>
                <a:cs typeface="Times New Roman" pitchFamily="18" charset="0"/>
              </a:rPr>
            </a:br>
            <a:r>
              <a:rPr lang="ru-RU" sz="3600" dirty="0" smtClean="0">
                <a:latin typeface="Monotype Corsiva" panose="03010101010201010101" pitchFamily="66" charset="0"/>
                <a:cs typeface="Times New Roman" pitchFamily="18" charset="0"/>
              </a:rPr>
              <a:t>баран, </a:t>
            </a:r>
            <a:r>
              <a:rPr lang="en-US" sz="3600" dirty="0" smtClean="0">
                <a:latin typeface="Monotype Corsiva" panose="03010101010201010101" pitchFamily="66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Monotype Corsiva" panose="03010101010201010101" pitchFamily="66" charset="0"/>
                <a:cs typeface="Times New Roman" pitchFamily="18" charset="0"/>
              </a:rPr>
            </a:br>
            <a:r>
              <a:rPr lang="ru-RU" sz="3600" dirty="0" smtClean="0">
                <a:latin typeface="Monotype Corsiva" panose="03010101010201010101" pitchFamily="66" charset="0"/>
                <a:cs typeface="Times New Roman" pitchFamily="18" charset="0"/>
              </a:rPr>
              <a:t>ягненок  </a:t>
            </a:r>
            <a:endParaRPr lang="ru-RU" sz="3600" dirty="0"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53423" y="308791"/>
            <a:ext cx="3008313" cy="4691063"/>
          </a:xfrm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pPr marL="342900" indent="-342900"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800" b="1" dirty="0" smtClean="0">
                <a:latin typeface="Monotype Corsiva" panose="03010101010201010101" pitchFamily="66" charset="0"/>
                <a:cs typeface="Times New Roman" pitchFamily="18" charset="0"/>
              </a:rPr>
              <a:t>Овца</a:t>
            </a:r>
          </a:p>
          <a:p>
            <a:pPr marL="342900" indent="-342900" algn="ctr"/>
            <a:r>
              <a:rPr lang="ru-RU" sz="1600" b="1" dirty="0" smtClean="0">
                <a:latin typeface="Monotype Corsiva" panose="03010101010201010101" pitchFamily="66" charset="0"/>
                <a:cs typeface="Times New Roman" pitchFamily="18" charset="0"/>
              </a:rPr>
              <a:t>Летом в поле травку рвет,</a:t>
            </a:r>
          </a:p>
          <a:p>
            <a:pPr marL="342900" indent="-342900" algn="ctr"/>
            <a:r>
              <a:rPr lang="ru-RU" sz="1600" b="1" dirty="0" smtClean="0">
                <a:latin typeface="Monotype Corsiva" panose="03010101010201010101" pitchFamily="66" charset="0"/>
                <a:cs typeface="Times New Roman" pitchFamily="18" charset="0"/>
              </a:rPr>
              <a:t>А зимой в хлеву живет:</a:t>
            </a:r>
          </a:p>
          <a:p>
            <a:pPr marL="342900" indent="-342900" algn="ctr"/>
            <a:r>
              <a:rPr lang="ru-RU" sz="1600" b="1" dirty="0" smtClean="0">
                <a:latin typeface="Monotype Corsiva" panose="03010101010201010101" pitchFamily="66" charset="0"/>
                <a:cs typeface="Times New Roman" pitchFamily="18" charset="0"/>
              </a:rPr>
              <a:t>Сена вволю ей дают</a:t>
            </a:r>
          </a:p>
          <a:p>
            <a:pPr marL="342900" indent="-342900" algn="ctr"/>
            <a:r>
              <a:rPr lang="ru-RU" sz="1600" b="1" dirty="0" smtClean="0">
                <a:latin typeface="Monotype Corsiva" panose="03010101010201010101" pitchFamily="66" charset="0"/>
                <a:cs typeface="Times New Roman" pitchFamily="18" charset="0"/>
              </a:rPr>
              <a:t>Да ягненка в прибыль ждут.</a:t>
            </a:r>
          </a:p>
          <a:p>
            <a:pPr marL="342900" indent="-342900" algn="ctr"/>
            <a:r>
              <a:rPr lang="ru-RU" sz="1600" b="1" dirty="0" smtClean="0">
                <a:latin typeface="Monotype Corsiva" panose="03010101010201010101" pitchFamily="66" charset="0"/>
                <a:cs typeface="Times New Roman" pitchFamily="18" charset="0"/>
              </a:rPr>
              <a:t>Не рогата, не бодлива,</a:t>
            </a:r>
          </a:p>
          <a:p>
            <a:pPr marL="342900" indent="-342900" algn="ctr"/>
            <a:r>
              <a:rPr lang="ru-RU" sz="1600" b="1" dirty="0" smtClean="0">
                <a:latin typeface="Monotype Corsiva" panose="03010101010201010101" pitchFamily="66" charset="0"/>
                <a:cs typeface="Times New Roman" pitchFamily="18" charset="0"/>
              </a:rPr>
              <a:t>Беспокойна, боязлива.</a:t>
            </a:r>
          </a:p>
          <a:p>
            <a:pPr marL="342900" indent="-342900" algn="ctr"/>
            <a:r>
              <a:rPr lang="ru-RU" sz="1600" b="1" dirty="0" smtClean="0">
                <a:latin typeface="Monotype Corsiva" panose="03010101010201010101" pitchFamily="66" charset="0"/>
                <a:cs typeface="Times New Roman" pitchFamily="18" charset="0"/>
              </a:rPr>
              <a:t>Шерстку у овцы стригут,</a:t>
            </a:r>
          </a:p>
          <a:p>
            <a:pPr marL="342900" indent="-342900" algn="ctr"/>
            <a:r>
              <a:rPr lang="ru-RU" sz="1600" b="1" dirty="0" smtClean="0">
                <a:latin typeface="Monotype Corsiva" panose="03010101010201010101" pitchFamily="66" charset="0"/>
                <a:cs typeface="Times New Roman" pitchFamily="18" charset="0"/>
              </a:rPr>
              <a:t>Вяжут из нее и ткут.</a:t>
            </a:r>
          </a:p>
          <a:p>
            <a:pPr marL="342900" indent="-342900" algn="ctr"/>
            <a:endParaRPr lang="ru-RU" sz="1600" b="1" dirty="0" smtClean="0">
              <a:latin typeface="Monotype Corsiva" panose="03010101010201010101" pitchFamily="66" charset="0"/>
              <a:cs typeface="Times New Roman" pitchFamily="18" charset="0"/>
            </a:endParaRPr>
          </a:p>
          <a:p>
            <a:pPr marL="342900" indent="-342900" algn="ctr"/>
            <a:r>
              <a:rPr lang="ru-RU" sz="1800" b="1" i="1" dirty="0" smtClean="0">
                <a:latin typeface="Monotype Corsiva" panose="03010101010201010101" pitchFamily="66" charset="0"/>
                <a:cs typeface="Times New Roman" pitchFamily="18" charset="0"/>
              </a:rPr>
              <a:t>      Отгадай загадку:</a:t>
            </a:r>
          </a:p>
          <a:p>
            <a:pPr marL="342900" indent="-342900" algn="ctr"/>
            <a:r>
              <a:rPr lang="ru-RU" sz="1700" b="1" dirty="0" smtClean="0">
                <a:latin typeface="Monotype Corsiva" panose="03010101010201010101" pitchFamily="66" charset="0"/>
                <a:cs typeface="Times New Roman" pitchFamily="18" charset="0"/>
              </a:rPr>
              <a:t>Серые кудряшки, тонкие копытца…</a:t>
            </a:r>
          </a:p>
          <a:p>
            <a:pPr marL="342900" indent="-342900" algn="ctr"/>
            <a:r>
              <a:rPr lang="ru-RU" sz="1700" b="1" dirty="0" smtClean="0">
                <a:latin typeface="Monotype Corsiva" panose="03010101010201010101" pitchFamily="66" charset="0"/>
                <a:cs typeface="Times New Roman" pitchFamily="18" charset="0"/>
              </a:rPr>
              <a:t>В поле рядом с мамой весело резвится:</a:t>
            </a:r>
          </a:p>
          <a:p>
            <a:pPr marL="342900" indent="-342900" algn="ctr"/>
            <a:r>
              <a:rPr lang="ru-RU" sz="1700" b="1" dirty="0" err="1" smtClean="0">
                <a:latin typeface="Monotype Corsiva" panose="03010101010201010101" pitchFamily="66" charset="0"/>
                <a:cs typeface="Times New Roman" pitchFamily="18" charset="0"/>
              </a:rPr>
              <a:t>Розовую</a:t>
            </a:r>
            <a:r>
              <a:rPr lang="ru-RU" sz="1700" b="1" dirty="0" smtClean="0">
                <a:latin typeface="Monotype Corsiva" panose="03010101010201010101" pitchFamily="66" charset="0"/>
                <a:cs typeface="Times New Roman" pitchFamily="18" charset="0"/>
              </a:rPr>
              <a:t> кашку хорошо жевать,</a:t>
            </a:r>
          </a:p>
          <a:p>
            <a:pPr marL="342900" indent="-342900" algn="ctr"/>
            <a:r>
              <a:rPr lang="ru-RU" sz="1700" b="1" dirty="0" smtClean="0">
                <a:latin typeface="Monotype Corsiva" panose="03010101010201010101" pitchFamily="66" charset="0"/>
                <a:cs typeface="Times New Roman" pitchFamily="18" charset="0"/>
              </a:rPr>
              <a:t>Молочком овечьим сладко запивать.</a:t>
            </a:r>
          </a:p>
          <a:p>
            <a:pPr marL="342900" indent="-342900"/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SER\Desktop\ovc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8843" y="4833235"/>
            <a:ext cx="4786314" cy="17200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ASER\Desktop\1327254368_Sheep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9906" y="2758752"/>
            <a:ext cx="2286015" cy="17145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C:\Users\ASER\Desktop\04905005304805605505105004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39238" y="664516"/>
            <a:ext cx="2428892" cy="16002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 descr="C:\Users\ASER\Desktop\new_pa1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39238" y="2755340"/>
            <a:ext cx="2428892" cy="16618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82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4317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Segoe Print" pitchFamily="2" charset="0"/>
                <a:cs typeface="Times New Roman" pitchFamily="18" charset="0"/>
              </a:rPr>
              <a:t>Скотный  двор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Segoe Print" pitchFamily="2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38886" y="1097058"/>
            <a:ext cx="7666228" cy="2253356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latin typeface="Monotype Corsiva" panose="03010101010201010101" pitchFamily="66" charset="0"/>
                <a:cs typeface="Times New Roman" pitchFamily="18" charset="0"/>
              </a:rPr>
              <a:t>Как можно назвать всех обитателей скотного двора ?</a:t>
            </a:r>
          </a:p>
          <a:p>
            <a:pPr algn="ctr"/>
            <a:r>
              <a:rPr lang="ru-RU" sz="1800" b="1" dirty="0" smtClean="0">
                <a:latin typeface="Monotype Corsiva" panose="03010101010201010101" pitchFamily="66" charset="0"/>
                <a:cs typeface="Times New Roman" pitchFamily="18" charset="0"/>
              </a:rPr>
              <a:t>Перечислите домашних животных о которых мы говорили .</a:t>
            </a:r>
          </a:p>
          <a:p>
            <a:pPr algn="ctr"/>
            <a:r>
              <a:rPr lang="ru-RU" sz="1800" b="1" dirty="0" smtClean="0">
                <a:latin typeface="Monotype Corsiva" panose="03010101010201010101" pitchFamily="66" charset="0"/>
                <a:cs typeface="Times New Roman" pitchFamily="18" charset="0"/>
              </a:rPr>
              <a:t>У всех домашних животных на скотном дворе есть свои дома. Назови их.</a:t>
            </a:r>
          </a:p>
          <a:p>
            <a:pPr algn="ctr"/>
            <a:r>
              <a:rPr lang="ru-RU" sz="1800" b="1" dirty="0" smtClean="0">
                <a:latin typeface="Monotype Corsiva" panose="03010101010201010101" pitchFamily="66" charset="0"/>
                <a:cs typeface="Times New Roman" pitchFamily="18" charset="0"/>
              </a:rPr>
              <a:t>Назови травоядные животные ( корова, овца, коза, лошадь )</a:t>
            </a:r>
          </a:p>
          <a:p>
            <a:pPr algn="ctr"/>
            <a:r>
              <a:rPr lang="ru-RU" sz="1800" b="1" dirty="0" smtClean="0">
                <a:latin typeface="Monotype Corsiva" panose="03010101010201010101" pitchFamily="66" charset="0"/>
                <a:cs typeface="Times New Roman" pitchFamily="18" charset="0"/>
              </a:rPr>
              <a:t>Как думаете кошка травоядное или хищное животное? Почему? Кого еще можно отнести к хищникам? </a:t>
            </a:r>
          </a:p>
          <a:p>
            <a:pPr algn="ctr"/>
            <a:r>
              <a:rPr lang="ru-RU" sz="1800" b="1" dirty="0" smtClean="0">
                <a:latin typeface="Monotype Corsiva" panose="03010101010201010101" pitchFamily="66" charset="0"/>
                <a:cs typeface="Times New Roman" pitchFamily="18" charset="0"/>
              </a:rPr>
              <a:t>Расскажите о том, какую пользу приносят домашние животные.</a:t>
            </a:r>
            <a:endParaRPr lang="ru-RU" sz="1800" b="1" dirty="0"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pic>
        <p:nvPicPr>
          <p:cNvPr id="7170" name="Picture 2" descr="C:\Users\ASER\Desktop\дом. живот\thCAHAC2U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619280"/>
            <a:ext cx="2143140" cy="14840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3" descr="C:\Users\ASER\Desktop\дом. живот\thCAQ659M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886" y="3406431"/>
            <a:ext cx="1857388" cy="13430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2" name="Picture 4" descr="C:\Users\ASER\Desktop\дом. живот\11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21073" y="3406431"/>
            <a:ext cx="2286016" cy="17190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5" name="Picture 7" descr="C:\Users\ASER\Desktop\дом. живот\загруженное (7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79912" y="5465022"/>
            <a:ext cx="1584176" cy="10770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 descr="C:\Users\ASER\Desktop\IMG_268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96535" y="5243405"/>
            <a:ext cx="1928826" cy="12884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Users\ASER\Desktop\img (1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5340969"/>
            <a:ext cx="1766809" cy="12010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82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5171" y="595781"/>
            <a:ext cx="4429156" cy="2554545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Игра «Кто где живет ?»</a:t>
            </a:r>
          </a:p>
          <a:p>
            <a:pPr algn="ctr"/>
            <a:r>
              <a:rPr lang="ru-RU" sz="2000" b="1" dirty="0" smtClean="0">
                <a:latin typeface="Monotype Corsiva" panose="03010101010201010101" pitchFamily="66" charset="0"/>
              </a:rPr>
              <a:t>Назовите дома различных животных.</a:t>
            </a:r>
          </a:p>
          <a:p>
            <a:pPr algn="ctr"/>
            <a:r>
              <a:rPr lang="ru-RU" sz="2000" b="1" dirty="0" smtClean="0">
                <a:latin typeface="Monotype Corsiva" panose="03010101010201010101" pitchFamily="66" charset="0"/>
              </a:rPr>
              <a:t>Корова- коровий дом- коровник или хлев.</a:t>
            </a:r>
          </a:p>
          <a:p>
            <a:pPr algn="ctr"/>
            <a:r>
              <a:rPr lang="ru-RU" sz="2000" b="1" dirty="0" smtClean="0">
                <a:latin typeface="Monotype Corsiva" panose="03010101010201010101" pitchFamily="66" charset="0"/>
              </a:rPr>
              <a:t>Собака-  ……  будка или конура</a:t>
            </a:r>
          </a:p>
          <a:p>
            <a:pPr algn="ctr"/>
            <a:r>
              <a:rPr lang="ru-RU" sz="2000" b="1" dirty="0" smtClean="0">
                <a:latin typeface="Monotype Corsiva" panose="03010101010201010101" pitchFamily="66" charset="0"/>
              </a:rPr>
              <a:t>Лошадь - ……конюшня, стойло.</a:t>
            </a:r>
          </a:p>
          <a:p>
            <a:pPr algn="ctr"/>
            <a:r>
              <a:rPr lang="ru-RU" sz="2000" b="1" dirty="0" smtClean="0">
                <a:latin typeface="Monotype Corsiva" panose="03010101010201010101" pitchFamily="66" charset="0"/>
              </a:rPr>
              <a:t>Коза - …..  хлев, сарай.</a:t>
            </a:r>
          </a:p>
          <a:p>
            <a:pPr algn="ctr"/>
            <a:r>
              <a:rPr lang="ru-RU" sz="2000" b="1" dirty="0" smtClean="0">
                <a:latin typeface="Monotype Corsiva" panose="03010101010201010101" pitchFamily="66" charset="0"/>
              </a:rPr>
              <a:t>Овца - ….  хлев, ясли.</a:t>
            </a:r>
          </a:p>
          <a:p>
            <a:pPr algn="ctr"/>
            <a:r>
              <a:rPr lang="ru-RU" sz="2000" b="1" dirty="0" smtClean="0">
                <a:latin typeface="Monotype Corsiva" panose="03010101010201010101" pitchFamily="66" charset="0"/>
              </a:rPr>
              <a:t>Кошка -… дом, квартира.</a:t>
            </a:r>
            <a:endParaRPr lang="ru-RU" sz="2000" b="1" dirty="0">
              <a:latin typeface="Monotype Corsiva" panose="03010101010201010101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4327" y="1411388"/>
            <a:ext cx="3286148" cy="923330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Monotype Corsiva" panose="03010101010201010101" pitchFamily="66" charset="0"/>
              </a:rPr>
              <a:t>Игра « Кто какую пользу приносит?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851920" y="3150326"/>
            <a:ext cx="3500462" cy="123110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Игра « Кто что кушает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?</a:t>
            </a:r>
          </a:p>
          <a:p>
            <a:pPr algn="ctr"/>
            <a:r>
              <a:rPr lang="ru-RU" b="1" dirty="0" smtClean="0">
                <a:latin typeface="Monotype Corsiva" panose="03010101010201010101" pitchFamily="66" charset="0"/>
              </a:rPr>
              <a:t>Собака - любит есть мясо, кости.</a:t>
            </a:r>
          </a:p>
          <a:p>
            <a:pPr algn="ctr"/>
            <a:r>
              <a:rPr lang="ru-RU" b="1" dirty="0" smtClean="0">
                <a:latin typeface="Monotype Corsiva" panose="03010101010201010101" pitchFamily="66" charset="0"/>
              </a:rPr>
              <a:t>Кошка –</a:t>
            </a:r>
          </a:p>
          <a:p>
            <a:pPr algn="ctr"/>
            <a:r>
              <a:rPr lang="ru-RU" b="1" dirty="0" smtClean="0">
                <a:latin typeface="Monotype Corsiva" panose="03010101010201010101" pitchFamily="66" charset="0"/>
              </a:rPr>
              <a:t>Корова-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99792" y="4400956"/>
            <a:ext cx="4214842" cy="1323439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Игра « Кто как выглядит?»</a:t>
            </a:r>
          </a:p>
          <a:p>
            <a:pPr algn="ctr"/>
            <a:r>
              <a:rPr lang="ru-RU" sz="2000" b="1" dirty="0" smtClean="0">
                <a:latin typeface="Monotype Corsiva" panose="03010101010201010101" pitchFamily="66" charset="0"/>
              </a:rPr>
              <a:t>Расскажи о том какие части тела есть у домашних животных.  ( рога, копыта, грива, вымя )</a:t>
            </a:r>
            <a:endParaRPr lang="ru-RU" sz="2000" b="1" dirty="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82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1604" y="307612"/>
            <a:ext cx="6000792" cy="2616101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C00000"/>
                </a:solidFill>
                <a:latin typeface="Monotype Corsiva" panose="03010101010201010101" pitchFamily="66" charset="0"/>
              </a:rPr>
              <a:t>Игра «Семья животных»</a:t>
            </a:r>
          </a:p>
          <a:p>
            <a:pPr algn="ctr"/>
            <a:r>
              <a:rPr lang="ru-RU" sz="2000" b="1" dirty="0" smtClean="0">
                <a:latin typeface="Monotype Corsiva" panose="03010101010201010101" pitchFamily="66" charset="0"/>
              </a:rPr>
              <a:t>Назови членов семей различных  домашних животных</a:t>
            </a:r>
          </a:p>
          <a:p>
            <a:pPr algn="ctr"/>
            <a:r>
              <a:rPr lang="ru-RU" sz="2000" b="1" dirty="0" smtClean="0">
                <a:latin typeface="Monotype Corsiva" panose="03010101010201010101" pitchFamily="66" charset="0"/>
              </a:rPr>
              <a:t>Корова ,бык ,теленок.</a:t>
            </a:r>
          </a:p>
          <a:p>
            <a:pPr algn="ctr"/>
            <a:r>
              <a:rPr lang="ru-RU" sz="2000" b="1" dirty="0" smtClean="0">
                <a:latin typeface="Monotype Corsiva" panose="03010101010201010101" pitchFamily="66" charset="0"/>
              </a:rPr>
              <a:t>Свинья ,боров ,поросенок.</a:t>
            </a:r>
          </a:p>
          <a:p>
            <a:pPr algn="ctr"/>
            <a:r>
              <a:rPr lang="ru-RU" sz="2000" b="1" dirty="0" smtClean="0">
                <a:latin typeface="Monotype Corsiva" panose="03010101010201010101" pitchFamily="66" charset="0"/>
              </a:rPr>
              <a:t>Овца ,баран ,ягненок.</a:t>
            </a:r>
          </a:p>
          <a:p>
            <a:pPr algn="ctr"/>
            <a:r>
              <a:rPr lang="ru-RU" sz="2000" b="1" dirty="0" smtClean="0">
                <a:latin typeface="Monotype Corsiva" panose="03010101010201010101" pitchFamily="66" charset="0"/>
              </a:rPr>
              <a:t>Лошадь, конь, жеребенок.</a:t>
            </a:r>
          </a:p>
          <a:p>
            <a:pPr algn="ctr"/>
            <a:r>
              <a:rPr lang="ru-RU" sz="2000" b="1" dirty="0" smtClean="0">
                <a:latin typeface="Monotype Corsiva" panose="03010101010201010101" pitchFamily="66" charset="0"/>
              </a:rPr>
              <a:t>Коза, козел, козленок.</a:t>
            </a:r>
          </a:p>
          <a:p>
            <a:pPr algn="ctr"/>
            <a:r>
              <a:rPr lang="ru-RU" sz="2000" b="1" dirty="0" smtClean="0">
                <a:latin typeface="Monotype Corsiva" panose="03010101010201010101" pitchFamily="66" charset="0"/>
              </a:rPr>
              <a:t>Собак, пес, щенок.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31840" y="2923713"/>
            <a:ext cx="3214710" cy="2246769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Игра « Кто как голос подает?</a:t>
            </a:r>
          </a:p>
          <a:p>
            <a:pPr algn="ctr"/>
            <a:r>
              <a:rPr lang="ru-RU" sz="2000" b="1" dirty="0" smtClean="0">
                <a:latin typeface="Monotype Corsiva" panose="03010101010201010101" pitchFamily="66" charset="0"/>
              </a:rPr>
              <a:t>Свинья – хрюкает</a:t>
            </a:r>
          </a:p>
          <a:p>
            <a:pPr algn="ctr"/>
            <a:r>
              <a:rPr lang="ru-RU" sz="2000" b="1" dirty="0" smtClean="0">
                <a:latin typeface="Monotype Corsiva" panose="03010101010201010101" pitchFamily="66" charset="0"/>
              </a:rPr>
              <a:t>Собака – лает</a:t>
            </a:r>
          </a:p>
          <a:p>
            <a:pPr algn="ctr"/>
            <a:r>
              <a:rPr lang="ru-RU" sz="2000" b="1" dirty="0" smtClean="0">
                <a:latin typeface="Monotype Corsiva" panose="03010101010201010101" pitchFamily="66" charset="0"/>
              </a:rPr>
              <a:t>Овца – мекает</a:t>
            </a:r>
          </a:p>
          <a:p>
            <a:pPr algn="ctr"/>
            <a:r>
              <a:rPr lang="ru-RU" sz="2000" b="1" dirty="0" smtClean="0">
                <a:latin typeface="Monotype Corsiva" panose="03010101010201010101" pitchFamily="66" charset="0"/>
              </a:rPr>
              <a:t>Коза – блеет</a:t>
            </a:r>
          </a:p>
          <a:p>
            <a:pPr algn="ctr"/>
            <a:r>
              <a:rPr lang="ru-RU" sz="2000" b="1" dirty="0" smtClean="0">
                <a:latin typeface="Monotype Corsiva" panose="03010101010201010101" pitchFamily="66" charset="0"/>
              </a:rPr>
              <a:t>Лошадь – ржет</a:t>
            </a:r>
          </a:p>
          <a:p>
            <a:pPr algn="ctr"/>
            <a:r>
              <a:rPr lang="ru-RU" sz="2000" b="1" dirty="0" smtClean="0">
                <a:latin typeface="Monotype Corsiva" panose="03010101010201010101" pitchFamily="66" charset="0"/>
              </a:rPr>
              <a:t>Кошка - мяукает</a:t>
            </a:r>
            <a:endParaRPr lang="ru-RU" sz="20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75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82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latin typeface="Monotype Corsiva" panose="03010101010201010101" pitchFamily="66" charset="0"/>
              </a:rPr>
              <a:t>Спасибо </a:t>
            </a:r>
            <a:br>
              <a:rPr lang="ru-RU" sz="6600" b="1" dirty="0" smtClean="0">
                <a:latin typeface="Monotype Corsiva" panose="03010101010201010101" pitchFamily="66" charset="0"/>
              </a:rPr>
            </a:br>
            <a:r>
              <a:rPr lang="ru-RU" sz="6600" b="1" dirty="0" smtClean="0">
                <a:latin typeface="Monotype Corsiva" panose="03010101010201010101" pitchFamily="66" charset="0"/>
              </a:rPr>
              <a:t>за</a:t>
            </a:r>
            <a:br>
              <a:rPr lang="ru-RU" sz="6600" b="1" dirty="0" smtClean="0">
                <a:latin typeface="Monotype Corsiva" panose="03010101010201010101" pitchFamily="66" charset="0"/>
              </a:rPr>
            </a:br>
            <a:r>
              <a:rPr lang="ru-RU" sz="6600" b="1" dirty="0" smtClean="0">
                <a:latin typeface="Monotype Corsiva" panose="03010101010201010101" pitchFamily="66" charset="0"/>
              </a:rPr>
              <a:t> внимание!</a:t>
            </a:r>
            <a:endParaRPr lang="ru-RU" sz="66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95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417" y="271461"/>
            <a:ext cx="7719983" cy="681005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3600" dirty="0" smtClean="0">
                <a:latin typeface="Monotype Corsiva" panose="03010101010201010101" pitchFamily="66" charset="0"/>
                <a:cs typeface="Times New Roman" pitchFamily="18" charset="0"/>
              </a:rPr>
              <a:t>Наши спутники и друзья</a:t>
            </a:r>
            <a:endParaRPr lang="ru-RU" sz="3600" dirty="0"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3107520" y="1047749"/>
            <a:ext cx="2928957" cy="4829523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Monotype Corsiva" panose="03010101010201010101" pitchFamily="66" charset="0"/>
                <a:cs typeface="Times New Roman" pitchFamily="18" charset="0"/>
              </a:rPr>
              <a:t>Домашние животные.</a:t>
            </a:r>
          </a:p>
          <a:p>
            <a:pPr algn="ctr"/>
            <a:r>
              <a:rPr lang="ru-RU" sz="1600" dirty="0" smtClean="0">
                <a:latin typeface="Monotype Corsiva" panose="03010101010201010101" pitchFamily="66" charset="0"/>
                <a:cs typeface="Times New Roman" pitchFamily="18" charset="0"/>
              </a:rPr>
              <a:t>Домашних животных я очень люблю:</a:t>
            </a:r>
          </a:p>
          <a:p>
            <a:pPr algn="ctr"/>
            <a:r>
              <a:rPr lang="ru-RU" sz="1600" dirty="0" smtClean="0">
                <a:latin typeface="Monotype Corsiva" panose="03010101010201010101" pitchFamily="66" charset="0"/>
                <a:cs typeface="Times New Roman" pitchFamily="18" charset="0"/>
              </a:rPr>
              <a:t>Кормлю, берегу и ласкаю,</a:t>
            </a:r>
          </a:p>
          <a:p>
            <a:pPr algn="ctr"/>
            <a:r>
              <a:rPr lang="ru-RU" sz="1600" dirty="0" smtClean="0">
                <a:latin typeface="Monotype Corsiva" panose="03010101010201010101" pitchFamily="66" charset="0"/>
                <a:cs typeface="Times New Roman" pitchFamily="18" charset="0"/>
              </a:rPr>
              <a:t>Собаку и кошку, козу и свинью</a:t>
            </a:r>
          </a:p>
          <a:p>
            <a:pPr algn="ctr"/>
            <a:r>
              <a:rPr lang="ru-RU" sz="1600" dirty="0" smtClean="0">
                <a:latin typeface="Monotype Corsiva" panose="03010101010201010101" pitchFamily="66" charset="0"/>
                <a:cs typeface="Times New Roman" pitchFamily="18" charset="0"/>
              </a:rPr>
              <a:t>Друзьями своими считаю.</a:t>
            </a:r>
          </a:p>
          <a:p>
            <a:pPr algn="ctr"/>
            <a:r>
              <a:rPr lang="ru-RU" sz="1600" dirty="0" smtClean="0">
                <a:latin typeface="Monotype Corsiva" panose="03010101010201010101" pitchFamily="66" charset="0"/>
                <a:cs typeface="Times New Roman" pitchFamily="18" charset="0"/>
              </a:rPr>
              <a:t>Корова, коза молоко нам дают,</a:t>
            </a:r>
          </a:p>
          <a:p>
            <a:pPr algn="ctr"/>
            <a:r>
              <a:rPr lang="ru-RU" sz="1600" dirty="0" smtClean="0">
                <a:latin typeface="Monotype Corsiva" panose="03010101010201010101" pitchFamily="66" charset="0"/>
                <a:cs typeface="Times New Roman" pitchFamily="18" charset="0"/>
              </a:rPr>
              <a:t>Нет шерсти овечьей пышней,</a:t>
            </a:r>
          </a:p>
          <a:p>
            <a:pPr algn="ctr"/>
            <a:r>
              <a:rPr lang="ru-RU" sz="1600" dirty="0" smtClean="0">
                <a:latin typeface="Monotype Corsiva" panose="03010101010201010101" pitchFamily="66" charset="0"/>
                <a:cs typeface="Times New Roman" pitchFamily="18" charset="0"/>
              </a:rPr>
              <a:t>Нам кошка- мурлыка подарит уют</a:t>
            </a:r>
          </a:p>
          <a:p>
            <a:pPr algn="ctr"/>
            <a:r>
              <a:rPr lang="ru-RU" sz="1600" dirty="0" smtClean="0">
                <a:latin typeface="Monotype Corsiva" panose="03010101010201010101" pitchFamily="66" charset="0"/>
                <a:cs typeface="Times New Roman" pitchFamily="18" charset="0"/>
              </a:rPr>
              <a:t>И всех переловит мышей.</a:t>
            </a:r>
          </a:p>
          <a:p>
            <a:pPr algn="ctr"/>
            <a:r>
              <a:rPr lang="ru-RU" sz="1600" dirty="0" smtClean="0">
                <a:latin typeface="Monotype Corsiva" panose="03010101010201010101" pitchFamily="66" charset="0"/>
                <a:cs typeface="Times New Roman" pitchFamily="18" charset="0"/>
              </a:rPr>
              <a:t>Помощники наши – корова, баран</a:t>
            </a:r>
          </a:p>
          <a:p>
            <a:pPr algn="ctr"/>
            <a:r>
              <a:rPr lang="ru-RU" sz="1600" dirty="0" smtClean="0">
                <a:latin typeface="Monotype Corsiva" panose="03010101010201010101" pitchFamily="66" charset="0"/>
                <a:cs typeface="Times New Roman" pitchFamily="18" charset="0"/>
              </a:rPr>
              <a:t>И конь вороной,  </a:t>
            </a:r>
            <a:r>
              <a:rPr lang="ru-RU" sz="1600" dirty="0" err="1" smtClean="0">
                <a:latin typeface="Monotype Corsiva" panose="03010101010201010101" pitchFamily="66" charset="0"/>
                <a:cs typeface="Times New Roman" pitchFamily="18" charset="0"/>
              </a:rPr>
              <a:t>темногривый</a:t>
            </a:r>
            <a:endParaRPr lang="ru-RU" sz="1600" dirty="0" smtClean="0">
              <a:latin typeface="Monotype Corsiva" panose="03010101010201010101" pitchFamily="66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Monotype Corsiva" panose="03010101010201010101" pitchFamily="66" charset="0"/>
                <a:cs typeface="Times New Roman" pitchFamily="18" charset="0"/>
              </a:rPr>
              <a:t>Живут с нами рядом, привязаны к нам,</a:t>
            </a:r>
          </a:p>
          <a:p>
            <a:pPr algn="ctr"/>
            <a:r>
              <a:rPr lang="ru-RU" sz="1600" dirty="0" smtClean="0">
                <a:latin typeface="Monotype Corsiva" panose="03010101010201010101" pitchFamily="66" charset="0"/>
                <a:cs typeface="Times New Roman" pitchFamily="18" charset="0"/>
              </a:rPr>
              <a:t>Доверчивы, миролюбивы.</a:t>
            </a:r>
          </a:p>
          <a:p>
            <a:endParaRPr lang="ru-RU" sz="1800" dirty="0"/>
          </a:p>
        </p:txBody>
      </p:sp>
      <p:pic>
        <p:nvPicPr>
          <p:cNvPr id="3076" name="Picture 4" descr="C:\Users\ASER\Desktop\дом. живот\img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61075">
            <a:off x="6778713" y="563295"/>
            <a:ext cx="190500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 descr="C:\Users\ASER\Desktop\дом. живот\thCAMRZ06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136134">
            <a:off x="6844645" y="2824484"/>
            <a:ext cx="1895475" cy="1419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ASER\Desktop\дом. живот\IMG_269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45385" y="4725060"/>
            <a:ext cx="2245805" cy="1500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ASER\Desktop\дом. живот\IMG_726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726007">
            <a:off x="462921" y="433214"/>
            <a:ext cx="1495234" cy="2238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ASER\Desktop\дом. живот\IMG_541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806792">
            <a:off x="394161" y="4677285"/>
            <a:ext cx="2381250" cy="1590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C:\Users\ASER\Desktop\дом. живот\aa13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0747643">
            <a:off x="1037842" y="3037350"/>
            <a:ext cx="1571636" cy="1214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C:\Users\ASER\Desktop\дом. живот\PB215784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35896" y="5555736"/>
            <a:ext cx="2018421" cy="134990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6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8416" y="225421"/>
            <a:ext cx="7427168" cy="617548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Monotype Corsiva" panose="03010101010201010101" pitchFamily="66" charset="0"/>
                <a:cs typeface="Times New Roman" pitchFamily="18" charset="0"/>
              </a:rPr>
              <a:t>Собака, пес, щенок у конуры.</a:t>
            </a:r>
            <a:endParaRPr lang="ru-RU" sz="3200" dirty="0"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943115" y="1083468"/>
            <a:ext cx="3008313" cy="4691063"/>
          </a:xfrm>
          <a:noFill/>
          <a:ln>
            <a:noFill/>
          </a:ln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20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Отгадай загадку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2000" b="1" dirty="0" smtClean="0">
                <a:latin typeface="Monotype Corsiva" panose="03010101010201010101" pitchFamily="66" charset="0"/>
                <a:cs typeface="Times New Roman" pitchFamily="18" charset="0"/>
              </a:rPr>
              <a:t>Я хозяину служу –</a:t>
            </a:r>
          </a:p>
          <a:p>
            <a:pPr algn="ctr"/>
            <a:r>
              <a:rPr lang="ru-RU" sz="2000" b="1" dirty="0" smtClean="0">
                <a:latin typeface="Monotype Corsiva" panose="03010101010201010101" pitchFamily="66" charset="0"/>
                <a:cs typeface="Times New Roman" pitchFamily="18" charset="0"/>
              </a:rPr>
              <a:t>Дом хозяйский сторожу,</a:t>
            </a:r>
          </a:p>
          <a:p>
            <a:pPr algn="ctr"/>
            <a:r>
              <a:rPr lang="ru-RU" sz="2000" b="1" dirty="0" smtClean="0">
                <a:latin typeface="Monotype Corsiva" panose="03010101010201010101" pitchFamily="66" charset="0"/>
                <a:cs typeface="Times New Roman" pitchFamily="18" charset="0"/>
              </a:rPr>
              <a:t>Я рычу и громко лаю,</a:t>
            </a:r>
          </a:p>
          <a:p>
            <a:pPr algn="ctr"/>
            <a:r>
              <a:rPr lang="ru-RU" sz="2000" b="1" dirty="0" smtClean="0">
                <a:latin typeface="Monotype Corsiva" panose="03010101010201010101" pitchFamily="66" charset="0"/>
                <a:cs typeface="Times New Roman" pitchFamily="18" charset="0"/>
              </a:rPr>
              <a:t>И чужих я прогоняю.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Monotype Corsiva" panose="03010101010201010101" pitchFamily="66" charset="0"/>
                <a:cs typeface="Times New Roman" pitchFamily="18" charset="0"/>
              </a:rPr>
              <a:t>Мне купили щенка.</a:t>
            </a:r>
          </a:p>
          <a:p>
            <a:pPr algn="ctr"/>
            <a:r>
              <a:rPr lang="ru-RU" sz="1800" dirty="0" smtClean="0">
                <a:latin typeface="Monotype Corsiva" panose="03010101010201010101" pitchFamily="66" charset="0"/>
                <a:cs typeface="Times New Roman" pitchFamily="18" charset="0"/>
              </a:rPr>
              <a:t>В выходной на Птичьем рынке</a:t>
            </a:r>
          </a:p>
          <a:p>
            <a:pPr algn="ctr"/>
            <a:r>
              <a:rPr lang="ru-RU" sz="1800" dirty="0" smtClean="0">
                <a:latin typeface="Monotype Corsiva" panose="03010101010201010101" pitchFamily="66" charset="0"/>
                <a:cs typeface="Times New Roman" pitchFamily="18" charset="0"/>
              </a:rPr>
              <a:t>Папа мне купил щенка.</a:t>
            </a:r>
          </a:p>
          <a:p>
            <a:pPr algn="ctr"/>
            <a:r>
              <a:rPr lang="ru-RU" sz="1800" dirty="0" smtClean="0">
                <a:latin typeface="Monotype Corsiva" panose="03010101010201010101" pitchFamily="66" charset="0"/>
                <a:cs typeface="Times New Roman" pitchFamily="18" charset="0"/>
              </a:rPr>
              <a:t>Он принес его в корзинке-</a:t>
            </a:r>
          </a:p>
          <a:p>
            <a:pPr algn="ctr"/>
            <a:r>
              <a:rPr lang="ru-RU" sz="1800" dirty="0" smtClean="0">
                <a:latin typeface="Monotype Corsiva" panose="03010101010201010101" pitchFamily="66" charset="0"/>
                <a:cs typeface="Times New Roman" pitchFamily="18" charset="0"/>
              </a:rPr>
              <a:t>Песик маленький пока!</a:t>
            </a:r>
          </a:p>
          <a:p>
            <a:pPr algn="ctr"/>
            <a:r>
              <a:rPr lang="ru-RU" sz="1800" dirty="0" smtClean="0">
                <a:latin typeface="Monotype Corsiva" panose="03010101010201010101" pitchFamily="66" charset="0"/>
                <a:cs typeface="Times New Roman" pitchFamily="18" charset="0"/>
              </a:rPr>
              <a:t>Он забавный, неуклюжий,</a:t>
            </a:r>
          </a:p>
          <a:p>
            <a:pPr algn="ctr"/>
            <a:r>
              <a:rPr lang="ru-RU" sz="1800" dirty="0" smtClean="0">
                <a:latin typeface="Monotype Corsiva" panose="03010101010201010101" pitchFamily="66" charset="0"/>
                <a:cs typeface="Times New Roman" pitchFamily="18" charset="0"/>
              </a:rPr>
              <a:t>Прямо в нос меня лизнул, </a:t>
            </a:r>
          </a:p>
          <a:p>
            <a:pPr algn="ctr"/>
            <a:r>
              <a:rPr lang="ru-RU" sz="1800" dirty="0" smtClean="0">
                <a:latin typeface="Monotype Corsiva" panose="03010101010201010101" pitchFamily="66" charset="0"/>
                <a:cs typeface="Times New Roman" pitchFamily="18" charset="0"/>
              </a:rPr>
              <a:t>Напустил в прихожей лужу</a:t>
            </a:r>
          </a:p>
          <a:p>
            <a:pPr algn="ctr"/>
            <a:r>
              <a:rPr lang="ru-RU" sz="1800" dirty="0" smtClean="0">
                <a:latin typeface="Monotype Corsiva" panose="03010101010201010101" pitchFamily="66" charset="0"/>
                <a:cs typeface="Times New Roman" pitchFamily="18" charset="0"/>
              </a:rPr>
              <a:t>И хвостом слегка вильнул.</a:t>
            </a:r>
          </a:p>
          <a:p>
            <a:pPr algn="ctr"/>
            <a:r>
              <a:rPr lang="ru-RU" sz="1800" dirty="0" smtClean="0">
                <a:latin typeface="Monotype Corsiva" panose="03010101010201010101" pitchFamily="66" charset="0"/>
                <a:cs typeface="Times New Roman" pitchFamily="18" charset="0"/>
              </a:rPr>
              <a:t>Я чесал щенка за ухом, </a:t>
            </a:r>
          </a:p>
          <a:p>
            <a:pPr algn="ctr"/>
            <a:r>
              <a:rPr lang="ru-RU" sz="1800" dirty="0" smtClean="0">
                <a:latin typeface="Monotype Corsiva" panose="03010101010201010101" pitchFamily="66" charset="0"/>
                <a:cs typeface="Times New Roman" pitchFamily="18" charset="0"/>
              </a:rPr>
              <a:t>Щекотал ему живот</a:t>
            </a:r>
          </a:p>
          <a:p>
            <a:pPr algn="ctr"/>
            <a:r>
              <a:rPr lang="ru-RU" sz="1800" dirty="0" smtClean="0">
                <a:latin typeface="Monotype Corsiva" panose="03010101010201010101" pitchFamily="66" charset="0"/>
                <a:cs typeface="Times New Roman" pitchFamily="18" charset="0"/>
              </a:rPr>
              <a:t>Стал щенок мне лучшим другом,</a:t>
            </a:r>
          </a:p>
          <a:p>
            <a:pPr algn="ctr"/>
            <a:r>
              <a:rPr lang="ru-RU" sz="1800" dirty="0" smtClean="0">
                <a:latin typeface="Monotype Corsiva" panose="03010101010201010101" pitchFamily="66" charset="0"/>
                <a:cs typeface="Times New Roman" pitchFamily="18" charset="0"/>
              </a:rPr>
              <a:t>Он теперь у нас живет..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SER\Desktop\дом. живот\1384600632_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85124" y="5055718"/>
            <a:ext cx="2357454" cy="1414472"/>
          </a:xfrm>
          <a:prstGeom prst="rect">
            <a:avLst/>
          </a:prstGeom>
          <a:noFill/>
        </p:spPr>
      </p:pic>
      <p:pic>
        <p:nvPicPr>
          <p:cNvPr id="2053" name="Picture 5" descr="C:\Users\ASER\Desktop\дом. живот\thCAGYF25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94365" y="835435"/>
            <a:ext cx="2148213" cy="18346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3" descr="C:\Users\ASER\Desktop\дом. живот\thCAXTZCAH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3965" y="2945964"/>
            <a:ext cx="2476500" cy="1476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5" descr="C:\Users\ASER\Desktop\дом. живот\загруженное (12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1767" y="4336607"/>
            <a:ext cx="2457450" cy="1857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2" descr="C:\Users\ASER\Desktop\img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5661" y="1372308"/>
            <a:ext cx="2357454" cy="17680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6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146" name="Picture 2" descr="C:\Users\ASER\Desktop\9e698aeacc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3311" y="1527666"/>
            <a:ext cx="4390748" cy="35432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51" name="Picture 7" descr="C:\Users\ASER\Desktop\загруженное (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256" y="4509120"/>
            <a:ext cx="2416921" cy="19475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Segoe Print" pitchFamily="2" charset="0"/>
              </a:rPr>
              <a:t>Кто живет в будке, конуре?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Segoe Print" pitchFamily="2" charset="0"/>
            </a:endParaRPr>
          </a:p>
        </p:txBody>
      </p:sp>
      <p:pic>
        <p:nvPicPr>
          <p:cNvPr id="6148" name="Picture 4" descr="C:\Users\ASER\Desktop\загруженное (8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36" y="1527666"/>
            <a:ext cx="2669994" cy="18293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50" name="Picture 6" descr="C:\Users\ASER\Desktop\загруженное (9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1238" y="4077072"/>
            <a:ext cx="2732073" cy="22279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5716" y="200826"/>
            <a:ext cx="6256344" cy="622576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3000" dirty="0" smtClean="0">
                <a:latin typeface="Monotype Corsiva" panose="03010101010201010101" pitchFamily="66" charset="0"/>
                <a:cs typeface="Times New Roman" pitchFamily="18" charset="0"/>
              </a:rPr>
              <a:t>Кошка, кот, котенок в доме</a:t>
            </a:r>
            <a:endParaRPr lang="ru-RU" sz="3000" dirty="0"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67258" y="1051156"/>
            <a:ext cx="2944572" cy="3772260"/>
          </a:xfrm>
          <a:noFill/>
          <a:ln>
            <a:noFill/>
          </a:ln>
        </p:spPr>
        <p:txBody>
          <a:bodyPr>
            <a:noAutofit/>
          </a:bodyPr>
          <a:lstStyle/>
          <a:p>
            <a:pPr marL="342900" indent="-342900" algn="ctr"/>
            <a:r>
              <a:rPr lang="ru-RU" sz="1600" b="1" i="1" u="sng" dirty="0" smtClean="0">
                <a:latin typeface="Monotype Corsiva" panose="03010101010201010101" pitchFamily="66" charset="0"/>
                <a:cs typeface="Times New Roman" pitchFamily="18" charset="0"/>
              </a:rPr>
              <a:t>Отгадай загадку :</a:t>
            </a:r>
          </a:p>
          <a:p>
            <a:pPr marL="342900" indent="-342900" algn="ctr"/>
            <a:r>
              <a:rPr lang="ru-RU" sz="1600" b="1" dirty="0" smtClean="0">
                <a:latin typeface="Monotype Corsiva" panose="03010101010201010101" pitchFamily="66" charset="0"/>
                <a:cs typeface="Times New Roman" pitchFamily="18" charset="0"/>
              </a:rPr>
              <a:t>Хоть и бархатные лапки,</a:t>
            </a:r>
          </a:p>
          <a:p>
            <a:pPr marL="342900" indent="-342900" algn="ctr"/>
            <a:r>
              <a:rPr lang="ru-RU" sz="1600" b="1" dirty="0" smtClean="0">
                <a:latin typeface="Monotype Corsiva" panose="03010101010201010101" pitchFamily="66" charset="0"/>
                <a:cs typeface="Times New Roman" pitchFamily="18" charset="0"/>
              </a:rPr>
              <a:t>Но зовут меня «царапкой»,</a:t>
            </a:r>
          </a:p>
          <a:p>
            <a:pPr marL="342900" indent="-342900" algn="ctr"/>
            <a:r>
              <a:rPr lang="ru-RU" sz="1600" b="1" dirty="0" smtClean="0">
                <a:latin typeface="Monotype Corsiva" panose="03010101010201010101" pitchFamily="66" charset="0"/>
                <a:cs typeface="Times New Roman" pitchFamily="18" charset="0"/>
              </a:rPr>
              <a:t>Мышек ловко я ловлю,</a:t>
            </a:r>
          </a:p>
          <a:p>
            <a:pPr marL="342900" indent="-342900" algn="ctr"/>
            <a:r>
              <a:rPr lang="ru-RU" sz="1600" b="1" dirty="0" smtClean="0">
                <a:latin typeface="Monotype Corsiva" panose="03010101010201010101" pitchFamily="66" charset="0"/>
                <a:cs typeface="Times New Roman" pitchFamily="18" charset="0"/>
              </a:rPr>
              <a:t>Молоко из блюдца пью.</a:t>
            </a:r>
          </a:p>
          <a:p>
            <a:pPr marL="342900" indent="-342900" algn="ctr"/>
            <a:endParaRPr lang="ru-RU" sz="1600" b="1" dirty="0" smtClean="0">
              <a:latin typeface="Monotype Corsiva" panose="03010101010201010101" pitchFamily="66" charset="0"/>
              <a:cs typeface="Times New Roman" pitchFamily="18" charset="0"/>
            </a:endParaRPr>
          </a:p>
          <a:p>
            <a:pPr marL="342900" indent="-342900" algn="ctr"/>
            <a:r>
              <a:rPr lang="ru-RU" sz="1600" b="1" dirty="0" smtClean="0">
                <a:latin typeface="Monotype Corsiva" panose="03010101010201010101" pitchFamily="66" charset="0"/>
                <a:cs typeface="Times New Roman" pitchFamily="18" charset="0"/>
              </a:rPr>
              <a:t>     Котенок</a:t>
            </a:r>
          </a:p>
          <a:p>
            <a:pPr marL="342900" indent="-342900" algn="ctr"/>
            <a:r>
              <a:rPr lang="ru-RU" sz="1600" b="1" dirty="0" smtClean="0">
                <a:latin typeface="Monotype Corsiva" panose="03010101010201010101" pitchFamily="66" charset="0"/>
                <a:cs typeface="Times New Roman" pitchFamily="18" charset="0"/>
              </a:rPr>
              <a:t>Пушистая мама, пушистый сынок,</a:t>
            </a:r>
          </a:p>
          <a:p>
            <a:pPr marL="342900" indent="-342900" algn="ctr"/>
            <a:r>
              <a:rPr lang="ru-RU" sz="1600" b="1" dirty="0" smtClean="0">
                <a:latin typeface="Monotype Corsiva" panose="03010101010201010101" pitchFamily="66" charset="0"/>
                <a:cs typeface="Times New Roman" pitchFamily="18" charset="0"/>
              </a:rPr>
              <a:t> вместе катали по полу клубок.</a:t>
            </a:r>
          </a:p>
          <a:p>
            <a:pPr marL="342900" indent="-342900" algn="ctr"/>
            <a:r>
              <a:rPr lang="ru-RU" sz="1600" b="1" dirty="0" smtClean="0">
                <a:latin typeface="Monotype Corsiva" panose="03010101010201010101" pitchFamily="66" charset="0"/>
                <a:cs typeface="Times New Roman" pitchFamily="18" charset="0"/>
              </a:rPr>
              <a:t>Мама котенку в игре потакала,</a:t>
            </a:r>
          </a:p>
          <a:p>
            <a:pPr marL="342900" indent="-342900" algn="ctr"/>
            <a:r>
              <a:rPr lang="ru-RU" sz="1600" b="1" dirty="0" smtClean="0">
                <a:latin typeface="Monotype Corsiva" panose="03010101010201010101" pitchFamily="66" charset="0"/>
                <a:cs typeface="Times New Roman" pitchFamily="18" charset="0"/>
              </a:rPr>
              <a:t>Лапкой клубочек ему подавала.</a:t>
            </a:r>
          </a:p>
          <a:p>
            <a:pPr marL="342900" indent="-342900" algn="ctr"/>
            <a:r>
              <a:rPr lang="ru-RU" sz="1600" b="1" dirty="0" smtClean="0">
                <a:latin typeface="Monotype Corsiva" panose="03010101010201010101" pitchFamily="66" charset="0"/>
                <a:cs typeface="Times New Roman" pitchFamily="18" charset="0"/>
              </a:rPr>
              <a:t>Что же сынок убежал от клубка?</a:t>
            </a:r>
          </a:p>
          <a:p>
            <a:pPr marL="342900" indent="-342900" algn="ctr"/>
            <a:r>
              <a:rPr lang="ru-RU" sz="1600" b="1" dirty="0" smtClean="0">
                <a:latin typeface="Monotype Corsiva" panose="03010101010201010101" pitchFamily="66" charset="0"/>
                <a:cs typeface="Times New Roman" pitchFamily="18" charset="0"/>
              </a:rPr>
              <a:t>Просит у мамы малыш молока!</a:t>
            </a:r>
            <a:endParaRPr lang="ru-RU" sz="1600" b="1" dirty="0"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pic>
        <p:nvPicPr>
          <p:cNvPr id="2051" name="Picture 3" descr="C:\Users\ASER\Desktop\дом. живот\thCA11WNJ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602808">
            <a:off x="238657" y="4214020"/>
            <a:ext cx="2508937" cy="1568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:\Users\ASER\Desktop\дом. живот\thCA42WVH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09932">
            <a:off x="6150795" y="1140894"/>
            <a:ext cx="2582530" cy="1755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ASER\Desktop\дом. живот\copycatanimalphotos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78959" y="4998404"/>
            <a:ext cx="2786082" cy="1684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Users\ASER\Desktop\koshka-s-kotyatami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565912">
            <a:off x="250292" y="1377603"/>
            <a:ext cx="2827320" cy="1765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C:\Users\ASER\Desktop\1300060112_4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868141">
            <a:off x="6053250" y="3745810"/>
            <a:ext cx="2778744" cy="1912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6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214290"/>
            <a:ext cx="8167728" cy="478406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3000" dirty="0" smtClean="0">
                <a:latin typeface="Monotype Corsiva" panose="03010101010201010101" pitchFamily="66" charset="0"/>
                <a:cs typeface="Times New Roman" pitchFamily="18" charset="0"/>
              </a:rPr>
              <a:t>Лошадь, конь, жеребенок  </a:t>
            </a:r>
            <a:endParaRPr lang="ru-RU" sz="3000" dirty="0"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936865" y="1179126"/>
            <a:ext cx="3008313" cy="4691063"/>
          </a:xfrm>
          <a:noFill/>
          <a:ln>
            <a:noFill/>
          </a:ln>
        </p:spPr>
        <p:txBody>
          <a:bodyPr>
            <a:normAutofit fontScale="92500" lnSpcReduction="20000"/>
          </a:bodyPr>
          <a:lstStyle/>
          <a:p>
            <a:pPr marL="342900" indent="-342900" algn="ctr"/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800" b="1" dirty="0" smtClean="0">
                <a:latin typeface="Monotype Corsiva" panose="03010101010201010101" pitchFamily="66" charset="0"/>
                <a:cs typeface="Times New Roman" pitchFamily="18" charset="0"/>
              </a:rPr>
              <a:t>Лошадь</a:t>
            </a:r>
          </a:p>
          <a:p>
            <a:pPr marL="342900" indent="-342900" algn="ctr"/>
            <a:r>
              <a:rPr lang="ru-RU" sz="1600" b="1" dirty="0" smtClean="0">
                <a:latin typeface="Monotype Corsiva" panose="03010101010201010101" pitchFamily="66" charset="0"/>
                <a:cs typeface="Times New Roman" pitchFamily="18" charset="0"/>
              </a:rPr>
              <a:t>В этом стойле за оградкой</a:t>
            </a:r>
          </a:p>
          <a:p>
            <a:pPr marL="342900" indent="-342900" algn="ctr"/>
            <a:r>
              <a:rPr lang="ru-RU" sz="1600" b="1" dirty="0" smtClean="0">
                <a:latin typeface="Monotype Corsiva" panose="03010101010201010101" pitchFamily="66" charset="0"/>
                <a:cs typeface="Times New Roman" pitchFamily="18" charset="0"/>
              </a:rPr>
              <a:t>Спит и ест моя лошадка.</a:t>
            </a:r>
          </a:p>
          <a:p>
            <a:pPr marL="342900" indent="-342900" algn="ctr"/>
            <a:r>
              <a:rPr lang="ru-RU" sz="1600" b="1" dirty="0" smtClean="0">
                <a:latin typeface="Monotype Corsiva" panose="03010101010201010101" pitchFamily="66" charset="0"/>
                <a:cs typeface="Times New Roman" pitchFamily="18" charset="0"/>
              </a:rPr>
              <a:t>Причешу ее, и грива</a:t>
            </a:r>
          </a:p>
          <a:p>
            <a:pPr marL="342900" indent="-342900" algn="ctr"/>
            <a:r>
              <a:rPr lang="ru-RU" sz="1600" b="1" dirty="0" smtClean="0">
                <a:latin typeface="Monotype Corsiva" panose="03010101010201010101" pitchFamily="66" charset="0"/>
                <a:cs typeface="Times New Roman" pitchFamily="18" charset="0"/>
              </a:rPr>
              <a:t>Ляжет волнами красиво.</a:t>
            </a:r>
          </a:p>
          <a:p>
            <a:pPr marL="342900" indent="-342900" algn="ctr"/>
            <a:r>
              <a:rPr lang="ru-RU" sz="1600" b="1" dirty="0" smtClean="0">
                <a:latin typeface="Monotype Corsiva" panose="03010101010201010101" pitchFamily="66" charset="0"/>
                <a:cs typeface="Times New Roman" pitchFamily="18" charset="0"/>
              </a:rPr>
              <a:t>Дам лошадке сахарку,</a:t>
            </a:r>
          </a:p>
          <a:p>
            <a:pPr marL="342900" indent="-342900" algn="ctr"/>
            <a:r>
              <a:rPr lang="ru-RU" sz="1600" b="1" dirty="0" smtClean="0">
                <a:latin typeface="Monotype Corsiva" panose="03010101010201010101" pitchFamily="66" charset="0"/>
                <a:cs typeface="Times New Roman" pitchFamily="18" charset="0"/>
              </a:rPr>
              <a:t>Будет рада седоку,</a:t>
            </a:r>
          </a:p>
          <a:p>
            <a:pPr marL="342900" indent="-342900" algn="ctr"/>
            <a:r>
              <a:rPr lang="ru-RU" sz="1600" b="1" dirty="0" smtClean="0">
                <a:latin typeface="Monotype Corsiva" panose="03010101010201010101" pitchFamily="66" charset="0"/>
                <a:cs typeface="Times New Roman" pitchFamily="18" charset="0"/>
              </a:rPr>
              <a:t>Понесет меня галопом</a:t>
            </a:r>
          </a:p>
          <a:p>
            <a:pPr marL="342900" indent="-342900" algn="ctr"/>
            <a:r>
              <a:rPr lang="ru-RU" sz="1600" b="1" dirty="0" smtClean="0">
                <a:latin typeface="Monotype Corsiva" panose="03010101010201010101" pitchFamily="66" charset="0"/>
                <a:cs typeface="Times New Roman" pitchFamily="18" charset="0"/>
              </a:rPr>
              <a:t>По лесным тенистым тропам.</a:t>
            </a:r>
            <a:endParaRPr lang="en-US" sz="1600" b="1" dirty="0" smtClean="0">
              <a:latin typeface="Monotype Corsiva" panose="03010101010201010101" pitchFamily="66" charset="0"/>
              <a:cs typeface="Times New Roman" pitchFamily="18" charset="0"/>
            </a:endParaRPr>
          </a:p>
          <a:p>
            <a:pPr marL="342900" indent="-342900" algn="ctr"/>
            <a:endParaRPr lang="ru-RU" sz="1600" b="1" dirty="0" smtClean="0">
              <a:latin typeface="Monotype Corsiva" panose="03010101010201010101" pitchFamily="66" charset="0"/>
              <a:cs typeface="Times New Roman" pitchFamily="18" charset="0"/>
            </a:endParaRPr>
          </a:p>
          <a:p>
            <a:pPr marL="342900" indent="-342900" algn="ctr"/>
            <a:r>
              <a:rPr lang="ru-RU" sz="1600" b="1" i="1" u="sng" dirty="0" smtClean="0">
                <a:latin typeface="Monotype Corsiva" panose="03010101010201010101" pitchFamily="66" charset="0"/>
                <a:cs typeface="Times New Roman" pitchFamily="18" charset="0"/>
              </a:rPr>
              <a:t> Отгадай загадку :</a:t>
            </a:r>
          </a:p>
          <a:p>
            <a:pPr marL="342900" indent="-342900" algn="ctr"/>
            <a:r>
              <a:rPr lang="ru-RU" sz="1600" b="1" dirty="0" smtClean="0">
                <a:latin typeface="Monotype Corsiva" panose="03010101010201010101" pitchFamily="66" charset="0"/>
                <a:cs typeface="Times New Roman" pitchFamily="18" charset="0"/>
              </a:rPr>
              <a:t>Малыш длинноногий,</a:t>
            </a:r>
          </a:p>
          <a:p>
            <a:pPr marL="342900" indent="-342900" algn="ctr"/>
            <a:r>
              <a:rPr lang="ru-RU" sz="1600" b="1" dirty="0" smtClean="0">
                <a:latin typeface="Monotype Corsiva" panose="03010101010201010101" pitchFamily="66" charset="0"/>
                <a:cs typeface="Times New Roman" pitchFamily="18" charset="0"/>
              </a:rPr>
              <a:t>Малыш длинногривый, </a:t>
            </a:r>
          </a:p>
          <a:p>
            <a:pPr marL="342900" indent="-342900" algn="ctr"/>
            <a:r>
              <a:rPr lang="ru-RU" sz="1600" b="1" dirty="0" smtClean="0">
                <a:latin typeface="Monotype Corsiva" panose="03010101010201010101" pitchFamily="66" charset="0"/>
                <a:cs typeface="Times New Roman" pitchFamily="18" charset="0"/>
              </a:rPr>
              <a:t>Мама довольна:</a:t>
            </a:r>
          </a:p>
          <a:p>
            <a:pPr marL="342900" indent="-342900" algn="ctr"/>
            <a:r>
              <a:rPr lang="ru-RU" sz="1600" b="1" dirty="0" smtClean="0">
                <a:latin typeface="Monotype Corsiva" panose="03010101010201010101" pitchFamily="66" charset="0"/>
                <a:cs typeface="Times New Roman" pitchFamily="18" charset="0"/>
              </a:rPr>
              <a:t>Сыночек красивый.</a:t>
            </a:r>
          </a:p>
          <a:p>
            <a:pPr marL="342900" indent="-342900" algn="ctr"/>
            <a:r>
              <a:rPr lang="ru-RU" sz="1600" b="1" dirty="0" smtClean="0">
                <a:latin typeface="Monotype Corsiva" panose="03010101010201010101" pitchFamily="66" charset="0"/>
                <a:cs typeface="Times New Roman" pitchFamily="18" charset="0"/>
              </a:rPr>
              <a:t>Он бегает рысью,</a:t>
            </a:r>
          </a:p>
          <a:p>
            <a:pPr marL="342900" indent="-342900" algn="ctr"/>
            <a:r>
              <a:rPr lang="ru-RU" sz="1600" b="1" dirty="0" smtClean="0">
                <a:latin typeface="Monotype Corsiva" panose="03010101010201010101" pitchFamily="66" charset="0"/>
                <a:cs typeface="Times New Roman" pitchFamily="18" charset="0"/>
              </a:rPr>
              <a:t>Он скачет галопом,</a:t>
            </a:r>
          </a:p>
          <a:p>
            <a:pPr marL="342900" indent="-342900" algn="ctr"/>
            <a:r>
              <a:rPr lang="ru-RU" sz="1600" b="1" dirty="0" smtClean="0">
                <a:latin typeface="Monotype Corsiva" panose="03010101010201010101" pitchFamily="66" charset="0"/>
                <a:cs typeface="Times New Roman" pitchFamily="18" charset="0"/>
              </a:rPr>
              <a:t> копыта по тропке,</a:t>
            </a:r>
          </a:p>
          <a:p>
            <a:pPr marL="342900" indent="-342900" algn="ctr"/>
            <a:r>
              <a:rPr lang="ru-RU" sz="1600" b="1" dirty="0" smtClean="0">
                <a:latin typeface="Monotype Corsiva" panose="03010101010201010101" pitchFamily="66" charset="0"/>
                <a:cs typeface="Times New Roman" pitchFamily="18" charset="0"/>
              </a:rPr>
              <a:t> Стучат : « Топ- топ- топ».</a:t>
            </a:r>
          </a:p>
        </p:txBody>
      </p:sp>
      <p:pic>
        <p:nvPicPr>
          <p:cNvPr id="1026" name="Picture 2" descr="C:\Users\ASER\Desktop\дом. живот\11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9355" y="1412776"/>
            <a:ext cx="2381250" cy="1790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ASER\Desktop\дом. живот\90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7782" y="4287452"/>
            <a:ext cx="2277103" cy="1712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ASER\Desktop\дом. живот\77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3361" y="1412776"/>
            <a:ext cx="2381250" cy="1790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C:\Users\ASER\Desktop\дом. живот\87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3361" y="4286256"/>
            <a:ext cx="2381250" cy="1790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0977" y="283067"/>
            <a:ext cx="7358114" cy="58477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Кто здесь живет ?  Как  называется ?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5122" name="Picture 2" descr="C:\Users\ASER\Desktop\konushi-vnutr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0562" y="1466133"/>
            <a:ext cx="7762876" cy="47935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9581" y="178456"/>
            <a:ext cx="6950006" cy="642942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Monotype Corsiva" panose="03010101010201010101" pitchFamily="66" charset="0"/>
                <a:cs typeface="Times New Roman" pitchFamily="18" charset="0"/>
              </a:rPr>
              <a:t>Корова, бык, теленок </a:t>
            </a:r>
            <a:endParaRPr lang="ru-RU" sz="3200" dirty="0"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990082" y="857232"/>
            <a:ext cx="3438538" cy="4625989"/>
          </a:xfrm>
          <a:noFill/>
          <a:ln>
            <a:noFill/>
          </a:ln>
        </p:spPr>
        <p:txBody>
          <a:bodyPr>
            <a:normAutofit fontScale="70000" lnSpcReduction="20000"/>
          </a:bodyPr>
          <a:lstStyle/>
          <a:p>
            <a:pPr marL="342900" indent="-342900" algn="ctr"/>
            <a:r>
              <a:rPr lang="ru-RU" sz="1800" b="1" i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i="1" u="sng" dirty="0" smtClean="0">
                <a:latin typeface="Monotype Corsiva" panose="03010101010201010101" pitchFamily="66" charset="0"/>
                <a:cs typeface="Times New Roman" pitchFamily="18" charset="0"/>
              </a:rPr>
              <a:t>Отгадай загадку:</a:t>
            </a:r>
          </a:p>
          <a:p>
            <a:pPr marL="342900" indent="-342900" algn="ctr"/>
            <a:r>
              <a:rPr lang="ru-RU" sz="2800" b="1" dirty="0" smtClean="0">
                <a:latin typeface="Monotype Corsiva" panose="03010101010201010101" pitchFamily="66" charset="0"/>
                <a:cs typeface="Times New Roman" pitchFamily="18" charset="0"/>
              </a:rPr>
              <a:t>И сметану, и кефир,</a:t>
            </a:r>
          </a:p>
          <a:p>
            <a:pPr marL="342900" indent="-342900" algn="ctr"/>
            <a:r>
              <a:rPr lang="ru-RU" sz="2800" b="1" dirty="0" smtClean="0">
                <a:latin typeface="Monotype Corsiva" panose="03010101010201010101" pitchFamily="66" charset="0"/>
                <a:cs typeface="Times New Roman" pitchFamily="18" charset="0"/>
              </a:rPr>
              <a:t>Молоко и вкусный сыр,</a:t>
            </a:r>
          </a:p>
          <a:p>
            <a:pPr marL="342900" indent="-342900" algn="ctr"/>
            <a:r>
              <a:rPr lang="ru-RU" sz="2800" b="1" dirty="0" smtClean="0">
                <a:latin typeface="Monotype Corsiva" panose="03010101010201010101" pitchFamily="66" charset="0"/>
                <a:cs typeface="Times New Roman" pitchFamily="18" charset="0"/>
              </a:rPr>
              <a:t>Чтобы были мы здоровы,</a:t>
            </a:r>
          </a:p>
          <a:p>
            <a:pPr marL="342900" indent="-342900" algn="ctr"/>
            <a:r>
              <a:rPr lang="ru-RU" sz="2800" b="1" dirty="0" smtClean="0">
                <a:latin typeface="Monotype Corsiva" panose="03010101010201010101" pitchFamily="66" charset="0"/>
                <a:cs typeface="Times New Roman" pitchFamily="18" charset="0"/>
              </a:rPr>
              <a:t>Даст нам пестрая…</a:t>
            </a:r>
          </a:p>
          <a:p>
            <a:pPr marL="342900" indent="-342900" algn="ctr"/>
            <a:endParaRPr lang="ru-RU" sz="2800" b="1" dirty="0" smtClean="0">
              <a:latin typeface="Monotype Corsiva" panose="03010101010201010101" pitchFamily="66" charset="0"/>
              <a:cs typeface="Times New Roman" pitchFamily="18" charset="0"/>
            </a:endParaRPr>
          </a:p>
          <a:p>
            <a:pPr marL="342900" indent="-342900" algn="ctr"/>
            <a:r>
              <a:rPr lang="ru-RU" sz="2800" b="1" dirty="0" smtClean="0">
                <a:latin typeface="Monotype Corsiva" panose="03010101010201010101" pitchFamily="66" charset="0"/>
                <a:cs typeface="Times New Roman" pitchFamily="18" charset="0"/>
              </a:rPr>
              <a:t>      Теленок</a:t>
            </a:r>
          </a:p>
          <a:p>
            <a:pPr marL="342900" indent="-342900" algn="ctr"/>
            <a:r>
              <a:rPr lang="ru-RU" sz="2800" b="1" dirty="0" smtClean="0">
                <a:latin typeface="Monotype Corsiva" panose="03010101010201010101" pitchFamily="66" charset="0"/>
                <a:cs typeface="Times New Roman" pitchFamily="18" charset="0"/>
              </a:rPr>
              <a:t>Мама корова теленка ласкала,</a:t>
            </a:r>
          </a:p>
          <a:p>
            <a:pPr marL="342900" indent="-342900" algn="ctr"/>
            <a:r>
              <a:rPr lang="ru-RU" sz="2800" b="1" dirty="0" smtClean="0">
                <a:latin typeface="Monotype Corsiva" panose="03010101010201010101" pitchFamily="66" charset="0"/>
                <a:cs typeface="Times New Roman" pitchFamily="18" charset="0"/>
              </a:rPr>
              <a:t>Плоскую мордочку всю облизала.</a:t>
            </a:r>
          </a:p>
          <a:p>
            <a:pPr marL="342900" indent="-342900" algn="ctr"/>
            <a:r>
              <a:rPr lang="ru-RU" sz="2800" b="1" dirty="0" smtClean="0">
                <a:latin typeface="Monotype Corsiva" panose="03010101010201010101" pitchFamily="66" charset="0"/>
                <a:cs typeface="Times New Roman" pitchFamily="18" charset="0"/>
              </a:rPr>
              <a:t>Может, не нравится это сынку,</a:t>
            </a:r>
          </a:p>
          <a:p>
            <a:pPr marL="342900" indent="-342900" algn="ctr"/>
            <a:r>
              <a:rPr lang="ru-RU" sz="2800" b="1" dirty="0" smtClean="0">
                <a:latin typeface="Monotype Corsiva" panose="03010101010201010101" pitchFamily="66" charset="0"/>
                <a:cs typeface="Times New Roman" pitchFamily="18" charset="0"/>
              </a:rPr>
              <a:t>Просит он маму о чем-то:</a:t>
            </a:r>
          </a:p>
          <a:p>
            <a:pPr marL="342900" indent="-342900" algn="ctr"/>
            <a:r>
              <a:rPr lang="ru-RU" sz="2800" b="1" dirty="0" smtClean="0">
                <a:latin typeface="Monotype Corsiva" panose="03010101010201010101" pitchFamily="66" charset="0"/>
                <a:cs typeface="Times New Roman" pitchFamily="18" charset="0"/>
              </a:rPr>
              <a:t> « </a:t>
            </a:r>
            <a:r>
              <a:rPr lang="ru-RU" sz="2800" b="1" dirty="0" err="1" smtClean="0">
                <a:latin typeface="Monotype Corsiva" panose="03010101010201010101" pitchFamily="66" charset="0"/>
                <a:cs typeface="Times New Roman" pitchFamily="18" charset="0"/>
              </a:rPr>
              <a:t>Му</a:t>
            </a:r>
            <a:r>
              <a:rPr lang="ru-RU" sz="2800" b="1" dirty="0" smtClean="0">
                <a:latin typeface="Monotype Corsiva" panose="03010101010201010101" pitchFamily="66" charset="0"/>
                <a:cs typeface="Times New Roman" pitchFamily="18" charset="0"/>
              </a:rPr>
              <a:t>- </a:t>
            </a:r>
            <a:r>
              <a:rPr lang="ru-RU" sz="2800" b="1" dirty="0" err="1" smtClean="0">
                <a:latin typeface="Monotype Corsiva" panose="03010101010201010101" pitchFamily="66" charset="0"/>
                <a:cs typeface="Times New Roman" pitchFamily="18" charset="0"/>
              </a:rPr>
              <a:t>му</a:t>
            </a:r>
            <a:r>
              <a:rPr lang="ru-RU" sz="2800" b="1" dirty="0" smtClean="0">
                <a:latin typeface="Monotype Corsiva" panose="03010101010201010101" pitchFamily="66" charset="0"/>
                <a:cs typeface="Times New Roman" pitchFamily="18" charset="0"/>
              </a:rPr>
              <a:t>»</a:t>
            </a:r>
          </a:p>
          <a:p>
            <a:pPr marL="342900" indent="-342900" algn="ctr"/>
            <a:r>
              <a:rPr lang="ru-RU" sz="2800" b="1" dirty="0" smtClean="0">
                <a:latin typeface="Monotype Corsiva" panose="03010101010201010101" pitchFamily="66" charset="0"/>
                <a:cs typeface="Times New Roman" pitchFamily="18" charset="0"/>
              </a:rPr>
              <a:t>Мама молочное вымя дала-</a:t>
            </a:r>
          </a:p>
          <a:p>
            <a:pPr marL="342900" indent="-342900" algn="ctr"/>
            <a:r>
              <a:rPr lang="ru-RU" sz="2800" b="1" dirty="0" smtClean="0">
                <a:latin typeface="Monotype Corsiva" panose="03010101010201010101" pitchFamily="66" charset="0"/>
                <a:cs typeface="Times New Roman" pitchFamily="18" charset="0"/>
              </a:rPr>
              <a:t>Значит, о чем он просил, поняла.</a:t>
            </a:r>
            <a:endParaRPr lang="ru-RU" sz="2800" b="1" dirty="0"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pic>
        <p:nvPicPr>
          <p:cNvPr id="4100" name="Picture 4" descr="C:\Users\ASER\Desktop\дом. живот\загруженное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11414">
            <a:off x="6471678" y="4529631"/>
            <a:ext cx="2281293" cy="164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1" name="Picture 5" descr="C:\Users\ASER\Desktop\дом. живот\загруженное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84387">
            <a:off x="6397132" y="1159505"/>
            <a:ext cx="2308757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3" name="Picture 7" descr="C:\Users\ASER\Desktop\дом. живот\загруженное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161802">
            <a:off x="530873" y="1268760"/>
            <a:ext cx="2428020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0" name="Picture 2" descr="C:\Users\ASER\Desktop\209_ma_p07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879488">
            <a:off x="297713" y="4233927"/>
            <a:ext cx="2816380" cy="2101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507889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Monotype Corsiva" panose="03010101010201010101" pitchFamily="66" charset="0"/>
                <a:cs typeface="Times New Roman" pitchFamily="18" charset="0"/>
              </a:rPr>
              <a:t>Коза, козел, козленок </a:t>
            </a:r>
            <a:endParaRPr lang="ru-RU" sz="3200" dirty="0"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11502" y="1027641"/>
            <a:ext cx="3008313" cy="4691063"/>
          </a:xfrm>
          <a:noFill/>
          <a:ln>
            <a:noFill/>
          </a:ln>
        </p:spPr>
        <p:txBody>
          <a:bodyPr>
            <a:normAutofit fontScale="77500" lnSpcReduction="20000"/>
          </a:bodyPr>
          <a:lstStyle/>
          <a:p>
            <a:pPr marL="342900" indent="-342900" algn="ctr"/>
            <a:r>
              <a:rPr lang="ru-RU" sz="1800" b="1" i="1" u="sng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b="1" i="1" u="sng" dirty="0" smtClean="0">
                <a:latin typeface="Monotype Corsiva" panose="03010101010201010101" pitchFamily="66" charset="0"/>
                <a:cs typeface="Times New Roman" pitchFamily="18" charset="0"/>
              </a:rPr>
              <a:t>Отгадай загадку:</a:t>
            </a:r>
          </a:p>
          <a:p>
            <a:pPr marL="342900" indent="-342900" algn="ctr"/>
            <a:r>
              <a:rPr lang="ru-RU" sz="2600" b="1" dirty="0" smtClean="0">
                <a:latin typeface="Monotype Corsiva" panose="03010101010201010101" pitchFamily="66" charset="0"/>
                <a:cs typeface="Times New Roman" pitchFamily="18" charset="0"/>
              </a:rPr>
              <a:t>На копытца встану,</a:t>
            </a:r>
          </a:p>
          <a:p>
            <a:pPr marL="342900" indent="-342900" algn="ctr"/>
            <a:r>
              <a:rPr lang="ru-RU" sz="2600" b="1" dirty="0" smtClean="0">
                <a:latin typeface="Monotype Corsiva" panose="03010101010201010101" pitchFamily="66" charset="0"/>
                <a:cs typeface="Times New Roman" pitchFamily="18" charset="0"/>
              </a:rPr>
              <a:t>Листики достану.</a:t>
            </a:r>
          </a:p>
          <a:p>
            <a:pPr marL="342900" indent="-342900" algn="ctr"/>
            <a:r>
              <a:rPr lang="ru-RU" sz="2600" b="1" dirty="0" smtClean="0">
                <a:latin typeface="Monotype Corsiva" panose="03010101010201010101" pitchFamily="66" charset="0"/>
                <a:cs typeface="Times New Roman" pitchFamily="18" charset="0"/>
              </a:rPr>
              <a:t>Я осинку обдеру –</a:t>
            </a:r>
          </a:p>
          <a:p>
            <a:pPr marL="342900" indent="-342900" algn="ctr"/>
            <a:r>
              <a:rPr lang="ru-RU" sz="2600" b="1" dirty="0" smtClean="0">
                <a:latin typeface="Monotype Corsiva" panose="03010101010201010101" pitchFamily="66" charset="0"/>
                <a:cs typeface="Times New Roman" pitchFamily="18" charset="0"/>
              </a:rPr>
              <a:t>Пожевать люблю кору.</a:t>
            </a:r>
          </a:p>
          <a:p>
            <a:pPr marL="342900" indent="-342900" algn="ctr"/>
            <a:r>
              <a:rPr lang="ru-RU" sz="2600" b="1" dirty="0" smtClean="0">
                <a:latin typeface="Monotype Corsiva" panose="03010101010201010101" pitchFamily="66" charset="0"/>
                <a:cs typeface="Times New Roman" pitchFamily="18" charset="0"/>
              </a:rPr>
              <a:t>Ростом я невелика,</a:t>
            </a:r>
          </a:p>
          <a:p>
            <a:pPr marL="342900" indent="-342900" algn="ctr"/>
            <a:r>
              <a:rPr lang="ru-RU" sz="2600" b="1" dirty="0" smtClean="0">
                <a:latin typeface="Monotype Corsiva" panose="03010101010201010101" pitchFamily="66" charset="0"/>
                <a:cs typeface="Times New Roman" pitchFamily="18" charset="0"/>
              </a:rPr>
              <a:t>Но хватает молока.</a:t>
            </a:r>
          </a:p>
          <a:p>
            <a:pPr marL="342900" indent="-342900" algn="ctr"/>
            <a:r>
              <a:rPr lang="ru-RU" sz="2600" b="1" dirty="0" smtClean="0">
                <a:latin typeface="Monotype Corsiva" panose="03010101010201010101" pitchFamily="66" charset="0"/>
                <a:cs typeface="Times New Roman" pitchFamily="18" charset="0"/>
              </a:rPr>
              <a:t>Тонконога и рогата,</a:t>
            </a:r>
          </a:p>
          <a:p>
            <a:pPr marL="342900" indent="-342900" algn="ctr"/>
            <a:r>
              <a:rPr lang="ru-RU" sz="2600" b="1" dirty="0" smtClean="0">
                <a:latin typeface="Monotype Corsiva" panose="03010101010201010101" pitchFamily="66" charset="0"/>
                <a:cs typeface="Times New Roman" pitchFamily="18" charset="0"/>
              </a:rPr>
              <a:t> Как зовут меня, ребята?</a:t>
            </a:r>
            <a:endParaRPr lang="en-US" sz="2600" b="1" dirty="0" smtClean="0">
              <a:latin typeface="Monotype Corsiva" panose="03010101010201010101" pitchFamily="66" charset="0"/>
              <a:cs typeface="Times New Roman" pitchFamily="18" charset="0"/>
            </a:endParaRPr>
          </a:p>
          <a:p>
            <a:pPr marL="342900" indent="-342900" algn="ctr"/>
            <a:endParaRPr lang="ru-RU" sz="2600" b="1" dirty="0" smtClean="0">
              <a:latin typeface="Monotype Corsiva" panose="03010101010201010101" pitchFamily="66" charset="0"/>
              <a:cs typeface="Times New Roman" pitchFamily="18" charset="0"/>
            </a:endParaRPr>
          </a:p>
          <a:p>
            <a:pPr marL="342900" indent="-342900" algn="ctr"/>
            <a:r>
              <a:rPr lang="ru-RU" sz="2600" b="1" dirty="0" smtClean="0">
                <a:latin typeface="Monotype Corsiva" panose="03010101010201010101" pitchFamily="66" charset="0"/>
                <a:cs typeface="Times New Roman" pitchFamily="18" charset="0"/>
              </a:rPr>
              <a:t>          Козленок</a:t>
            </a:r>
          </a:p>
          <a:p>
            <a:pPr marL="342900" indent="-342900" algn="ctr"/>
            <a:r>
              <a:rPr lang="ru-RU" sz="2600" b="1" dirty="0" smtClean="0">
                <a:latin typeface="Monotype Corsiva" panose="03010101010201010101" pitchFamily="66" charset="0"/>
                <a:cs typeface="Times New Roman" pitchFamily="18" charset="0"/>
              </a:rPr>
              <a:t>В огород, резвясь, проник</a:t>
            </a:r>
          </a:p>
          <a:p>
            <a:pPr marL="342900" indent="-342900" algn="ctr"/>
            <a:r>
              <a:rPr lang="ru-RU" sz="2600" b="1" dirty="0" smtClean="0">
                <a:latin typeface="Monotype Corsiva" panose="03010101010201010101" pitchFamily="66" charset="0"/>
                <a:cs typeface="Times New Roman" pitchFamily="18" charset="0"/>
              </a:rPr>
              <a:t>Быстроногий озорник,</a:t>
            </a:r>
          </a:p>
          <a:p>
            <a:pPr marL="342900" indent="-342900" algn="ctr"/>
            <a:r>
              <a:rPr lang="ru-RU" sz="2600" b="1" dirty="0" smtClean="0">
                <a:latin typeface="Monotype Corsiva" panose="03010101010201010101" pitchFamily="66" charset="0"/>
                <a:cs typeface="Times New Roman" pitchFamily="18" charset="0"/>
              </a:rPr>
              <a:t>Всю капусту обглодал,</a:t>
            </a:r>
          </a:p>
          <a:p>
            <a:pPr marL="342900" indent="-342900" algn="ctr"/>
            <a:r>
              <a:rPr lang="ru-RU" sz="2600" b="1" dirty="0" smtClean="0">
                <a:latin typeface="Monotype Corsiva" panose="03010101010201010101" pitchFamily="66" charset="0"/>
                <a:cs typeface="Times New Roman" pitchFamily="18" charset="0"/>
              </a:rPr>
              <a:t>Крикнул : « </a:t>
            </a:r>
            <a:r>
              <a:rPr lang="ru-RU" sz="2600" b="1" dirty="0" err="1" smtClean="0">
                <a:latin typeface="Monotype Corsiva" panose="03010101010201010101" pitchFamily="66" charset="0"/>
                <a:cs typeface="Times New Roman" pitchFamily="18" charset="0"/>
              </a:rPr>
              <a:t>Ме</a:t>
            </a:r>
            <a:r>
              <a:rPr lang="ru-RU" sz="2600" b="1" dirty="0" smtClean="0">
                <a:latin typeface="Monotype Corsiva" panose="03010101010201010101" pitchFamily="66" charset="0"/>
                <a:cs typeface="Times New Roman" pitchFamily="18" charset="0"/>
              </a:rPr>
              <a:t>!» и убежал.</a:t>
            </a:r>
            <a:endParaRPr lang="ru-RU" sz="2600" b="1" dirty="0"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pic>
        <p:nvPicPr>
          <p:cNvPr id="4098" name="Picture 2" descr="C:\Users\ASER\Desktop\дом. живот\thCAO0KL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948256">
            <a:off x="415150" y="1104379"/>
            <a:ext cx="2722214" cy="19954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2" name="Picture 2" descr="C:\Users\ASER\Desktop\дом. живот\IMG_376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76632">
            <a:off x="6295206" y="1053989"/>
            <a:ext cx="2381250" cy="20252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 descr="C:\Users\ASER\Desktop\дом. живот\IMG_967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63324">
            <a:off x="6401205" y="4110100"/>
            <a:ext cx="2352749" cy="20552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4" name="Picture 4" descr="C:\Users\ASER\Desktop\дом. живот\IMG_988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923827">
            <a:off x="394061" y="3838796"/>
            <a:ext cx="2746011" cy="18983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876</TotalTime>
  <Words>877</Words>
  <Application>Microsoft Office PowerPoint</Application>
  <PresentationFormat>Экран (4:3)</PresentationFormat>
  <Paragraphs>177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«Домашние животные»</vt:lpstr>
      <vt:lpstr>Наши спутники и друзья</vt:lpstr>
      <vt:lpstr>Собака, пес, щенок у конуры.</vt:lpstr>
      <vt:lpstr>Кто живет в будке, конуре?</vt:lpstr>
      <vt:lpstr>Кошка, кот, котенок в доме</vt:lpstr>
      <vt:lpstr>Лошадь, конь, жеребенок  </vt:lpstr>
      <vt:lpstr>Презентация PowerPoint</vt:lpstr>
      <vt:lpstr>Корова, бык, теленок </vt:lpstr>
      <vt:lpstr>Коза, козел, козленок </vt:lpstr>
      <vt:lpstr>Свинья, хряк, поросенок  </vt:lpstr>
      <vt:lpstr>Овца,  баран,  ягненок  </vt:lpstr>
      <vt:lpstr>Скотный  двор</vt:lpstr>
      <vt:lpstr>Презентация PowerPoint</vt:lpstr>
      <vt:lpstr>Презентация PowerPoint</vt:lpstr>
      <vt:lpstr>Спасибо  за 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Домашние  животные</dc:title>
  <dc:creator>ASER</dc:creator>
  <cp:lastModifiedBy>Пользователь</cp:lastModifiedBy>
  <cp:revision>114</cp:revision>
  <dcterms:created xsi:type="dcterms:W3CDTF">2013-12-04T17:33:17Z</dcterms:created>
  <dcterms:modified xsi:type="dcterms:W3CDTF">2022-04-11T06:07:06Z</dcterms:modified>
</cp:coreProperties>
</file>