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19" r:id="rId2"/>
    <p:sldMasterId id="2147483774" r:id="rId3"/>
  </p:sldMasterIdLst>
  <p:sldIdLst>
    <p:sldId id="256" r:id="rId4"/>
    <p:sldId id="277" r:id="rId5"/>
    <p:sldId id="270" r:id="rId6"/>
    <p:sldId id="257" r:id="rId7"/>
    <p:sldId id="258" r:id="rId8"/>
    <p:sldId id="271" r:id="rId9"/>
    <p:sldId id="286" r:id="rId10"/>
    <p:sldId id="287" r:id="rId11"/>
    <p:sldId id="288" r:id="rId12"/>
    <p:sldId id="295" r:id="rId13"/>
    <p:sldId id="264" r:id="rId14"/>
    <p:sldId id="279" r:id="rId15"/>
    <p:sldId id="272" r:id="rId16"/>
    <p:sldId id="273" r:id="rId17"/>
    <p:sldId id="274" r:id="rId18"/>
    <p:sldId id="283" r:id="rId19"/>
    <p:sldId id="276" r:id="rId20"/>
    <p:sldId id="278" r:id="rId21"/>
    <p:sldId id="281" r:id="rId22"/>
    <p:sldId id="285" r:id="rId23"/>
    <p:sldId id="290" r:id="rId24"/>
    <p:sldId id="29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3265"/>
    <a:srgbClr val="9966FF"/>
    <a:srgbClr val="0FB136"/>
    <a:srgbClr val="CCCCFF"/>
    <a:srgbClr val="9999FF"/>
    <a:srgbClr val="FFCCFF"/>
    <a:srgbClr val="FFCCCC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85898C-5759-45AE-B3BF-12AF04B4BDDC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6F860F-3FB2-4BD5-AA78-47F6DB52E56B}" type="pres">
      <dgm:prSet presAssocID="{4B85898C-5759-45AE-B3BF-12AF04B4BDDC}" presName="Name0" presStyleCnt="0">
        <dgm:presLayoutVars>
          <dgm:chMax/>
          <dgm:chPref/>
          <dgm:dir/>
          <dgm:animLvl val="lvl"/>
        </dgm:presLayoutVars>
      </dgm:prSet>
      <dgm:spPr/>
    </dgm:pt>
  </dgm:ptLst>
  <dgm:cxnLst>
    <dgm:cxn modelId="{A7425FD1-FEBC-4FA5-862D-84F0E42D6FA3}" type="presOf" srcId="{4B85898C-5759-45AE-B3BF-12AF04B4BDDC}" destId="{776F860F-3FB2-4BD5-AA78-47F6DB52E56B}" srcOrd="0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3E3B5B-9D75-45AC-8824-C07201AD7473}" type="doc">
      <dgm:prSet loTypeId="urn:microsoft.com/office/officeart/2005/8/layout/pyramid2" loCatId="list" qsTypeId="urn:microsoft.com/office/officeart/2005/8/quickstyle/3d1" qsCatId="3D" csTypeId="urn:microsoft.com/office/officeart/2005/8/colors/accent3_1" csCatId="accent3" phldr="1"/>
      <dgm:spPr/>
    </dgm:pt>
    <dgm:pt modelId="{6EAE4DF2-1E9D-4D85-8CE1-716923E02CFF}">
      <dgm:prSet phldrT="[Текст]" custT="1"/>
      <dgm:spPr/>
      <dgm:t>
        <a:bodyPr/>
        <a:lstStyle/>
        <a:p>
          <a:r>
            <a:rPr lang="ru-RU" sz="2800" b="1" i="1" dirty="0">
              <a:solidFill>
                <a:srgbClr val="7030A0"/>
              </a:solidFill>
            </a:rPr>
            <a:t>Информирование</a:t>
          </a:r>
        </a:p>
      </dgm:t>
    </dgm:pt>
    <dgm:pt modelId="{C754A5EC-EF35-4EB1-BC3A-5ABFE09BA98A}" type="parTrans" cxnId="{0963F2AB-BD18-4C28-9950-EFE116B41C6C}">
      <dgm:prSet/>
      <dgm:spPr/>
      <dgm:t>
        <a:bodyPr/>
        <a:lstStyle/>
        <a:p>
          <a:endParaRPr lang="ru-RU"/>
        </a:p>
      </dgm:t>
    </dgm:pt>
    <dgm:pt modelId="{BD8E9398-AB9B-4438-95DB-067C07FF9D65}" type="sibTrans" cxnId="{0963F2AB-BD18-4C28-9950-EFE116B41C6C}">
      <dgm:prSet/>
      <dgm:spPr/>
      <dgm:t>
        <a:bodyPr/>
        <a:lstStyle/>
        <a:p>
          <a:endParaRPr lang="ru-RU"/>
        </a:p>
      </dgm:t>
    </dgm:pt>
    <dgm:pt modelId="{4912E395-7409-4E98-BBDF-58FDDE3F9F96}">
      <dgm:prSet phldrT="[Текст]" custT="1"/>
      <dgm:spPr/>
      <dgm:t>
        <a:bodyPr/>
        <a:lstStyle/>
        <a:p>
          <a:r>
            <a:rPr lang="ru-RU" sz="2800" b="1" i="1" dirty="0">
              <a:solidFill>
                <a:srgbClr val="7030A0"/>
              </a:solidFill>
            </a:rPr>
            <a:t>Анкетирование</a:t>
          </a:r>
        </a:p>
      </dgm:t>
    </dgm:pt>
    <dgm:pt modelId="{CFDC7833-FA68-4442-9AFB-E21914294D43}" type="parTrans" cxnId="{0F2C7861-464A-4104-A581-9671E0C27331}">
      <dgm:prSet/>
      <dgm:spPr/>
      <dgm:t>
        <a:bodyPr/>
        <a:lstStyle/>
        <a:p>
          <a:endParaRPr lang="ru-RU"/>
        </a:p>
      </dgm:t>
    </dgm:pt>
    <dgm:pt modelId="{D2BC5D97-7EF5-4B4C-B1DA-60CAB64522DB}" type="sibTrans" cxnId="{0F2C7861-464A-4104-A581-9671E0C27331}">
      <dgm:prSet/>
      <dgm:spPr/>
      <dgm:t>
        <a:bodyPr/>
        <a:lstStyle/>
        <a:p>
          <a:endParaRPr lang="ru-RU"/>
        </a:p>
      </dgm:t>
    </dgm:pt>
    <dgm:pt modelId="{A3C11B77-E73B-4DE4-81A4-82C5904729AD}">
      <dgm:prSet phldrT="[Текст]" custT="1"/>
      <dgm:spPr/>
      <dgm:t>
        <a:bodyPr/>
        <a:lstStyle/>
        <a:p>
          <a:r>
            <a:rPr lang="ru-RU" sz="2800" b="1" i="1" dirty="0">
              <a:solidFill>
                <a:srgbClr val="7030A0"/>
              </a:solidFill>
            </a:rPr>
            <a:t>Консультирование</a:t>
          </a:r>
        </a:p>
      </dgm:t>
    </dgm:pt>
    <dgm:pt modelId="{6417C803-57D5-4370-AAF9-C6B17039D9C8}" type="parTrans" cxnId="{2C612BF0-3143-4470-AA36-7D4948008E37}">
      <dgm:prSet/>
      <dgm:spPr/>
      <dgm:t>
        <a:bodyPr/>
        <a:lstStyle/>
        <a:p>
          <a:endParaRPr lang="ru-RU"/>
        </a:p>
      </dgm:t>
    </dgm:pt>
    <dgm:pt modelId="{0322407F-1D63-4ED0-9A8F-B05438A59AFC}" type="sibTrans" cxnId="{2C612BF0-3143-4470-AA36-7D4948008E37}">
      <dgm:prSet/>
      <dgm:spPr/>
      <dgm:t>
        <a:bodyPr/>
        <a:lstStyle/>
        <a:p>
          <a:endParaRPr lang="ru-RU"/>
        </a:p>
      </dgm:t>
    </dgm:pt>
    <dgm:pt modelId="{EF984C7D-4CBE-43BE-A40E-F20A46009486}">
      <dgm:prSet phldrT="[Текст]" custT="1"/>
      <dgm:spPr/>
      <dgm:t>
        <a:bodyPr/>
        <a:lstStyle/>
        <a:p>
          <a:r>
            <a:rPr lang="ru-RU" sz="2800" b="1" i="1" dirty="0">
              <a:solidFill>
                <a:srgbClr val="7030A0"/>
              </a:solidFill>
            </a:rPr>
            <a:t>Участие в создании обучающей среды</a:t>
          </a:r>
        </a:p>
      </dgm:t>
    </dgm:pt>
    <dgm:pt modelId="{22909743-FC8E-466B-BE4E-6B45A448B103}" type="sibTrans" cxnId="{7A1BDEC3-A3FE-4069-83C0-F20A8374248B}">
      <dgm:prSet/>
      <dgm:spPr/>
      <dgm:t>
        <a:bodyPr/>
        <a:lstStyle/>
        <a:p>
          <a:endParaRPr lang="ru-RU"/>
        </a:p>
      </dgm:t>
    </dgm:pt>
    <dgm:pt modelId="{823E4026-88A5-45D3-B5E9-E3253525AC07}" type="parTrans" cxnId="{7A1BDEC3-A3FE-4069-83C0-F20A8374248B}">
      <dgm:prSet/>
      <dgm:spPr/>
      <dgm:t>
        <a:bodyPr/>
        <a:lstStyle/>
        <a:p>
          <a:endParaRPr lang="ru-RU"/>
        </a:p>
      </dgm:t>
    </dgm:pt>
    <dgm:pt modelId="{FE3A13FE-9E1A-4A2D-BBB9-91C814427EC2}" type="pres">
      <dgm:prSet presAssocID="{5D3E3B5B-9D75-45AC-8824-C07201AD7473}" presName="compositeShape" presStyleCnt="0">
        <dgm:presLayoutVars>
          <dgm:dir/>
          <dgm:resizeHandles/>
        </dgm:presLayoutVars>
      </dgm:prSet>
      <dgm:spPr/>
    </dgm:pt>
    <dgm:pt modelId="{7D8A0049-4EC0-48FB-929E-9FE50D00EFD3}" type="pres">
      <dgm:prSet presAssocID="{5D3E3B5B-9D75-45AC-8824-C07201AD7473}" presName="pyramid" presStyleLbl="node1" presStyleIdx="0" presStyleCnt="1" custScaleX="117264" custLinFactNeighborX="-44086" custLinFactNeighborY="35002"/>
      <dgm:spPr/>
    </dgm:pt>
    <dgm:pt modelId="{3A3F54F7-E2B0-4C56-B10F-14DB488CE024}" type="pres">
      <dgm:prSet presAssocID="{5D3E3B5B-9D75-45AC-8824-C07201AD7473}" presName="theList" presStyleCnt="0"/>
      <dgm:spPr/>
    </dgm:pt>
    <dgm:pt modelId="{3456DA02-2CF7-4907-A30F-C598543D6547}" type="pres">
      <dgm:prSet presAssocID="{6EAE4DF2-1E9D-4D85-8CE1-716923E02CFF}" presName="aNode" presStyleLbl="fgAcc1" presStyleIdx="0" presStyleCnt="4" custScaleX="108687" custLinFactY="-42260" custLinFactNeighborX="-31" custLinFactNeighborY="-100000">
        <dgm:presLayoutVars>
          <dgm:bulletEnabled val="1"/>
        </dgm:presLayoutVars>
      </dgm:prSet>
      <dgm:spPr/>
    </dgm:pt>
    <dgm:pt modelId="{80FAA61E-EA19-416D-9D21-1277099FF017}" type="pres">
      <dgm:prSet presAssocID="{6EAE4DF2-1E9D-4D85-8CE1-716923E02CFF}" presName="aSpace" presStyleCnt="0"/>
      <dgm:spPr/>
    </dgm:pt>
    <dgm:pt modelId="{4378746D-0634-4092-8056-14C8BE22C3E3}" type="pres">
      <dgm:prSet presAssocID="{4912E395-7409-4E98-BBDF-58FDDE3F9F96}" presName="aNode" presStyleLbl="fgAcc1" presStyleIdx="1" presStyleCnt="4" custScaleX="108608" custLinFactY="-34556" custLinFactNeighborX="3054" custLinFactNeighborY="-100000">
        <dgm:presLayoutVars>
          <dgm:bulletEnabled val="1"/>
        </dgm:presLayoutVars>
      </dgm:prSet>
      <dgm:spPr/>
    </dgm:pt>
    <dgm:pt modelId="{2E4FF9AB-E6D4-4FD3-98BC-EA4D74D49AEC}" type="pres">
      <dgm:prSet presAssocID="{4912E395-7409-4E98-BBDF-58FDDE3F9F96}" presName="aSpace" presStyleCnt="0"/>
      <dgm:spPr/>
    </dgm:pt>
    <dgm:pt modelId="{F7AE2AF9-6044-4D4F-849C-527F07FFF202}" type="pres">
      <dgm:prSet presAssocID="{EF984C7D-4CBE-43BE-A40E-F20A46009486}" presName="aNode" presStyleLbl="fgAcc1" presStyleIdx="2" presStyleCnt="4" custScaleX="107707" custLinFactY="-27004" custLinFactNeighborX="-385" custLinFactNeighborY="-100000">
        <dgm:presLayoutVars>
          <dgm:bulletEnabled val="1"/>
        </dgm:presLayoutVars>
      </dgm:prSet>
      <dgm:spPr/>
    </dgm:pt>
    <dgm:pt modelId="{04B740A1-9814-461D-9814-63DDCC0FF169}" type="pres">
      <dgm:prSet presAssocID="{EF984C7D-4CBE-43BE-A40E-F20A46009486}" presName="aSpace" presStyleCnt="0"/>
      <dgm:spPr/>
    </dgm:pt>
    <dgm:pt modelId="{54C44B62-59EC-4EBA-8132-1A4F23B1DAA9}" type="pres">
      <dgm:prSet presAssocID="{A3C11B77-E73B-4DE4-81A4-82C5904729AD}" presName="aNode" presStyleLbl="fgAcc1" presStyleIdx="3" presStyleCnt="4" custScaleX="108701" custLinFactY="-1277" custLinFactNeighborX="1400" custLinFactNeighborY="-100000">
        <dgm:presLayoutVars>
          <dgm:bulletEnabled val="1"/>
        </dgm:presLayoutVars>
      </dgm:prSet>
      <dgm:spPr/>
    </dgm:pt>
    <dgm:pt modelId="{9BCF5FD4-80C7-4D2A-A133-92C679DE8E48}" type="pres">
      <dgm:prSet presAssocID="{A3C11B77-E73B-4DE4-81A4-82C5904729AD}" presName="aSpace" presStyleCnt="0"/>
      <dgm:spPr/>
    </dgm:pt>
  </dgm:ptLst>
  <dgm:cxnLst>
    <dgm:cxn modelId="{9BCB9715-CEBF-4C1F-A5D2-8A21D268D031}" type="presOf" srcId="{5D3E3B5B-9D75-45AC-8824-C07201AD7473}" destId="{FE3A13FE-9E1A-4A2D-BBB9-91C814427EC2}" srcOrd="0" destOrd="0" presId="urn:microsoft.com/office/officeart/2005/8/layout/pyramid2"/>
    <dgm:cxn modelId="{0CB9FA39-22CF-47D8-838A-B99A54E8FDA6}" type="presOf" srcId="{6EAE4DF2-1E9D-4D85-8CE1-716923E02CFF}" destId="{3456DA02-2CF7-4907-A30F-C598543D6547}" srcOrd="0" destOrd="0" presId="urn:microsoft.com/office/officeart/2005/8/layout/pyramid2"/>
    <dgm:cxn modelId="{0F2C7861-464A-4104-A581-9671E0C27331}" srcId="{5D3E3B5B-9D75-45AC-8824-C07201AD7473}" destId="{4912E395-7409-4E98-BBDF-58FDDE3F9F96}" srcOrd="1" destOrd="0" parTransId="{CFDC7833-FA68-4442-9AFB-E21914294D43}" sibTransId="{D2BC5D97-7EF5-4B4C-B1DA-60CAB64522DB}"/>
    <dgm:cxn modelId="{FA449D62-179E-46C1-89F5-C59D21C37A05}" type="presOf" srcId="{4912E395-7409-4E98-BBDF-58FDDE3F9F96}" destId="{4378746D-0634-4092-8056-14C8BE22C3E3}" srcOrd="0" destOrd="0" presId="urn:microsoft.com/office/officeart/2005/8/layout/pyramid2"/>
    <dgm:cxn modelId="{81476C83-9D82-4F6C-8C0E-D41496C2DEF6}" type="presOf" srcId="{EF984C7D-4CBE-43BE-A40E-F20A46009486}" destId="{F7AE2AF9-6044-4D4F-849C-527F07FFF202}" srcOrd="0" destOrd="0" presId="urn:microsoft.com/office/officeart/2005/8/layout/pyramid2"/>
    <dgm:cxn modelId="{0963F2AB-BD18-4C28-9950-EFE116B41C6C}" srcId="{5D3E3B5B-9D75-45AC-8824-C07201AD7473}" destId="{6EAE4DF2-1E9D-4D85-8CE1-716923E02CFF}" srcOrd="0" destOrd="0" parTransId="{C754A5EC-EF35-4EB1-BC3A-5ABFE09BA98A}" sibTransId="{BD8E9398-AB9B-4438-95DB-067C07FF9D65}"/>
    <dgm:cxn modelId="{7A1BDEC3-A3FE-4069-83C0-F20A8374248B}" srcId="{5D3E3B5B-9D75-45AC-8824-C07201AD7473}" destId="{EF984C7D-4CBE-43BE-A40E-F20A46009486}" srcOrd="2" destOrd="0" parTransId="{823E4026-88A5-45D3-B5E9-E3253525AC07}" sibTransId="{22909743-FC8E-466B-BE4E-6B45A448B103}"/>
    <dgm:cxn modelId="{2C612BF0-3143-4470-AA36-7D4948008E37}" srcId="{5D3E3B5B-9D75-45AC-8824-C07201AD7473}" destId="{A3C11B77-E73B-4DE4-81A4-82C5904729AD}" srcOrd="3" destOrd="0" parTransId="{6417C803-57D5-4370-AAF9-C6B17039D9C8}" sibTransId="{0322407F-1D63-4ED0-9A8F-B05438A59AFC}"/>
    <dgm:cxn modelId="{7C7280F2-E6E2-4FD6-BCD4-548A70227C1A}" type="presOf" srcId="{A3C11B77-E73B-4DE4-81A4-82C5904729AD}" destId="{54C44B62-59EC-4EBA-8132-1A4F23B1DAA9}" srcOrd="0" destOrd="0" presId="urn:microsoft.com/office/officeart/2005/8/layout/pyramid2"/>
    <dgm:cxn modelId="{6033ADD4-A6E4-47B4-BA62-7AE9BC848396}" type="presParOf" srcId="{FE3A13FE-9E1A-4A2D-BBB9-91C814427EC2}" destId="{7D8A0049-4EC0-48FB-929E-9FE50D00EFD3}" srcOrd="0" destOrd="0" presId="urn:microsoft.com/office/officeart/2005/8/layout/pyramid2"/>
    <dgm:cxn modelId="{68E67792-0EA3-4D80-BDC8-0F90C5514C7B}" type="presParOf" srcId="{FE3A13FE-9E1A-4A2D-BBB9-91C814427EC2}" destId="{3A3F54F7-E2B0-4C56-B10F-14DB488CE024}" srcOrd="1" destOrd="0" presId="urn:microsoft.com/office/officeart/2005/8/layout/pyramid2"/>
    <dgm:cxn modelId="{CCE21A4A-4022-4E87-B575-D0A5526DA953}" type="presParOf" srcId="{3A3F54F7-E2B0-4C56-B10F-14DB488CE024}" destId="{3456DA02-2CF7-4907-A30F-C598543D6547}" srcOrd="0" destOrd="0" presId="urn:microsoft.com/office/officeart/2005/8/layout/pyramid2"/>
    <dgm:cxn modelId="{4BC93FF3-8447-4B68-8535-DDCB95614931}" type="presParOf" srcId="{3A3F54F7-E2B0-4C56-B10F-14DB488CE024}" destId="{80FAA61E-EA19-416D-9D21-1277099FF017}" srcOrd="1" destOrd="0" presId="urn:microsoft.com/office/officeart/2005/8/layout/pyramid2"/>
    <dgm:cxn modelId="{5E01ECA0-35B8-419A-A3FE-EBEC16650E0A}" type="presParOf" srcId="{3A3F54F7-E2B0-4C56-B10F-14DB488CE024}" destId="{4378746D-0634-4092-8056-14C8BE22C3E3}" srcOrd="2" destOrd="0" presId="urn:microsoft.com/office/officeart/2005/8/layout/pyramid2"/>
    <dgm:cxn modelId="{619E9939-4C44-4FF6-B325-125FCE860A0D}" type="presParOf" srcId="{3A3F54F7-E2B0-4C56-B10F-14DB488CE024}" destId="{2E4FF9AB-E6D4-4FD3-98BC-EA4D74D49AEC}" srcOrd="3" destOrd="0" presId="urn:microsoft.com/office/officeart/2005/8/layout/pyramid2"/>
    <dgm:cxn modelId="{569C1613-7185-4EBB-AF50-A17C0BA3901D}" type="presParOf" srcId="{3A3F54F7-E2B0-4C56-B10F-14DB488CE024}" destId="{F7AE2AF9-6044-4D4F-849C-527F07FFF202}" srcOrd="4" destOrd="0" presId="urn:microsoft.com/office/officeart/2005/8/layout/pyramid2"/>
    <dgm:cxn modelId="{08112932-90B9-4D90-9DA6-DCF1BBE13149}" type="presParOf" srcId="{3A3F54F7-E2B0-4C56-B10F-14DB488CE024}" destId="{04B740A1-9814-461D-9814-63DDCC0FF169}" srcOrd="5" destOrd="0" presId="urn:microsoft.com/office/officeart/2005/8/layout/pyramid2"/>
    <dgm:cxn modelId="{5CF3F97F-3D30-495D-ACC1-2140F49465B9}" type="presParOf" srcId="{3A3F54F7-E2B0-4C56-B10F-14DB488CE024}" destId="{54C44B62-59EC-4EBA-8132-1A4F23B1DAA9}" srcOrd="6" destOrd="0" presId="urn:microsoft.com/office/officeart/2005/8/layout/pyramid2"/>
    <dgm:cxn modelId="{48C2FC95-C97C-49A7-8919-572527CD70CD}" type="presParOf" srcId="{3A3F54F7-E2B0-4C56-B10F-14DB488CE024}" destId="{9BCF5FD4-80C7-4D2A-A133-92C679DE8E48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A0049-4EC0-48FB-929E-9FE50D00EFD3}">
      <dsp:nvSpPr>
        <dsp:cNvPr id="0" name=""/>
        <dsp:cNvSpPr/>
      </dsp:nvSpPr>
      <dsp:spPr>
        <a:xfrm>
          <a:off x="0" y="0"/>
          <a:ext cx="6242818" cy="5323730"/>
        </a:xfrm>
        <a:prstGeom prst="triangl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56DA02-2CF7-4907-A30F-C598543D6547}">
      <dsp:nvSpPr>
        <dsp:cNvPr id="0" name=""/>
        <dsp:cNvSpPr/>
      </dsp:nvSpPr>
      <dsp:spPr>
        <a:xfrm>
          <a:off x="3348259" y="14748"/>
          <a:ext cx="3761031" cy="946209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1" kern="1200" dirty="0">
              <a:solidFill>
                <a:srgbClr val="7030A0"/>
              </a:solidFill>
            </a:rPr>
            <a:t>Информирование</a:t>
          </a:r>
        </a:p>
      </dsp:txBody>
      <dsp:txXfrm>
        <a:off x="3394449" y="60938"/>
        <a:ext cx="3668651" cy="853829"/>
      </dsp:txXfrm>
    </dsp:sp>
    <dsp:sp modelId="{4378746D-0634-4092-8056-14C8BE22C3E3}">
      <dsp:nvSpPr>
        <dsp:cNvPr id="0" name=""/>
        <dsp:cNvSpPr/>
      </dsp:nvSpPr>
      <dsp:spPr>
        <a:xfrm>
          <a:off x="3456380" y="1152130"/>
          <a:ext cx="3758297" cy="946209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1" kern="1200" dirty="0">
              <a:solidFill>
                <a:srgbClr val="7030A0"/>
              </a:solidFill>
            </a:rPr>
            <a:t>Анкетирование</a:t>
          </a:r>
        </a:p>
      </dsp:txBody>
      <dsp:txXfrm>
        <a:off x="3502570" y="1198320"/>
        <a:ext cx="3665917" cy="853829"/>
      </dsp:txXfrm>
    </dsp:sp>
    <dsp:sp modelId="{F7AE2AF9-6044-4D4F-849C-527F07FFF202}">
      <dsp:nvSpPr>
        <dsp:cNvPr id="0" name=""/>
        <dsp:cNvSpPr/>
      </dsp:nvSpPr>
      <dsp:spPr>
        <a:xfrm>
          <a:off x="3352965" y="2288074"/>
          <a:ext cx="3727119" cy="946209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1" kern="1200" dirty="0">
              <a:solidFill>
                <a:srgbClr val="7030A0"/>
              </a:solidFill>
            </a:rPr>
            <a:t>Участие в создании обучающей среды</a:t>
          </a:r>
        </a:p>
      </dsp:txBody>
      <dsp:txXfrm>
        <a:off x="3399155" y="2334264"/>
        <a:ext cx="3634739" cy="853829"/>
      </dsp:txXfrm>
    </dsp:sp>
    <dsp:sp modelId="{54C44B62-59EC-4EBA-8132-1A4F23B1DAA9}">
      <dsp:nvSpPr>
        <dsp:cNvPr id="0" name=""/>
        <dsp:cNvSpPr/>
      </dsp:nvSpPr>
      <dsp:spPr>
        <a:xfrm>
          <a:off x="3397535" y="3595991"/>
          <a:ext cx="3761516" cy="946209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1" kern="1200" dirty="0">
              <a:solidFill>
                <a:srgbClr val="7030A0"/>
              </a:solidFill>
            </a:rPr>
            <a:t>Консультирование</a:t>
          </a:r>
        </a:p>
      </dsp:txBody>
      <dsp:txXfrm>
        <a:off x="3443725" y="3642181"/>
        <a:ext cx="3669136" cy="8538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arTit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4800600"/>
            <a:ext cx="7772400" cy="685800"/>
          </a:xfrm>
        </p:spPr>
        <p:txBody>
          <a:bodyPr/>
          <a:lstStyle>
            <a:lvl1pPr algn="r">
              <a:defRPr b="0">
                <a:solidFill>
                  <a:schemeClr val="bg1"/>
                </a:solidFill>
                <a:latin typeface="Sylfaen" pitchFamily="18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5562600"/>
            <a:ext cx="6400800" cy="53340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rgbClr val="505368"/>
                </a:solidFill>
                <a:latin typeface="Sylfae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50536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2562-91BF-4820-9E8E-6DC0F06D721A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BCD9-F9D1-4A03-91EF-AD445DDDE5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2562-91BF-4820-9E8E-6DC0F06D721A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BCD9-F9D1-4A03-91EF-AD445DDDE5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2562-91BF-4820-9E8E-6DC0F06D721A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BCD9-F9D1-4A03-91EF-AD445DDDE5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2562-91BF-4820-9E8E-6DC0F06D721A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BCD9-F9D1-4A03-91EF-AD445DDDE5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2562-91BF-4820-9E8E-6DC0F06D721A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BCD9-F9D1-4A03-91EF-AD445DDDE5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2562-91BF-4820-9E8E-6DC0F06D721A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BCD9-F9D1-4A03-91EF-AD445DDDE5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2562-91BF-4820-9E8E-6DC0F06D721A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BCD9-F9D1-4A03-91EF-AD445DDDE5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2562-91BF-4820-9E8E-6DC0F06D721A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BCD9-F9D1-4A03-91EF-AD445DDDE5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2562-91BF-4820-9E8E-6DC0F06D721A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BCD9-F9D1-4A03-91EF-AD445DDDE5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2562-91BF-4820-9E8E-6DC0F06D721A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BCD9-F9D1-4A03-91EF-AD445DDDE5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2562-91BF-4820-9E8E-6DC0F06D721A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BCD9-F9D1-4A03-91EF-AD445DDDE5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91000"/>
            <a:ext cx="6400800" cy="1066800"/>
          </a:xfrm>
          <a:noFill/>
        </p:spPr>
        <p:txBody>
          <a:bodyPr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rgbClr val="ECD8EC"/>
                </a:solidFill>
                <a:effectLst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6400800" cy="685800"/>
          </a:xfrm>
          <a:noFill/>
        </p:spPr>
        <p:txBody>
          <a:bodyPr/>
          <a:lstStyle>
            <a:lvl1pPr marL="0" indent="0" algn="ctr">
              <a:buNone/>
              <a:defRPr>
                <a:solidFill>
                  <a:srgbClr val="4B632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57DB7C-BC0A-4927-972D-BA27C97723F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EA07-BB82-408A-9095-180EAAD390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DB7C-BC0A-4927-972D-BA27C97723F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EA07-BB82-408A-9095-180EAAD390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DB7C-BC0A-4927-972D-BA27C97723F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EA07-BB82-408A-9095-180EAAD390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DB7C-BC0A-4927-972D-BA27C97723F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EA07-BB82-408A-9095-180EAAD390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DB7C-BC0A-4927-972D-BA27C97723F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EA07-BB82-408A-9095-180EAAD390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7DB7C-BC0A-4927-972D-BA27C97723F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EA07-BB82-408A-9095-180EAAD390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arslide1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ransition spd="med"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rgbClr val="C75F09"/>
          </a:solidFill>
          <a:latin typeface="Sylfaen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arslide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82562-91BF-4820-9E8E-6DC0F06D721A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2BCD9-F9D1-4A03-91EF-AD445DDDE55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med"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505368"/>
          </a:solidFill>
          <a:latin typeface="Sylfaen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6F9133">
              <a:alpha val="6549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 spd="med"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rgbClr val="F3E5F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4B632B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5E8C3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5E8C3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5E8C3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5E8C3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ad132irk@yandex.ru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4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0.xml"/><Relationship Id="rId5" Type="http://schemas.microsoft.com/office/2007/relationships/hdphoto" Target="../media/hdphoto3.wdp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11" Type="http://schemas.openxmlformats.org/officeDocument/2006/relationships/image" Target="../media/image15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4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643042" y="5643578"/>
            <a:ext cx="3786214" cy="1214422"/>
          </a:xfrm>
          <a:prstGeom prst="rect">
            <a:avLst/>
          </a:prstGeom>
          <a:solidFill>
            <a:srgbClr val="FFFFCC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Zelsv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77577"/>
            <a:ext cx="6408712" cy="545208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1643042" y="0"/>
            <a:ext cx="750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7030A0"/>
                </a:solidFill>
              </a:rPr>
              <a:t>Муниципальное бюджетное дошкольное образовательное учреждение города Иркутска детский сад № 132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52214" y="5229200"/>
            <a:ext cx="3489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7030A0"/>
                </a:solidFill>
              </a:rPr>
              <a:t>Составитель: воспитатель</a:t>
            </a:r>
          </a:p>
          <a:p>
            <a:pPr algn="r"/>
            <a:r>
              <a:rPr lang="ru-RU" b="1" dirty="0">
                <a:solidFill>
                  <a:srgbClr val="7030A0"/>
                </a:solidFill>
              </a:rPr>
              <a:t>Стрижаченко А. А. </a:t>
            </a:r>
          </a:p>
          <a:p>
            <a:pPr algn="r"/>
            <a:r>
              <a:rPr lang="ru-RU" b="1" dirty="0">
                <a:solidFill>
                  <a:srgbClr val="7030A0"/>
                </a:solidFill>
              </a:rPr>
              <a:t>E-</a:t>
            </a:r>
            <a:r>
              <a:rPr lang="ru-RU" b="1" dirty="0" err="1">
                <a:solidFill>
                  <a:srgbClr val="7030A0"/>
                </a:solidFill>
              </a:rPr>
              <a:t>mail</a:t>
            </a:r>
            <a:r>
              <a:rPr lang="ru-RU" b="1" dirty="0">
                <a:solidFill>
                  <a:srgbClr val="7030A0"/>
                </a:solidFill>
              </a:rPr>
              <a:t>: </a:t>
            </a:r>
            <a:r>
              <a:rPr lang="ru-RU" b="1" dirty="0">
                <a:solidFill>
                  <a:srgbClr val="7030A0"/>
                </a:solidFill>
                <a:hlinkClick r:id="rId3"/>
              </a:rPr>
              <a:t>sad132irk@yandex.ru</a:t>
            </a:r>
            <a:endParaRPr lang="ru-RU" b="1" dirty="0">
              <a:solidFill>
                <a:srgbClr val="7030A0"/>
              </a:solidFill>
            </a:endParaRPr>
          </a:p>
          <a:p>
            <a:pPr algn="r"/>
            <a:r>
              <a:rPr lang="ru-RU" b="1" dirty="0">
                <a:solidFill>
                  <a:srgbClr val="7030A0"/>
                </a:solidFill>
              </a:rPr>
              <a:t>Сайт: https://rused.ru/irk-mdou132/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657A63A-E23C-4940-BADB-83D9E7A66687}"/>
              </a:ext>
            </a:extLst>
          </p:cNvPr>
          <p:cNvSpPr/>
          <p:nvPr/>
        </p:nvSpPr>
        <p:spPr>
          <a:xfrm>
            <a:off x="971600" y="1700808"/>
            <a:ext cx="86574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</a:rPr>
              <a:t>Азбука дорожного движения</a:t>
            </a:r>
            <a:endParaRPr lang="ru-RU" sz="3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5F097D9-EEC9-4080-B801-75039408C875}"/>
              </a:ext>
            </a:extLst>
          </p:cNvPr>
          <p:cNvGrpSpPr/>
          <p:nvPr/>
        </p:nvGrpSpPr>
        <p:grpSpPr>
          <a:xfrm>
            <a:off x="157280" y="2663488"/>
            <a:ext cx="2847863" cy="2162078"/>
            <a:chOff x="4240140" y="1063372"/>
            <a:chExt cx="1695735" cy="1356588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D89142FB-EE2D-471B-96C4-9BE4405CF32A}"/>
                </a:ext>
              </a:extLst>
            </p:cNvPr>
            <p:cNvSpPr/>
            <p:nvPr/>
          </p:nvSpPr>
          <p:spPr>
            <a:xfrm>
              <a:off x="4240140" y="1063372"/>
              <a:ext cx="1695735" cy="135658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Прямоугольник: скругленные углы 4">
              <a:extLst>
                <a:ext uri="{FF2B5EF4-FFF2-40B4-BE49-F238E27FC236}">
                  <a16:creationId xmlns:a16="http://schemas.microsoft.com/office/drawing/2014/main" id="{5F88F68E-EC9D-415E-A7DB-824B59CBF9B0}"/>
                </a:ext>
              </a:extLst>
            </p:cNvPr>
            <p:cNvSpPr txBox="1"/>
            <p:nvPr/>
          </p:nvSpPr>
          <p:spPr>
            <a:xfrm>
              <a:off x="4279873" y="1103105"/>
              <a:ext cx="1616269" cy="12771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8105" tIns="78105" rIns="78105" bIns="78105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4100" kern="1200"/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48A8101-0084-4989-B4CB-4D6D22A66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878" y="2955533"/>
            <a:ext cx="1152244" cy="100592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74C3CF9-E8C7-4296-ACD4-9060FCAB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122" y="53418"/>
            <a:ext cx="2871465" cy="21886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16FE54-97F3-4CBC-956D-301C6BCE0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691" y="69093"/>
            <a:ext cx="2871465" cy="218865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8BDC295-E856-4BCA-9826-B802E2072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790" y="2663488"/>
            <a:ext cx="2871465" cy="218865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2424F8E-1A3D-4BFD-B237-7D4B7B151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597" y="4136979"/>
            <a:ext cx="2871465" cy="218865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07FD0F8-D7D9-4034-A295-C1FC54008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743" y="210381"/>
            <a:ext cx="2520222" cy="194685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FE6FC38-ED37-4D9B-AF27-17F4BC00B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578" y="267104"/>
            <a:ext cx="2638767" cy="188012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07DEB4-60DE-4BDA-AC3F-4828C2889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3014" y="2834191"/>
            <a:ext cx="2304256" cy="184724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19BC9E7-2A3A-45E4-AEF5-EE487694DC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7710" y="4437666"/>
            <a:ext cx="2456901" cy="180457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136F95B-AE84-496B-8111-6FF6ABE4D6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2070" y="2365486"/>
            <a:ext cx="3358721" cy="275808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3FB0672-996C-4CF6-A815-EFC8E1C5B538}"/>
              </a:ext>
            </a:extLst>
          </p:cNvPr>
          <p:cNvSpPr txBox="1"/>
          <p:nvPr/>
        </p:nvSpPr>
        <p:spPr>
          <a:xfrm>
            <a:off x="3117505" y="2955533"/>
            <a:ext cx="3053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Формы работы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F0FC4C-D266-4F74-8CFC-FB9122E7E121}"/>
              </a:ext>
            </a:extLst>
          </p:cNvPr>
          <p:cNvSpPr txBox="1"/>
          <p:nvPr/>
        </p:nvSpPr>
        <p:spPr>
          <a:xfrm>
            <a:off x="755576" y="2204681"/>
            <a:ext cx="3604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rgbClr val="983265"/>
                </a:solidFill>
              </a:rPr>
              <a:t>     Обучающие занятия и беседы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694A71-A9F9-45DF-89A5-710F4262060C}"/>
              </a:ext>
            </a:extLst>
          </p:cNvPr>
          <p:cNvSpPr txBox="1"/>
          <p:nvPr/>
        </p:nvSpPr>
        <p:spPr>
          <a:xfrm>
            <a:off x="5323743" y="2172957"/>
            <a:ext cx="3579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rgbClr val="983265"/>
                </a:solidFill>
              </a:rPr>
              <a:t>Индивидуальные занятия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2F5F43-C4C2-44A6-B597-C3D8A6E16AD7}"/>
              </a:ext>
            </a:extLst>
          </p:cNvPr>
          <p:cNvSpPr txBox="1"/>
          <p:nvPr/>
        </p:nvSpPr>
        <p:spPr>
          <a:xfrm>
            <a:off x="6147029" y="4951876"/>
            <a:ext cx="2858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rgbClr val="983265"/>
                </a:solidFill>
              </a:rPr>
              <a:t>Праздники и развлечения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1BBB2D-DBB2-40CA-99ED-376238EA07E6}"/>
              </a:ext>
            </a:extLst>
          </p:cNvPr>
          <p:cNvSpPr txBox="1"/>
          <p:nvPr/>
        </p:nvSpPr>
        <p:spPr>
          <a:xfrm>
            <a:off x="255475" y="4951876"/>
            <a:ext cx="2472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rgbClr val="983265"/>
                </a:solidFill>
              </a:rPr>
              <a:t>Использование ЭОР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C49829-2D77-43A8-8A74-AD33ACD4E46A}"/>
              </a:ext>
            </a:extLst>
          </p:cNvPr>
          <p:cNvSpPr txBox="1"/>
          <p:nvPr/>
        </p:nvSpPr>
        <p:spPr>
          <a:xfrm>
            <a:off x="2999436" y="6415108"/>
            <a:ext cx="312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rgbClr val="983265"/>
                </a:solidFill>
              </a:rPr>
              <a:t>Продуктивная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397580329"/>
      </p:ext>
    </p:extLst>
  </p:cSld>
  <p:clrMapOvr>
    <a:masterClrMapping/>
  </p:clrMapOvr>
  <p:transition spd="med"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5142"/>
            <a:ext cx="8229600" cy="1143000"/>
          </a:xfrm>
          <a:solidFill>
            <a:srgbClr val="00B0F0">
              <a:alpha val="65490"/>
            </a:srgbClr>
          </a:solidFill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chemeClr val="bg1"/>
                </a:solidFill>
              </a:rPr>
              <a:t>Формы работы с родителями</a:t>
            </a:r>
            <a:endParaRPr lang="ru-RU" sz="3200" i="1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7319509"/>
              </p:ext>
            </p:extLst>
          </p:nvPr>
        </p:nvGraphicFramePr>
        <p:xfrm>
          <a:off x="1115616" y="1268760"/>
          <a:ext cx="7488832" cy="5323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A7E819-3A55-4D34-B401-5DF63AC0DD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0" b="2689"/>
          <a:stretch/>
        </p:blipFill>
        <p:spPr>
          <a:xfrm>
            <a:off x="62289" y="1417638"/>
            <a:ext cx="4293688" cy="5174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AD589A-3778-4295-9E03-7A77E8BE5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412" y="5454352"/>
            <a:ext cx="8229600" cy="1143000"/>
          </a:xfrm>
          <a:solidFill>
            <a:srgbClr val="00B0F0">
              <a:alpha val="65490"/>
            </a:srgbClr>
          </a:solidFill>
        </p:spPr>
        <p:txBody>
          <a:bodyPr>
            <a:normAutofit/>
          </a:bodyPr>
          <a:lstStyle/>
          <a:p>
            <a:r>
              <a:rPr lang="ru-RU" sz="3200" b="1" i="1" dirty="0"/>
              <a:t>Информационный стенд для родителей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527DDC-17B1-4BC3-B561-E73811444D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7" y="116384"/>
            <a:ext cx="3423538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8C0061-AA32-45B1-89C5-4564F629B9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" r="11917"/>
          <a:stretch/>
        </p:blipFill>
        <p:spPr>
          <a:xfrm rot="5400000">
            <a:off x="6016967" y="270671"/>
            <a:ext cx="2952331" cy="2643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03EA34-F66B-4508-8F06-4409CFB32B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5269" y="2288832"/>
            <a:ext cx="3525011" cy="2643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3499601"/>
      </p:ext>
    </p:extLst>
  </p:cSld>
  <p:clrMapOvr>
    <a:masterClrMapping/>
  </p:clrMapOvr>
  <p:transition spd="med"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406FD-EA0D-4D19-B1A7-3AB60E42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9890"/>
            <a:ext cx="8229600" cy="1143000"/>
          </a:xfrm>
          <a:solidFill>
            <a:srgbClr val="00B0F0">
              <a:alpha val="65490"/>
            </a:srgbClr>
          </a:solidFill>
        </p:spPr>
        <p:txBody>
          <a:bodyPr>
            <a:normAutofit/>
          </a:bodyPr>
          <a:lstStyle/>
          <a:p>
            <a:r>
              <a:rPr lang="ru-RU" sz="3200" b="1" i="1" dirty="0"/>
              <a:t> «Центр безопасности»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59F6D0-629C-4BC7-90E2-1356832FE6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86738"/>
            <a:ext cx="2893295" cy="5398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1F804A-09A1-4CEE-8801-15E4F879D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98" y="1844824"/>
            <a:ext cx="576064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618249"/>
      </p:ext>
    </p:extLst>
  </p:cSld>
  <p:clrMapOvr>
    <a:masterClrMapping/>
  </p:clrMapOvr>
  <p:transition spd="med">
    <p:wheel spokes="8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E46ABC-596A-4478-AFE3-C70832655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168" y="5769768"/>
            <a:ext cx="7635748" cy="971599"/>
          </a:xfrm>
          <a:solidFill>
            <a:srgbClr val="00B0F0">
              <a:alpha val="65490"/>
            </a:srgbClr>
          </a:solidFill>
        </p:spPr>
        <p:txBody>
          <a:bodyPr>
            <a:noAutofit/>
          </a:bodyPr>
          <a:lstStyle/>
          <a:p>
            <a:r>
              <a:rPr lang="ru-RU" sz="3200" dirty="0"/>
              <a:t>               </a:t>
            </a:r>
            <a:r>
              <a:rPr lang="ru-RU" sz="3200" i="1" dirty="0"/>
              <a:t>Макет нашего микрорайона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E2F5A9-B7AD-42C4-AC35-9005A7D636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7" r="8167"/>
          <a:stretch>
            <a:fillRect/>
          </a:stretch>
        </p:blipFill>
        <p:spPr>
          <a:xfrm>
            <a:off x="2696213" y="2931929"/>
            <a:ext cx="3747657" cy="2810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EEE412-F640-4218-8A69-DA4763F044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t="38" r="19023" b="-38"/>
          <a:stretch/>
        </p:blipFill>
        <p:spPr>
          <a:xfrm rot="5400000">
            <a:off x="274825" y="-85327"/>
            <a:ext cx="3058976" cy="3249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227D73-BAC3-4794-99CA-D5142F7183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4691" y="231471"/>
            <a:ext cx="3223107" cy="2780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0092324"/>
      </p:ext>
    </p:extLst>
  </p:cSld>
  <p:clrMapOvr>
    <a:masterClrMapping/>
  </p:clrMapOvr>
  <p:transition spd="med">
    <p:wheel spokes="8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56EF46-604B-468A-BA8F-6B1D44F497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2"/>
          <a:stretch/>
        </p:blipFill>
        <p:spPr>
          <a:xfrm rot="873754">
            <a:off x="4647240" y="4019085"/>
            <a:ext cx="3476027" cy="2629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05E1F5-B7F6-4B1B-B2C0-E4E3E58E84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4108">
            <a:off x="272511" y="561645"/>
            <a:ext cx="2974064" cy="2230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AA0AC4-7852-4B21-A195-576940AEAC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" b="18681"/>
          <a:stretch/>
        </p:blipFill>
        <p:spPr>
          <a:xfrm>
            <a:off x="6435853" y="334881"/>
            <a:ext cx="2164942" cy="2997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40FCF8-5F90-43FC-A465-AF9E99FE25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9420">
            <a:off x="994285" y="3811120"/>
            <a:ext cx="3351354" cy="2513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CFD178-6BAB-4ECF-8C91-BB13CCA7AB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84598">
            <a:off x="3080087" y="726513"/>
            <a:ext cx="3168181" cy="248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0585"/>
      </p:ext>
    </p:extLst>
  </p:cSld>
  <p:clrMapOvr>
    <a:masterClrMapping/>
  </p:clrMapOvr>
  <p:transition spd="med"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3A2312-5CAA-478E-9150-6AF6B9249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52" y="3717032"/>
            <a:ext cx="4355976" cy="2760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C2FEA3D-B2DE-43B5-A223-54E992B385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2656"/>
            <a:ext cx="4211960" cy="315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355819A-D96E-4C39-8661-1DF899D14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9519" y="518254"/>
            <a:ext cx="3528392" cy="278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2510305"/>
      </p:ext>
    </p:extLst>
  </p:cSld>
  <p:clrMapOvr>
    <a:masterClrMapping/>
  </p:clrMapOvr>
  <p:transition spd="med">
    <p:wheel spokes="8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11AFA7-03FB-462B-B86C-FBD9AAFF32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>
              <a:alpha val="65490"/>
            </a:srgbClr>
          </a:solidFill>
        </p:spPr>
        <p:txBody>
          <a:bodyPr>
            <a:normAutofit/>
          </a:bodyPr>
          <a:lstStyle/>
          <a:p>
            <a:r>
              <a:rPr lang="ru-RU" sz="3200" b="1" i="1" dirty="0"/>
              <a:t>Атрибуты для сюжетно-ролевых игр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164ECA-DC62-495D-87BE-1B2C918CE4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" t="18340" r="12310" b="8299"/>
          <a:stretch/>
        </p:blipFill>
        <p:spPr>
          <a:xfrm>
            <a:off x="5021496" y="1417638"/>
            <a:ext cx="3665304" cy="2549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B5CD29-A937-49E7-84DF-86BA6C5B2B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5" t="16764" r="15422" b="5516"/>
          <a:stretch/>
        </p:blipFill>
        <p:spPr>
          <a:xfrm>
            <a:off x="483209" y="3882064"/>
            <a:ext cx="4016783" cy="2771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0F7889-F74E-465E-A2A7-5987E2FE56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9" t="-1001" r="9051" b="1001"/>
          <a:stretch/>
        </p:blipFill>
        <p:spPr>
          <a:xfrm rot="5400000">
            <a:off x="5795992" y="3893351"/>
            <a:ext cx="2527674" cy="3114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7AF578-364B-4857-B24C-FDAD69A786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09" y="1268760"/>
            <a:ext cx="3980141" cy="2233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4603107"/>
      </p:ext>
    </p:extLst>
  </p:cSld>
  <p:clrMapOvr>
    <a:masterClrMapping/>
  </p:clrMapOvr>
  <p:transition spd="med">
    <p:wheel spokes="8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76156-B39F-4E30-96E3-DB4223CD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05" y="5462553"/>
            <a:ext cx="8229600" cy="1143000"/>
          </a:xfrm>
          <a:solidFill>
            <a:srgbClr val="00B0F0">
              <a:alpha val="65490"/>
            </a:srgbClr>
          </a:solidFill>
        </p:spPr>
        <p:txBody>
          <a:bodyPr>
            <a:normAutofit/>
          </a:bodyPr>
          <a:lstStyle/>
          <a:p>
            <a:r>
              <a:rPr lang="ru-RU" sz="3200" b="1" i="1" dirty="0"/>
              <a:t>Книжки-малышки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880ABB-1628-4242-B588-0FD25C2F7B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 t="12081" r="3926" b="7071"/>
          <a:stretch/>
        </p:blipFill>
        <p:spPr>
          <a:xfrm rot="20863369">
            <a:off x="4900614" y="2716490"/>
            <a:ext cx="3888432" cy="2534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3E6155-A0DE-46B7-9F6D-6DE1BCB670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05" y="2998300"/>
            <a:ext cx="3515883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C3CD8D-4A33-46A7-B3D4-C0CDFFBA04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5" t="22531" r="2885" b="11732"/>
          <a:stretch/>
        </p:blipFill>
        <p:spPr>
          <a:xfrm rot="4658727">
            <a:off x="-162606" y="894683"/>
            <a:ext cx="3050096" cy="1514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9851A9-E93A-416A-B730-E40A4B6460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76" y="132502"/>
            <a:ext cx="3644396" cy="273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16535"/>
      </p:ext>
    </p:extLst>
  </p:cSld>
  <p:clrMapOvr>
    <a:masterClrMapping/>
  </p:clrMapOvr>
  <p:transition spd="med"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3C66C2-39CF-4979-9A1A-5A1420C67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9889"/>
            <a:ext cx="8229600" cy="1143000"/>
          </a:xfrm>
          <a:solidFill>
            <a:srgbClr val="00B0F0">
              <a:alpha val="65490"/>
            </a:srgbClr>
          </a:solidFill>
        </p:spPr>
        <p:txBody>
          <a:bodyPr>
            <a:normAutofit/>
          </a:bodyPr>
          <a:lstStyle/>
          <a:p>
            <a:r>
              <a:rPr lang="ru-RU" sz="3200" dirty="0"/>
              <a:t>Диагностика детей (сентябрь- февраль)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BE6288D-1794-44C4-B2F8-6115DFD05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555218"/>
              </p:ext>
            </p:extLst>
          </p:nvPr>
        </p:nvGraphicFramePr>
        <p:xfrm>
          <a:off x="159346" y="1988840"/>
          <a:ext cx="8805142" cy="4392489"/>
        </p:xfrm>
        <a:graphic>
          <a:graphicData uri="http://schemas.openxmlformats.org/drawingml/2006/table">
            <a:tbl>
              <a:tblPr/>
              <a:tblGrid>
                <a:gridCol w="1172294">
                  <a:extLst>
                    <a:ext uri="{9D8B030D-6E8A-4147-A177-3AD203B41FA5}">
                      <a16:colId xmlns:a16="http://schemas.microsoft.com/office/drawing/2014/main" val="253750659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8048094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334299818"/>
                    </a:ext>
                  </a:extLst>
                </a:gridCol>
                <a:gridCol w="1486498">
                  <a:extLst>
                    <a:ext uri="{9D8B030D-6E8A-4147-A177-3AD203B41FA5}">
                      <a16:colId xmlns:a16="http://schemas.microsoft.com/office/drawing/2014/main" val="3598264445"/>
                    </a:ext>
                  </a:extLst>
                </a:gridCol>
                <a:gridCol w="1681854">
                  <a:extLst>
                    <a:ext uri="{9D8B030D-6E8A-4147-A177-3AD203B41FA5}">
                      <a16:colId xmlns:a16="http://schemas.microsoft.com/office/drawing/2014/main" val="18070508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094428824"/>
                    </a:ext>
                  </a:extLst>
                </a:gridCol>
              </a:tblGrid>
              <a:tr h="437572">
                <a:tc gridSpan="3">
                  <a:txBody>
                    <a:bodyPr/>
                    <a:lstStyle/>
                    <a:p>
                      <a:pPr marL="457200" marR="36195" indent="45720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Начальная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457200" marR="3619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Промежуточная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474802"/>
                  </a:ext>
                </a:extLst>
              </a:tr>
              <a:tr h="1873049">
                <a:tc>
                  <a:txBody>
                    <a:bodyPr/>
                    <a:lstStyle/>
                    <a:p>
                      <a:pPr marR="3619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Высокий уровень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 уровень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Низкий уровень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marR="36195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Высокий уровень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marR="36195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 уровень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88900" marR="36195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marR="36195" indent="-889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Низкий уровень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97333"/>
                  </a:ext>
                </a:extLst>
              </a:tr>
              <a:tr h="2081868">
                <a:tc>
                  <a:txBody>
                    <a:bodyPr/>
                    <a:lstStyle/>
                    <a:p>
                      <a:pPr marR="3619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619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-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619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чел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619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чел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3619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88900" marR="36195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0" algn="l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17 чел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3619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88900" marR="36195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9 чел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marR="3619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3619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marR="3619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marR="3619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-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8813296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52C3E5C5-1251-42A2-B983-84DE08C10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849" y="2716212"/>
            <a:ext cx="12554089" cy="71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305156"/>
      </p:ext>
    </p:extLst>
  </p:cSld>
  <p:clrMapOvr>
    <a:masterClrMapping/>
  </p:clrMapOvr>
  <p:transition spd="med"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12CD3F-805B-4CF9-8505-4D2423C5A6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" t="6001" r="9589" b="5999"/>
          <a:stretch/>
        </p:blipFill>
        <p:spPr>
          <a:xfrm rot="5400000">
            <a:off x="-108520" y="2518437"/>
            <a:ext cx="4536504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18EF44-B8F7-4AB9-82F2-D2FCCB8FF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0" b="94683" l="10000" r="9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212976"/>
            <a:ext cx="2869973" cy="3429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00B279B-1253-4DDE-BAD7-AF51C046B7BC}"/>
              </a:ext>
            </a:extLst>
          </p:cNvPr>
          <p:cNvSpPr/>
          <p:nvPr/>
        </p:nvSpPr>
        <p:spPr>
          <a:xfrm>
            <a:off x="-2772816" y="168301"/>
            <a:ext cx="14898301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Встал малыш на ноги – он уже пешеход.</a:t>
            </a:r>
          </a:p>
          <a:p>
            <a:pPr algn="ctr"/>
            <a:r>
              <a:rPr lang="ru-RU" sz="2800" b="1" i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Сел ребенок на велосипед – он уже водитель.</a:t>
            </a:r>
          </a:p>
          <a:p>
            <a:pPr algn="ctr"/>
            <a:r>
              <a:rPr lang="ru-RU" sz="2800" b="1" i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Поехал в автобусе – он уже пассажир.</a:t>
            </a:r>
          </a:p>
          <a:p>
            <a:pPr algn="ctr"/>
            <a:r>
              <a:rPr lang="ru-RU" sz="2800" b="1" i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Так или иначе, рядом с ребенком дорога.</a:t>
            </a:r>
            <a:endParaRPr lang="ru-RU" sz="2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40867715"/>
      </p:ext>
    </p:extLst>
  </p:cSld>
  <p:clrMapOvr>
    <a:masterClrMapping/>
  </p:clrMapOvr>
  <p:transition spd="med">
    <p:wheel spokes="8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55AAE1-CFE5-4FF6-9344-FE02F857FD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680"/>
            <a:ext cx="7584843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20680"/>
      </p:ext>
    </p:extLst>
  </p:cSld>
  <p:clrMapOvr>
    <a:masterClrMapping/>
  </p:clrMapOvr>
  <p:transition spd="med">
    <p:wheel spokes="8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CB9ABB-0567-4815-8875-FD3A0A59005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>
              <a:alpha val="65490"/>
            </a:srgbClr>
          </a:solidFill>
        </p:spPr>
        <p:txBody>
          <a:bodyPr>
            <a:normAutofit/>
          </a:bodyPr>
          <a:lstStyle/>
          <a:p>
            <a:r>
              <a:rPr lang="ru-RU" sz="3200" dirty="0"/>
              <a:t>Мои перспективы: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BDE3B87-1F98-47EF-B62B-1DC5170DF52E}"/>
              </a:ext>
            </a:extLst>
          </p:cNvPr>
          <p:cNvSpPr/>
          <p:nvPr/>
        </p:nvSpPr>
        <p:spPr>
          <a:xfrm>
            <a:off x="636712" y="1417638"/>
            <a:ext cx="85072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sz="2400" dirty="0"/>
          </a:p>
          <a:p>
            <a:r>
              <a:rPr lang="ru-RU" sz="2800" dirty="0"/>
              <a:t>•  </a:t>
            </a:r>
            <a:r>
              <a:rPr lang="ru-RU" sz="2800" i="1" dirty="0">
                <a:solidFill>
                  <a:schemeClr val="accent4">
                    <a:lumMod val="50000"/>
                  </a:schemeClr>
                </a:solidFill>
              </a:rPr>
              <a:t>Разработка программы по реализации дополнительных образовательных услуг «Дорожная азбука» для детей дошкольного возраста.</a:t>
            </a:r>
          </a:p>
          <a:p>
            <a:r>
              <a:rPr lang="ru-RU" sz="2800" i="1" dirty="0">
                <a:solidFill>
                  <a:schemeClr val="accent4">
                    <a:lumMod val="50000"/>
                  </a:schemeClr>
                </a:solidFill>
              </a:rPr>
              <a:t>•  Системное пополнение Центра картотекой дидактических игр, атрибутами для сюжетно-ролевых игр, художественной и методической литературой, макетами, плакатами.</a:t>
            </a:r>
          </a:p>
          <a:p>
            <a:r>
              <a:rPr lang="ru-RU" sz="2800" i="1" dirty="0">
                <a:solidFill>
                  <a:schemeClr val="accent4">
                    <a:lumMod val="50000"/>
                  </a:schemeClr>
                </a:solidFill>
              </a:rPr>
              <a:t>•  Трансляция опыта работы по данной теме на городском и региональном уровне.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9359328"/>
      </p:ext>
    </p:extLst>
  </p:cSld>
  <p:clrMapOvr>
    <a:masterClrMapping/>
  </p:clrMapOvr>
  <p:transition spd="med">
    <p:wheel spokes="8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082916-49E1-4857-8AB0-93610F368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7" b="9891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649287"/>
            <a:ext cx="3600400" cy="49820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93750A-B72F-49E5-9822-B1C23C7C28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75" b="97625" l="26848" r="690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71" r="25391" b="589"/>
          <a:stretch/>
        </p:blipFill>
        <p:spPr>
          <a:xfrm rot="384317">
            <a:off x="5525987" y="799932"/>
            <a:ext cx="2664296" cy="43424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D2408E-6A7C-4C43-A6C9-7DAE18CF6828}"/>
              </a:ext>
            </a:extLst>
          </p:cNvPr>
          <p:cNvSpPr txBox="1"/>
          <p:nvPr/>
        </p:nvSpPr>
        <p:spPr>
          <a:xfrm>
            <a:off x="2411760" y="260648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898207825"/>
      </p:ext>
    </p:extLst>
  </p:cSld>
  <p:clrMapOvr>
    <a:masterClrMapping/>
  </p:clrMapOvr>
  <p:transition spd="med">
    <p:wheel spokes="8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0A5164-2219-49E2-84ED-0D7E85F13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  <a:solidFill>
            <a:srgbClr val="00B0F0">
              <a:alpha val="65490"/>
            </a:srgbClr>
          </a:solidFill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chemeClr val="bg1"/>
                </a:solidFill>
              </a:rPr>
              <a:t>Приказ Министерства образования и науки Российской Федерации от 17 октября 2013 г. N 1155 «Об утверждении федерального государственного образовательного стандарта дошкольного образования»</a:t>
            </a:r>
            <a:br>
              <a:rPr lang="ru-RU" sz="2400" b="1" i="1" dirty="0">
                <a:solidFill>
                  <a:schemeClr val="bg1"/>
                </a:solidFill>
              </a:rPr>
            </a:b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1C5F913-4A92-4E03-BBB1-96F88D4BF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7984" y="2492896"/>
            <a:ext cx="4718607" cy="417725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77908EE-6669-4553-BD58-04483DE912E4}"/>
              </a:ext>
            </a:extLst>
          </p:cNvPr>
          <p:cNvSpPr/>
          <p:nvPr/>
        </p:nvSpPr>
        <p:spPr>
          <a:xfrm>
            <a:off x="457200" y="2492896"/>
            <a:ext cx="38267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70C0"/>
                </a:solidFill>
              </a:rPr>
              <a:t>Задачи:</a:t>
            </a:r>
          </a:p>
          <a:p>
            <a:pPr marL="285750" indent="-285750">
              <a:buFontTx/>
              <a:buChar char="-"/>
            </a:pPr>
            <a:r>
              <a:rPr lang="ru-RU" sz="2000" b="1" i="1" dirty="0">
                <a:solidFill>
                  <a:srgbClr val="0070C0"/>
                </a:solidFill>
              </a:rPr>
              <a:t>формирования основ безопасности, </a:t>
            </a:r>
          </a:p>
          <a:p>
            <a:pPr marL="285750" indent="-285750">
              <a:buFontTx/>
              <a:buChar char="-"/>
            </a:pPr>
            <a:r>
              <a:rPr lang="ru-RU" sz="2000" b="1" i="1" dirty="0">
                <a:solidFill>
                  <a:srgbClr val="0070C0"/>
                </a:solidFill>
              </a:rPr>
              <a:t>формирование элементарных представлений о правилах безопасности дорожного движения, </a:t>
            </a:r>
          </a:p>
          <a:p>
            <a:pPr marL="285750" indent="-285750">
              <a:buFontTx/>
              <a:buChar char="-"/>
            </a:pPr>
            <a:r>
              <a:rPr lang="ru-RU" sz="2000" b="1" i="1" dirty="0">
                <a:solidFill>
                  <a:srgbClr val="0070C0"/>
                </a:solidFill>
              </a:rPr>
              <a:t> воспитании осознанного отношения к необходимости выполнения этих правил. </a:t>
            </a:r>
          </a:p>
        </p:txBody>
      </p:sp>
    </p:spTree>
    <p:extLst>
      <p:ext uri="{BB962C8B-B14F-4D97-AF65-F5344CB8AC3E}">
        <p14:creationId xmlns:p14="http://schemas.microsoft.com/office/powerpoint/2010/main" val="1188343352"/>
      </p:ext>
    </p:extLst>
  </p:cSld>
  <p:clrMapOvr>
    <a:masterClrMapping/>
  </p:clrMapOvr>
  <p:transition spd="med"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F0">
              <a:alpha val="65490"/>
            </a:srgbClr>
          </a:solidFill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chemeClr val="bg1"/>
                </a:solidFill>
              </a:rPr>
              <a:t>Цель :</a:t>
            </a:r>
            <a:endParaRPr lang="ru-RU" sz="3200" i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16549"/>
            <a:ext cx="8229600" cy="218598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/>
              <a:t>    </a:t>
            </a:r>
            <a:r>
              <a:rPr lang="ru-RU" sz="2800" b="1" i="1" dirty="0">
                <a:solidFill>
                  <a:srgbClr val="7030A0"/>
                </a:solidFill>
              </a:rPr>
              <a:t>Создание условий для формирования у детей среднего дошкольного возраста устойчивых навыков безопасного поведения на улицах и в транспорте.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tupi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021" y="3722307"/>
            <a:ext cx="3429024" cy="3162195"/>
          </a:xfrm>
          <a:prstGeom prst="rect">
            <a:avLst/>
          </a:prstGeom>
        </p:spPr>
      </p:pic>
      <p:pic>
        <p:nvPicPr>
          <p:cNvPr id="4" name="Рисунок 3" descr="Dorog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802538"/>
            <a:ext cx="3592621" cy="3081964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687" y="296917"/>
            <a:ext cx="8229600" cy="1143000"/>
          </a:xfrm>
          <a:solidFill>
            <a:srgbClr val="00B0F0">
              <a:alpha val="65490"/>
            </a:srgbClr>
          </a:solidFill>
        </p:spPr>
        <p:txBody>
          <a:bodyPr/>
          <a:lstStyle/>
          <a:p>
            <a:r>
              <a:rPr lang="ru-RU" sz="5400" b="1" i="1" dirty="0">
                <a:solidFill>
                  <a:schemeClr val="bg1"/>
                </a:solidFill>
              </a:rPr>
              <a:t>  </a:t>
            </a:r>
            <a:r>
              <a:rPr lang="ru-RU" sz="3200" b="1" i="1" dirty="0">
                <a:solidFill>
                  <a:schemeClr val="bg1"/>
                </a:solidFill>
              </a:rPr>
              <a:t>Задачи</a:t>
            </a:r>
            <a:r>
              <a:rPr lang="ru-RU" b="1" dirty="0"/>
              <a:t> 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B0A6028C-2745-48C0-9BB0-0113EDD477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9189896"/>
              </p:ext>
            </p:extLst>
          </p:nvPr>
        </p:nvGraphicFramePr>
        <p:xfrm>
          <a:off x="457200" y="1417638"/>
          <a:ext cx="8435280" cy="523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D1AB27-6FCE-44DE-BAEA-06FAB9B77A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195" y="213987"/>
            <a:ext cx="3112439" cy="20628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2C453A-E8EB-49F5-AB83-23B2104FEC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7" y="4644270"/>
            <a:ext cx="2901734" cy="20702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9DA8DF-FD2D-45C2-B5EA-83BFFEA899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33" y="255452"/>
            <a:ext cx="3016424" cy="19799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D301F0B-5310-45D9-B84F-49EBF49CB22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558884"/>
            <a:ext cx="3027395" cy="1999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5DEF9C-318F-4C23-BCC9-84D79F251E2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890" y="4664619"/>
            <a:ext cx="3317589" cy="19882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56765-1C08-4D53-925F-4A6499891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154"/>
            <a:ext cx="8229600" cy="1143000"/>
          </a:xfrm>
          <a:solidFill>
            <a:srgbClr val="00B0F0">
              <a:alpha val="65490"/>
            </a:srgbClr>
          </a:solidFill>
        </p:spPr>
        <p:txBody>
          <a:bodyPr>
            <a:normAutofit/>
          </a:bodyPr>
          <a:lstStyle/>
          <a:p>
            <a:r>
              <a:rPr lang="ru-RU" sz="3200" b="1" i="1" dirty="0"/>
              <a:t>Задачи для педагога: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84B170E-9F06-4505-87A8-4ED583338788}"/>
              </a:ext>
            </a:extLst>
          </p:cNvPr>
          <p:cNvSpPr/>
          <p:nvPr/>
        </p:nvSpPr>
        <p:spPr>
          <a:xfrm>
            <a:off x="568053" y="1628427"/>
            <a:ext cx="8136904" cy="522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98326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-Провести диагностическое обследование детей среднего возраста, направленное на выявления представлений детей о правилах дорожного движения.</a:t>
            </a:r>
          </a:p>
          <a:p>
            <a:pPr marR="36195"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98326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-Создать «Центр безопасности» для развития у дошкольников интереса к изучению ПДД.</a:t>
            </a:r>
          </a:p>
          <a:p>
            <a:pPr marR="36195"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98326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-Формировать навыки безопасного поведения на дорогах у детей через НОД, использование ИКТ, беседы, дидактические игры, сюжетно-ролевые игры и другое в условиях дошкольного учреждения.</a:t>
            </a:r>
          </a:p>
          <a:p>
            <a:pPr marR="36195"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98326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-Привлекать родителей дошкольников к совместной деятельности, в том  числе к созданию предметно-развивающей среды.</a:t>
            </a:r>
          </a:p>
          <a:p>
            <a:pPr marR="36195"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985731"/>
      </p:ext>
    </p:extLst>
  </p:cSld>
  <p:clrMapOvr>
    <a:masterClrMapping/>
  </p:clrMapOvr>
  <p:transition spd="med"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591026-38C5-43B9-A7DF-B71F0899E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68760"/>
            <a:ext cx="2760296" cy="3150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A00BFF-7BC2-4A24-BCBE-62A9505952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74332">
            <a:off x="6164430" y="2011644"/>
            <a:ext cx="2948432" cy="2211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20A6BF5-A4B0-4E8D-A406-A2F745D6FC8E}"/>
              </a:ext>
            </a:extLst>
          </p:cNvPr>
          <p:cNvSpPr/>
          <p:nvPr/>
        </p:nvSpPr>
        <p:spPr>
          <a:xfrm>
            <a:off x="2858250" y="476672"/>
            <a:ext cx="33795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</a:rPr>
              <a:t>Ребенок-пешеход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944D92-96A0-48E6-9337-91120A8E68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8"/>
          <a:stretch/>
        </p:blipFill>
        <p:spPr>
          <a:xfrm>
            <a:off x="3779912" y="1401297"/>
            <a:ext cx="2135373" cy="3251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6F0400-AFD3-4DEC-98E5-7E45CBD49D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653136"/>
            <a:ext cx="3576408" cy="2073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0124817"/>
      </p:ext>
    </p:extLst>
  </p:cSld>
  <p:clrMapOvr>
    <a:masterClrMapping/>
  </p:clrMapOvr>
  <p:transition spd="med"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2A95CB0-9AC1-46B0-830A-17F4116E446D}"/>
              </a:ext>
            </a:extLst>
          </p:cNvPr>
          <p:cNvSpPr/>
          <p:nvPr/>
        </p:nvSpPr>
        <p:spPr>
          <a:xfrm>
            <a:off x="1564285" y="332656"/>
            <a:ext cx="59905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</a:rPr>
              <a:t>Ребенок-пассажир транспорта</a:t>
            </a:r>
            <a:endParaRPr lang="ru-RU" sz="3200" b="1" i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60A60C-6CD0-410E-8DB4-7C9B1449A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09880">
            <a:off x="296181" y="1909040"/>
            <a:ext cx="3958141" cy="42209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0F8545-C227-4B6D-80CE-6A9B35886E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44824"/>
            <a:ext cx="4512322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8499648"/>
      </p:ext>
    </p:extLst>
  </p:cSld>
  <p:clrMapOvr>
    <a:masterClrMapping/>
  </p:clrMapOvr>
  <p:transition spd="med">
    <p:wheel spokes="8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6C6E2C5-037B-4C64-9AED-8C23A65ECDC9}"/>
              </a:ext>
            </a:extLst>
          </p:cNvPr>
          <p:cNvSpPr/>
          <p:nvPr/>
        </p:nvSpPr>
        <p:spPr>
          <a:xfrm>
            <a:off x="107425" y="21207"/>
            <a:ext cx="878147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</a:rPr>
              <a:t>Ребенок-водитель детских транспортных средств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B4F512-194B-4D14-A233-E3AE6B7A5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73816">
            <a:off x="6046427" y="1047918"/>
            <a:ext cx="2726585" cy="3632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684447-DC8A-464B-B389-3D4A14A407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005064"/>
            <a:ext cx="2304256" cy="2732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C9116E-D88D-4582-915B-C280195900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7298">
            <a:off x="369981" y="972141"/>
            <a:ext cx="2329359" cy="3105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667441-D616-4C40-9C45-E7A1D93ED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9" y="4049760"/>
            <a:ext cx="2016224" cy="268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9DEFD3-DB36-4DC5-91F6-50C9610502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214" y="1299266"/>
            <a:ext cx="213970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0809536"/>
      </p:ext>
    </p:extLst>
  </p:cSld>
  <p:clrMapOvr>
    <a:masterClrMapping/>
  </p:clrMapOvr>
  <p:transition spd="med">
    <p:wheel spokes="8"/>
  </p:transition>
</p:sld>
</file>

<file path=ppt/theme/theme1.xml><?xml version="1.0" encoding="utf-8"?>
<a:theme xmlns:a="http://schemas.openxmlformats.org/drawingml/2006/main" name="designs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TS030005283</Template>
  <TotalTime>0</TotalTime>
  <Words>375</Words>
  <Application>Microsoft Office PowerPoint</Application>
  <PresentationFormat>Экран (4:3)</PresentationFormat>
  <Paragraphs>74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Sylfaen</vt:lpstr>
      <vt:lpstr>Times New Roman</vt:lpstr>
      <vt:lpstr>designs</vt:lpstr>
      <vt:lpstr>1_Office Theme</vt:lpstr>
      <vt:lpstr>Тема Office</vt:lpstr>
      <vt:lpstr>Презентация PowerPoint</vt:lpstr>
      <vt:lpstr>Презентация PowerPoint</vt:lpstr>
      <vt:lpstr>Приказ Министерства образования и науки Российской Федерации от 17 октября 2013 г. N 1155 «Об утверждении федерального государственного образовательного стандарта дошкольного образования» </vt:lpstr>
      <vt:lpstr>Цель :</vt:lpstr>
      <vt:lpstr>  Задачи </vt:lpstr>
      <vt:lpstr>Задачи для педагога: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Формы работы с родителями</vt:lpstr>
      <vt:lpstr>Информационный стенд для родителей</vt:lpstr>
      <vt:lpstr> «Центр безопасности»</vt:lpstr>
      <vt:lpstr>               Макет нашего микрорайона</vt:lpstr>
      <vt:lpstr>Презентация PowerPoint</vt:lpstr>
      <vt:lpstr>Презентация PowerPoint</vt:lpstr>
      <vt:lpstr>Атрибуты для сюжетно-ролевых игр</vt:lpstr>
      <vt:lpstr>Книжки-малышки</vt:lpstr>
      <vt:lpstr>Диагностика детей (сентябрь- февраль)</vt:lpstr>
      <vt:lpstr>Презентация PowerPoint</vt:lpstr>
      <vt:lpstr>Мои перспективы: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</dc:creator>
  <cp:lastModifiedBy>Александр Стрижаченко</cp:lastModifiedBy>
  <cp:revision>174</cp:revision>
  <dcterms:modified xsi:type="dcterms:W3CDTF">2021-02-13T05:33:45Z</dcterms:modified>
</cp:coreProperties>
</file>