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66FFFF"/>
    <a:srgbClr val="FF66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8085" autoAdjust="0"/>
  </p:normalViewPr>
  <p:slideViewPr>
    <p:cSldViewPr snapToGrid="0">
      <p:cViewPr varScale="1">
        <p:scale>
          <a:sx n="72" d="100"/>
          <a:sy n="72" d="100"/>
        </p:scale>
        <p:origin x="660"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9F335-9088-43BF-97AA-24E0A943467E}" type="datetimeFigureOut">
              <a:rPr lang="ru-RU" smtClean="0"/>
              <a:t>13.09.2022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C516A-D129-49A9-B82E-F1D77D7E0D01}" type="slidenum">
              <a:rPr lang="ru-RU" smtClean="0"/>
              <a:t>‹#›</a:t>
            </a:fld>
            <a:endParaRPr lang="ru-RU"/>
          </a:p>
        </p:txBody>
      </p:sp>
    </p:spTree>
    <p:extLst>
      <p:ext uri="{BB962C8B-B14F-4D97-AF65-F5344CB8AC3E}">
        <p14:creationId xmlns:p14="http://schemas.microsoft.com/office/powerpoint/2010/main" val="33864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03C516A-D129-49A9-B82E-F1D77D7E0D01}" type="slidenum">
              <a:rPr lang="ru-RU" smtClean="0"/>
              <a:t>1</a:t>
            </a:fld>
            <a:endParaRPr lang="ru-RU"/>
          </a:p>
        </p:txBody>
      </p:sp>
    </p:spTree>
    <p:extLst>
      <p:ext uri="{BB962C8B-B14F-4D97-AF65-F5344CB8AC3E}">
        <p14:creationId xmlns:p14="http://schemas.microsoft.com/office/powerpoint/2010/main" val="300336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03C516A-D129-49A9-B82E-F1D77D7E0D01}" type="slidenum">
              <a:rPr lang="ru-RU" smtClean="0"/>
              <a:t>4</a:t>
            </a:fld>
            <a:endParaRPr lang="ru-RU"/>
          </a:p>
        </p:txBody>
      </p:sp>
    </p:spTree>
    <p:extLst>
      <p:ext uri="{BB962C8B-B14F-4D97-AF65-F5344CB8AC3E}">
        <p14:creationId xmlns:p14="http://schemas.microsoft.com/office/powerpoint/2010/main" val="152729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03C516A-D129-49A9-B82E-F1D77D7E0D01}" type="slidenum">
              <a:rPr lang="ru-RU" smtClean="0"/>
              <a:t>5</a:t>
            </a:fld>
            <a:endParaRPr lang="ru-RU"/>
          </a:p>
        </p:txBody>
      </p:sp>
    </p:spTree>
    <p:extLst>
      <p:ext uri="{BB962C8B-B14F-4D97-AF65-F5344CB8AC3E}">
        <p14:creationId xmlns:p14="http://schemas.microsoft.com/office/powerpoint/2010/main" val="1172687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133A73-E36C-49A0-9E84-28AF38D617D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125AD3D-411D-4899-B604-6E943711C9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847D2FC-D6F3-4649-9EC5-708E2AC3654E}"/>
              </a:ext>
            </a:extLst>
          </p:cNvPr>
          <p:cNvSpPr>
            <a:spLocks noGrp="1"/>
          </p:cNvSpPr>
          <p:nvPr>
            <p:ph type="dt" sz="half" idx="10"/>
          </p:nvPr>
        </p:nvSpPr>
        <p:spPr/>
        <p:txBody>
          <a:bodyPr/>
          <a:lstStyle/>
          <a:p>
            <a:fld id="{DDFDFAEE-39DD-45D6-B72E-34233FDC59F8}" type="datetimeFigureOut">
              <a:rPr lang="ru-RU" smtClean="0"/>
              <a:t>13.09.2022</a:t>
            </a:fld>
            <a:endParaRPr lang="ru-RU"/>
          </a:p>
        </p:txBody>
      </p:sp>
      <p:sp>
        <p:nvSpPr>
          <p:cNvPr id="5" name="Нижний колонтитул 4">
            <a:extLst>
              <a:ext uri="{FF2B5EF4-FFF2-40B4-BE49-F238E27FC236}">
                <a16:creationId xmlns:a16="http://schemas.microsoft.com/office/drawing/2014/main" id="{02060FA0-E6EB-462D-8F68-FA2B5859D7A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C8EC0BC-0FC0-4FF1-B61C-BD203E0D4788}"/>
              </a:ext>
            </a:extLst>
          </p:cNvPr>
          <p:cNvSpPr>
            <a:spLocks noGrp="1"/>
          </p:cNvSpPr>
          <p:nvPr>
            <p:ph type="sldNum" sz="quarter" idx="12"/>
          </p:nvPr>
        </p:nvSpPr>
        <p:spPr/>
        <p:txBody>
          <a:bodyPr/>
          <a:lstStyle/>
          <a:p>
            <a:fld id="{09C405DA-8AF0-4C66-ABB2-09DE5C7D5718}" type="slidenum">
              <a:rPr lang="ru-RU" smtClean="0"/>
              <a:t>‹#›</a:t>
            </a:fld>
            <a:endParaRPr lang="ru-RU"/>
          </a:p>
        </p:txBody>
      </p:sp>
    </p:spTree>
    <p:extLst>
      <p:ext uri="{BB962C8B-B14F-4D97-AF65-F5344CB8AC3E}">
        <p14:creationId xmlns:p14="http://schemas.microsoft.com/office/powerpoint/2010/main" val="2502934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6678D5-CC35-4E3E-B902-730E919DEE5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483D140-9FF9-4CC3-8D0F-CDF3CB9FCCA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A586FF7-6B02-489A-9BB8-2B7D044B0589}"/>
              </a:ext>
            </a:extLst>
          </p:cNvPr>
          <p:cNvSpPr>
            <a:spLocks noGrp="1"/>
          </p:cNvSpPr>
          <p:nvPr>
            <p:ph type="dt" sz="half" idx="10"/>
          </p:nvPr>
        </p:nvSpPr>
        <p:spPr/>
        <p:txBody>
          <a:bodyPr/>
          <a:lstStyle/>
          <a:p>
            <a:fld id="{DDFDFAEE-39DD-45D6-B72E-34233FDC59F8}" type="datetimeFigureOut">
              <a:rPr lang="ru-RU" smtClean="0"/>
              <a:t>13.09.2022</a:t>
            </a:fld>
            <a:endParaRPr lang="ru-RU"/>
          </a:p>
        </p:txBody>
      </p:sp>
      <p:sp>
        <p:nvSpPr>
          <p:cNvPr id="5" name="Нижний колонтитул 4">
            <a:extLst>
              <a:ext uri="{FF2B5EF4-FFF2-40B4-BE49-F238E27FC236}">
                <a16:creationId xmlns:a16="http://schemas.microsoft.com/office/drawing/2014/main" id="{319D6162-532F-409C-BA41-0677B67C529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D54B51B-27F7-4514-86E6-C0C76D8C96D8}"/>
              </a:ext>
            </a:extLst>
          </p:cNvPr>
          <p:cNvSpPr>
            <a:spLocks noGrp="1"/>
          </p:cNvSpPr>
          <p:nvPr>
            <p:ph type="sldNum" sz="quarter" idx="12"/>
          </p:nvPr>
        </p:nvSpPr>
        <p:spPr/>
        <p:txBody>
          <a:bodyPr/>
          <a:lstStyle/>
          <a:p>
            <a:fld id="{09C405DA-8AF0-4C66-ABB2-09DE5C7D5718}" type="slidenum">
              <a:rPr lang="ru-RU" smtClean="0"/>
              <a:t>‹#›</a:t>
            </a:fld>
            <a:endParaRPr lang="ru-RU"/>
          </a:p>
        </p:txBody>
      </p:sp>
    </p:spTree>
    <p:extLst>
      <p:ext uri="{BB962C8B-B14F-4D97-AF65-F5344CB8AC3E}">
        <p14:creationId xmlns:p14="http://schemas.microsoft.com/office/powerpoint/2010/main" val="35978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3780AF4-452F-4ABA-B03C-AA425F96F90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509EFD4-EE0F-4008-9DFF-E2EFCDD2653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EB5EBF6-5470-45F9-990F-FB0FA3C9365B}"/>
              </a:ext>
            </a:extLst>
          </p:cNvPr>
          <p:cNvSpPr>
            <a:spLocks noGrp="1"/>
          </p:cNvSpPr>
          <p:nvPr>
            <p:ph type="dt" sz="half" idx="10"/>
          </p:nvPr>
        </p:nvSpPr>
        <p:spPr/>
        <p:txBody>
          <a:bodyPr/>
          <a:lstStyle/>
          <a:p>
            <a:fld id="{DDFDFAEE-39DD-45D6-B72E-34233FDC59F8}" type="datetimeFigureOut">
              <a:rPr lang="ru-RU" smtClean="0"/>
              <a:t>13.09.2022</a:t>
            </a:fld>
            <a:endParaRPr lang="ru-RU"/>
          </a:p>
        </p:txBody>
      </p:sp>
      <p:sp>
        <p:nvSpPr>
          <p:cNvPr id="5" name="Нижний колонтитул 4">
            <a:extLst>
              <a:ext uri="{FF2B5EF4-FFF2-40B4-BE49-F238E27FC236}">
                <a16:creationId xmlns:a16="http://schemas.microsoft.com/office/drawing/2014/main" id="{290E4A31-D713-4017-B2D6-708D4710A2B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5CA97EF-1B74-42FD-95CD-808DFC78FEBD}"/>
              </a:ext>
            </a:extLst>
          </p:cNvPr>
          <p:cNvSpPr>
            <a:spLocks noGrp="1"/>
          </p:cNvSpPr>
          <p:nvPr>
            <p:ph type="sldNum" sz="quarter" idx="12"/>
          </p:nvPr>
        </p:nvSpPr>
        <p:spPr/>
        <p:txBody>
          <a:bodyPr/>
          <a:lstStyle/>
          <a:p>
            <a:fld id="{09C405DA-8AF0-4C66-ABB2-09DE5C7D5718}" type="slidenum">
              <a:rPr lang="ru-RU" smtClean="0"/>
              <a:t>‹#›</a:t>
            </a:fld>
            <a:endParaRPr lang="ru-RU"/>
          </a:p>
        </p:txBody>
      </p:sp>
    </p:spTree>
    <p:extLst>
      <p:ext uri="{BB962C8B-B14F-4D97-AF65-F5344CB8AC3E}">
        <p14:creationId xmlns:p14="http://schemas.microsoft.com/office/powerpoint/2010/main" val="404441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D454EE-D7B3-4CD3-995E-A6848D5E579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F880C58-CF60-4169-AB1D-66E0216A58B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14F347D-0C14-4927-A8B3-B9CB6BD31A04}"/>
              </a:ext>
            </a:extLst>
          </p:cNvPr>
          <p:cNvSpPr>
            <a:spLocks noGrp="1"/>
          </p:cNvSpPr>
          <p:nvPr>
            <p:ph type="dt" sz="half" idx="10"/>
          </p:nvPr>
        </p:nvSpPr>
        <p:spPr/>
        <p:txBody>
          <a:bodyPr/>
          <a:lstStyle/>
          <a:p>
            <a:fld id="{DDFDFAEE-39DD-45D6-B72E-34233FDC59F8}" type="datetimeFigureOut">
              <a:rPr lang="ru-RU" smtClean="0"/>
              <a:t>13.09.2022</a:t>
            </a:fld>
            <a:endParaRPr lang="ru-RU"/>
          </a:p>
        </p:txBody>
      </p:sp>
      <p:sp>
        <p:nvSpPr>
          <p:cNvPr id="5" name="Нижний колонтитул 4">
            <a:extLst>
              <a:ext uri="{FF2B5EF4-FFF2-40B4-BE49-F238E27FC236}">
                <a16:creationId xmlns:a16="http://schemas.microsoft.com/office/drawing/2014/main" id="{1885C953-1079-447B-B392-3886966C1F4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B0867EB-02AB-4C67-86D5-AAF141215729}"/>
              </a:ext>
            </a:extLst>
          </p:cNvPr>
          <p:cNvSpPr>
            <a:spLocks noGrp="1"/>
          </p:cNvSpPr>
          <p:nvPr>
            <p:ph type="sldNum" sz="quarter" idx="12"/>
          </p:nvPr>
        </p:nvSpPr>
        <p:spPr/>
        <p:txBody>
          <a:bodyPr/>
          <a:lstStyle/>
          <a:p>
            <a:fld id="{09C405DA-8AF0-4C66-ABB2-09DE5C7D5718}" type="slidenum">
              <a:rPr lang="ru-RU" smtClean="0"/>
              <a:t>‹#›</a:t>
            </a:fld>
            <a:endParaRPr lang="ru-RU"/>
          </a:p>
        </p:txBody>
      </p:sp>
    </p:spTree>
    <p:extLst>
      <p:ext uri="{BB962C8B-B14F-4D97-AF65-F5344CB8AC3E}">
        <p14:creationId xmlns:p14="http://schemas.microsoft.com/office/powerpoint/2010/main" val="296241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6A4FC3-9F76-4F5E-9AF0-9AA271F0E27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16C818B2-9648-4564-B05C-8D4EAC0D42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3E7F9E3-71E1-4E4E-8385-4E58060A2FFA}"/>
              </a:ext>
            </a:extLst>
          </p:cNvPr>
          <p:cNvSpPr>
            <a:spLocks noGrp="1"/>
          </p:cNvSpPr>
          <p:nvPr>
            <p:ph type="dt" sz="half" idx="10"/>
          </p:nvPr>
        </p:nvSpPr>
        <p:spPr/>
        <p:txBody>
          <a:bodyPr/>
          <a:lstStyle/>
          <a:p>
            <a:fld id="{DDFDFAEE-39DD-45D6-B72E-34233FDC59F8}" type="datetimeFigureOut">
              <a:rPr lang="ru-RU" smtClean="0"/>
              <a:t>13.09.2022</a:t>
            </a:fld>
            <a:endParaRPr lang="ru-RU"/>
          </a:p>
        </p:txBody>
      </p:sp>
      <p:sp>
        <p:nvSpPr>
          <p:cNvPr id="5" name="Нижний колонтитул 4">
            <a:extLst>
              <a:ext uri="{FF2B5EF4-FFF2-40B4-BE49-F238E27FC236}">
                <a16:creationId xmlns:a16="http://schemas.microsoft.com/office/drawing/2014/main" id="{AE75850F-3DAB-4718-AC29-979E9110498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B392350-1F4F-4C1F-A68F-B0929D424BF9}"/>
              </a:ext>
            </a:extLst>
          </p:cNvPr>
          <p:cNvSpPr>
            <a:spLocks noGrp="1"/>
          </p:cNvSpPr>
          <p:nvPr>
            <p:ph type="sldNum" sz="quarter" idx="12"/>
          </p:nvPr>
        </p:nvSpPr>
        <p:spPr/>
        <p:txBody>
          <a:bodyPr/>
          <a:lstStyle/>
          <a:p>
            <a:fld id="{09C405DA-8AF0-4C66-ABB2-09DE5C7D5718}" type="slidenum">
              <a:rPr lang="ru-RU" smtClean="0"/>
              <a:t>‹#›</a:t>
            </a:fld>
            <a:endParaRPr lang="ru-RU"/>
          </a:p>
        </p:txBody>
      </p:sp>
    </p:spTree>
    <p:extLst>
      <p:ext uri="{BB962C8B-B14F-4D97-AF65-F5344CB8AC3E}">
        <p14:creationId xmlns:p14="http://schemas.microsoft.com/office/powerpoint/2010/main" val="4202196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52AC58-3B1F-4379-B804-CC6E833ADC2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EF80C24-9575-4CD9-90AF-18B5B214677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EC9A402-9CDA-41DD-905A-C02EAEFA40E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1F798E0-5D28-4CDC-ABA1-C9CA904EA585}"/>
              </a:ext>
            </a:extLst>
          </p:cNvPr>
          <p:cNvSpPr>
            <a:spLocks noGrp="1"/>
          </p:cNvSpPr>
          <p:nvPr>
            <p:ph type="dt" sz="half" idx="10"/>
          </p:nvPr>
        </p:nvSpPr>
        <p:spPr/>
        <p:txBody>
          <a:bodyPr/>
          <a:lstStyle/>
          <a:p>
            <a:fld id="{DDFDFAEE-39DD-45D6-B72E-34233FDC59F8}" type="datetimeFigureOut">
              <a:rPr lang="ru-RU" smtClean="0"/>
              <a:t>13.09.2022</a:t>
            </a:fld>
            <a:endParaRPr lang="ru-RU"/>
          </a:p>
        </p:txBody>
      </p:sp>
      <p:sp>
        <p:nvSpPr>
          <p:cNvPr id="6" name="Нижний колонтитул 5">
            <a:extLst>
              <a:ext uri="{FF2B5EF4-FFF2-40B4-BE49-F238E27FC236}">
                <a16:creationId xmlns:a16="http://schemas.microsoft.com/office/drawing/2014/main" id="{69DB5B95-087F-4577-B08B-D9F2CE4EF2C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E6D3369-2B08-445F-86D4-96177C62C2A7}"/>
              </a:ext>
            </a:extLst>
          </p:cNvPr>
          <p:cNvSpPr>
            <a:spLocks noGrp="1"/>
          </p:cNvSpPr>
          <p:nvPr>
            <p:ph type="sldNum" sz="quarter" idx="12"/>
          </p:nvPr>
        </p:nvSpPr>
        <p:spPr/>
        <p:txBody>
          <a:bodyPr/>
          <a:lstStyle/>
          <a:p>
            <a:fld id="{09C405DA-8AF0-4C66-ABB2-09DE5C7D5718}" type="slidenum">
              <a:rPr lang="ru-RU" smtClean="0"/>
              <a:t>‹#›</a:t>
            </a:fld>
            <a:endParaRPr lang="ru-RU"/>
          </a:p>
        </p:txBody>
      </p:sp>
    </p:spTree>
    <p:extLst>
      <p:ext uri="{BB962C8B-B14F-4D97-AF65-F5344CB8AC3E}">
        <p14:creationId xmlns:p14="http://schemas.microsoft.com/office/powerpoint/2010/main" val="3628467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C326C7-1F4A-4367-BDE0-43C6ECECB85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C79B3FA-5582-47B9-A459-DB4464F821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2950493-DD6D-4FCF-B8F7-47BB38F8453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C6962C51-1D08-4B70-9BB7-53CD8B3828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47A60C1-D15D-4A8C-94F7-0B5BDDAFDED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8142467-3A57-46D9-888A-FEFB5C6665E4}"/>
              </a:ext>
            </a:extLst>
          </p:cNvPr>
          <p:cNvSpPr>
            <a:spLocks noGrp="1"/>
          </p:cNvSpPr>
          <p:nvPr>
            <p:ph type="dt" sz="half" idx="10"/>
          </p:nvPr>
        </p:nvSpPr>
        <p:spPr/>
        <p:txBody>
          <a:bodyPr/>
          <a:lstStyle/>
          <a:p>
            <a:fld id="{DDFDFAEE-39DD-45D6-B72E-34233FDC59F8}" type="datetimeFigureOut">
              <a:rPr lang="ru-RU" smtClean="0"/>
              <a:t>13.09.2022</a:t>
            </a:fld>
            <a:endParaRPr lang="ru-RU"/>
          </a:p>
        </p:txBody>
      </p:sp>
      <p:sp>
        <p:nvSpPr>
          <p:cNvPr id="8" name="Нижний колонтитул 7">
            <a:extLst>
              <a:ext uri="{FF2B5EF4-FFF2-40B4-BE49-F238E27FC236}">
                <a16:creationId xmlns:a16="http://schemas.microsoft.com/office/drawing/2014/main" id="{D4E5EF52-04A6-47EA-A3CC-5B919419CC2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1FD25B50-F968-4904-A52C-EBAEF3FEE1EB}"/>
              </a:ext>
            </a:extLst>
          </p:cNvPr>
          <p:cNvSpPr>
            <a:spLocks noGrp="1"/>
          </p:cNvSpPr>
          <p:nvPr>
            <p:ph type="sldNum" sz="quarter" idx="12"/>
          </p:nvPr>
        </p:nvSpPr>
        <p:spPr/>
        <p:txBody>
          <a:bodyPr/>
          <a:lstStyle/>
          <a:p>
            <a:fld id="{09C405DA-8AF0-4C66-ABB2-09DE5C7D5718}" type="slidenum">
              <a:rPr lang="ru-RU" smtClean="0"/>
              <a:t>‹#›</a:t>
            </a:fld>
            <a:endParaRPr lang="ru-RU"/>
          </a:p>
        </p:txBody>
      </p:sp>
    </p:spTree>
    <p:extLst>
      <p:ext uri="{BB962C8B-B14F-4D97-AF65-F5344CB8AC3E}">
        <p14:creationId xmlns:p14="http://schemas.microsoft.com/office/powerpoint/2010/main" val="785979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86AAAC-F26F-4815-867E-FF291869AA5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BD22728-C915-4826-A31E-F8F9373DFD46}"/>
              </a:ext>
            </a:extLst>
          </p:cNvPr>
          <p:cNvSpPr>
            <a:spLocks noGrp="1"/>
          </p:cNvSpPr>
          <p:nvPr>
            <p:ph type="dt" sz="half" idx="10"/>
          </p:nvPr>
        </p:nvSpPr>
        <p:spPr/>
        <p:txBody>
          <a:bodyPr/>
          <a:lstStyle/>
          <a:p>
            <a:fld id="{DDFDFAEE-39DD-45D6-B72E-34233FDC59F8}" type="datetimeFigureOut">
              <a:rPr lang="ru-RU" smtClean="0"/>
              <a:t>13.09.2022</a:t>
            </a:fld>
            <a:endParaRPr lang="ru-RU"/>
          </a:p>
        </p:txBody>
      </p:sp>
      <p:sp>
        <p:nvSpPr>
          <p:cNvPr id="4" name="Нижний колонтитул 3">
            <a:extLst>
              <a:ext uri="{FF2B5EF4-FFF2-40B4-BE49-F238E27FC236}">
                <a16:creationId xmlns:a16="http://schemas.microsoft.com/office/drawing/2014/main" id="{9C373ABC-1DF6-4C38-AB09-34B863428BF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3025EBF4-D366-4133-B445-B18C0487C34A}"/>
              </a:ext>
            </a:extLst>
          </p:cNvPr>
          <p:cNvSpPr>
            <a:spLocks noGrp="1"/>
          </p:cNvSpPr>
          <p:nvPr>
            <p:ph type="sldNum" sz="quarter" idx="12"/>
          </p:nvPr>
        </p:nvSpPr>
        <p:spPr/>
        <p:txBody>
          <a:bodyPr/>
          <a:lstStyle/>
          <a:p>
            <a:fld id="{09C405DA-8AF0-4C66-ABB2-09DE5C7D5718}" type="slidenum">
              <a:rPr lang="ru-RU" smtClean="0"/>
              <a:t>‹#›</a:t>
            </a:fld>
            <a:endParaRPr lang="ru-RU"/>
          </a:p>
        </p:txBody>
      </p:sp>
    </p:spTree>
    <p:extLst>
      <p:ext uri="{BB962C8B-B14F-4D97-AF65-F5344CB8AC3E}">
        <p14:creationId xmlns:p14="http://schemas.microsoft.com/office/powerpoint/2010/main" val="1754449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4A77CD4-38B3-4A32-AF25-E515F7EB8BFF}"/>
              </a:ext>
            </a:extLst>
          </p:cNvPr>
          <p:cNvSpPr>
            <a:spLocks noGrp="1"/>
          </p:cNvSpPr>
          <p:nvPr>
            <p:ph type="dt" sz="half" idx="10"/>
          </p:nvPr>
        </p:nvSpPr>
        <p:spPr/>
        <p:txBody>
          <a:bodyPr/>
          <a:lstStyle/>
          <a:p>
            <a:fld id="{DDFDFAEE-39DD-45D6-B72E-34233FDC59F8}" type="datetimeFigureOut">
              <a:rPr lang="ru-RU" smtClean="0"/>
              <a:t>13.09.2022</a:t>
            </a:fld>
            <a:endParaRPr lang="ru-RU"/>
          </a:p>
        </p:txBody>
      </p:sp>
      <p:sp>
        <p:nvSpPr>
          <p:cNvPr id="3" name="Нижний колонтитул 2">
            <a:extLst>
              <a:ext uri="{FF2B5EF4-FFF2-40B4-BE49-F238E27FC236}">
                <a16:creationId xmlns:a16="http://schemas.microsoft.com/office/drawing/2014/main" id="{4ECF0440-5497-4771-AC56-EA4CE06F491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CE42E60-62EC-4902-A157-EDFA9127D2D5}"/>
              </a:ext>
            </a:extLst>
          </p:cNvPr>
          <p:cNvSpPr>
            <a:spLocks noGrp="1"/>
          </p:cNvSpPr>
          <p:nvPr>
            <p:ph type="sldNum" sz="quarter" idx="12"/>
          </p:nvPr>
        </p:nvSpPr>
        <p:spPr/>
        <p:txBody>
          <a:bodyPr/>
          <a:lstStyle/>
          <a:p>
            <a:fld id="{09C405DA-8AF0-4C66-ABB2-09DE5C7D5718}" type="slidenum">
              <a:rPr lang="ru-RU" smtClean="0"/>
              <a:t>‹#›</a:t>
            </a:fld>
            <a:endParaRPr lang="ru-RU"/>
          </a:p>
        </p:txBody>
      </p:sp>
    </p:spTree>
    <p:extLst>
      <p:ext uri="{BB962C8B-B14F-4D97-AF65-F5344CB8AC3E}">
        <p14:creationId xmlns:p14="http://schemas.microsoft.com/office/powerpoint/2010/main" val="494626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A24517-4245-4C67-B189-6B17F9F300E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4746F3A-BF5C-4D99-99B7-3060932484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4232118-AF9E-4F6B-A374-ACE414BCE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EDE8BF6-5276-4069-A2EC-AEBA896FF9D9}"/>
              </a:ext>
            </a:extLst>
          </p:cNvPr>
          <p:cNvSpPr>
            <a:spLocks noGrp="1"/>
          </p:cNvSpPr>
          <p:nvPr>
            <p:ph type="dt" sz="half" idx="10"/>
          </p:nvPr>
        </p:nvSpPr>
        <p:spPr/>
        <p:txBody>
          <a:bodyPr/>
          <a:lstStyle/>
          <a:p>
            <a:fld id="{DDFDFAEE-39DD-45D6-B72E-34233FDC59F8}" type="datetimeFigureOut">
              <a:rPr lang="ru-RU" smtClean="0"/>
              <a:t>13.09.2022</a:t>
            </a:fld>
            <a:endParaRPr lang="ru-RU"/>
          </a:p>
        </p:txBody>
      </p:sp>
      <p:sp>
        <p:nvSpPr>
          <p:cNvPr id="6" name="Нижний колонтитул 5">
            <a:extLst>
              <a:ext uri="{FF2B5EF4-FFF2-40B4-BE49-F238E27FC236}">
                <a16:creationId xmlns:a16="http://schemas.microsoft.com/office/drawing/2014/main" id="{92A7B186-9263-4807-96A9-DB60628002E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9C7FDBC-8A79-4DF6-8508-6F790CCE4079}"/>
              </a:ext>
            </a:extLst>
          </p:cNvPr>
          <p:cNvSpPr>
            <a:spLocks noGrp="1"/>
          </p:cNvSpPr>
          <p:nvPr>
            <p:ph type="sldNum" sz="quarter" idx="12"/>
          </p:nvPr>
        </p:nvSpPr>
        <p:spPr/>
        <p:txBody>
          <a:bodyPr/>
          <a:lstStyle/>
          <a:p>
            <a:fld id="{09C405DA-8AF0-4C66-ABB2-09DE5C7D5718}" type="slidenum">
              <a:rPr lang="ru-RU" smtClean="0"/>
              <a:t>‹#›</a:t>
            </a:fld>
            <a:endParaRPr lang="ru-RU"/>
          </a:p>
        </p:txBody>
      </p:sp>
    </p:spTree>
    <p:extLst>
      <p:ext uri="{BB962C8B-B14F-4D97-AF65-F5344CB8AC3E}">
        <p14:creationId xmlns:p14="http://schemas.microsoft.com/office/powerpoint/2010/main" val="4045908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B6AE78-F60C-4F59-B429-3E3EF0011E9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418A5B5-A6D2-44E0-8ED2-35019FDD1A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315C967-1AE6-4E93-904B-A70E03C32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4EB4BD1-2429-4893-871E-C62A198F25BD}"/>
              </a:ext>
            </a:extLst>
          </p:cNvPr>
          <p:cNvSpPr>
            <a:spLocks noGrp="1"/>
          </p:cNvSpPr>
          <p:nvPr>
            <p:ph type="dt" sz="half" idx="10"/>
          </p:nvPr>
        </p:nvSpPr>
        <p:spPr/>
        <p:txBody>
          <a:bodyPr/>
          <a:lstStyle/>
          <a:p>
            <a:fld id="{DDFDFAEE-39DD-45D6-B72E-34233FDC59F8}" type="datetimeFigureOut">
              <a:rPr lang="ru-RU" smtClean="0"/>
              <a:t>13.09.2022</a:t>
            </a:fld>
            <a:endParaRPr lang="ru-RU"/>
          </a:p>
        </p:txBody>
      </p:sp>
      <p:sp>
        <p:nvSpPr>
          <p:cNvPr id="6" name="Нижний колонтитул 5">
            <a:extLst>
              <a:ext uri="{FF2B5EF4-FFF2-40B4-BE49-F238E27FC236}">
                <a16:creationId xmlns:a16="http://schemas.microsoft.com/office/drawing/2014/main" id="{9ED04DE4-FB5A-4187-8B16-DF7BCF3725A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8948D7F-A2C5-4D67-8FFB-75A0C2A21C86}"/>
              </a:ext>
            </a:extLst>
          </p:cNvPr>
          <p:cNvSpPr>
            <a:spLocks noGrp="1"/>
          </p:cNvSpPr>
          <p:nvPr>
            <p:ph type="sldNum" sz="quarter" idx="12"/>
          </p:nvPr>
        </p:nvSpPr>
        <p:spPr/>
        <p:txBody>
          <a:bodyPr/>
          <a:lstStyle/>
          <a:p>
            <a:fld id="{09C405DA-8AF0-4C66-ABB2-09DE5C7D5718}" type="slidenum">
              <a:rPr lang="ru-RU" smtClean="0"/>
              <a:t>‹#›</a:t>
            </a:fld>
            <a:endParaRPr lang="ru-RU"/>
          </a:p>
        </p:txBody>
      </p:sp>
    </p:spTree>
    <p:extLst>
      <p:ext uri="{BB962C8B-B14F-4D97-AF65-F5344CB8AC3E}">
        <p14:creationId xmlns:p14="http://schemas.microsoft.com/office/powerpoint/2010/main" val="718015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C86FD9-6FE0-4C3D-8287-0BEB98A3A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9F1F399-8750-43C0-9644-0CFBB1265B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148B942-8365-405F-8334-9BCDC31ACD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DFAEE-39DD-45D6-B72E-34233FDC59F8}" type="datetimeFigureOut">
              <a:rPr lang="ru-RU" smtClean="0"/>
              <a:t>13.09.2022</a:t>
            </a:fld>
            <a:endParaRPr lang="ru-RU"/>
          </a:p>
        </p:txBody>
      </p:sp>
      <p:sp>
        <p:nvSpPr>
          <p:cNvPr id="5" name="Нижний колонтитул 4">
            <a:extLst>
              <a:ext uri="{FF2B5EF4-FFF2-40B4-BE49-F238E27FC236}">
                <a16:creationId xmlns:a16="http://schemas.microsoft.com/office/drawing/2014/main" id="{52208D85-304F-4C5E-9A26-DEF122AD78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A6458C42-D009-49E4-8FEC-1416677B5A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405DA-8AF0-4C66-ABB2-09DE5C7D5718}" type="slidenum">
              <a:rPr lang="ru-RU" smtClean="0"/>
              <a:t>‹#›</a:t>
            </a:fld>
            <a:endParaRPr lang="ru-RU"/>
          </a:p>
        </p:txBody>
      </p:sp>
    </p:spTree>
    <p:extLst>
      <p:ext uri="{BB962C8B-B14F-4D97-AF65-F5344CB8AC3E}">
        <p14:creationId xmlns:p14="http://schemas.microsoft.com/office/powerpoint/2010/main" val="2984818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C268F70-CDEA-4AF9-8E66-72AA0C4EC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53" y="1698094"/>
            <a:ext cx="10455964" cy="5020758"/>
          </a:xfrm>
          <a:prstGeom prst="rect">
            <a:avLst/>
          </a:prstGeom>
          <a:ln>
            <a:noFill/>
          </a:ln>
          <a:effectLst>
            <a:softEdge rad="112500"/>
          </a:effectLst>
        </p:spPr>
      </p:pic>
      <p:sp>
        <p:nvSpPr>
          <p:cNvPr id="5" name="TextBox 4">
            <a:extLst>
              <a:ext uri="{FF2B5EF4-FFF2-40B4-BE49-F238E27FC236}">
                <a16:creationId xmlns:a16="http://schemas.microsoft.com/office/drawing/2014/main" id="{14BCC953-9899-4604-9B94-D5E70719A042}"/>
              </a:ext>
            </a:extLst>
          </p:cNvPr>
          <p:cNvSpPr txBox="1"/>
          <p:nvPr/>
        </p:nvSpPr>
        <p:spPr>
          <a:xfrm>
            <a:off x="1815548" y="774764"/>
            <a:ext cx="8984974" cy="923330"/>
          </a:xfrm>
          <a:prstGeom prst="rect">
            <a:avLst/>
          </a:prstGeom>
          <a:noFill/>
        </p:spPr>
        <p:txBody>
          <a:bodyPr wrap="square" rtlCol="0">
            <a:spAutoFit/>
          </a:bodyPr>
          <a:lstStyle/>
          <a:p>
            <a:r>
              <a:rPr lang="ru-RU" sz="5400" b="1" dirty="0">
                <a:solidFill>
                  <a:srgbClr val="CC0066"/>
                </a:solidFill>
                <a:latin typeface="Times New Roman" panose="02020603050405020304" pitchFamily="18" charset="0"/>
                <a:cs typeface="Times New Roman" panose="02020603050405020304" pitchFamily="18" charset="0"/>
              </a:rPr>
              <a:t>Центр Природы и науки</a:t>
            </a:r>
          </a:p>
        </p:txBody>
      </p:sp>
      <p:sp>
        <p:nvSpPr>
          <p:cNvPr id="2" name="TextBox 1">
            <a:extLst>
              <a:ext uri="{FF2B5EF4-FFF2-40B4-BE49-F238E27FC236}">
                <a16:creationId xmlns:a16="http://schemas.microsoft.com/office/drawing/2014/main" id="{B745CEA6-D4CE-4391-B11B-282B3C02C5C7}"/>
              </a:ext>
            </a:extLst>
          </p:cNvPr>
          <p:cNvSpPr txBox="1"/>
          <p:nvPr/>
        </p:nvSpPr>
        <p:spPr>
          <a:xfrm>
            <a:off x="1298713" y="139148"/>
            <a:ext cx="9369287" cy="923330"/>
          </a:xfrm>
          <a:prstGeom prst="rect">
            <a:avLst/>
          </a:prstGeom>
          <a:noFill/>
        </p:spPr>
        <p:txBody>
          <a:bodyPr wrap="square" rtlCol="0">
            <a:spAutoFit/>
          </a:bodyPr>
          <a:lstStyle/>
          <a:p>
            <a:pPr algn="ctr"/>
            <a:r>
              <a:rPr kumimoji="0" lang="ru-RU"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Муниципальное бюджетное дошкольное образовательное учреждение города Иркутска детский сад № 132</a:t>
            </a:r>
            <a:br>
              <a:rPr kumimoji="0" lang="ru-RU" sz="1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221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41A4446-37D5-4CF2-A421-1CFE5DDF63E3}"/>
              </a:ext>
            </a:extLst>
          </p:cNvPr>
          <p:cNvSpPr/>
          <p:nvPr/>
        </p:nvSpPr>
        <p:spPr>
          <a:xfrm>
            <a:off x="318052" y="92765"/>
            <a:ext cx="10128651" cy="7694414"/>
          </a:xfrm>
          <a:prstGeom prst="rect">
            <a:avLst/>
          </a:prstGeom>
          <a:noFill/>
        </p:spPr>
        <p:txBody>
          <a:bodyPr wrap="square" lIns="91440" tIns="45720" rIns="91440" bIns="45720">
            <a:spAutoFit/>
          </a:bodyPr>
          <a:lstStyle/>
          <a:p>
            <a:r>
              <a:rPr lang="ru-RU" sz="1600" dirty="0">
                <a:ln w="0"/>
                <a:latin typeface="Times New Roman" panose="02020603050405020304" pitchFamily="18" charset="0"/>
                <a:cs typeface="Times New Roman" panose="02020603050405020304" pitchFamily="18" charset="0"/>
              </a:rPr>
              <a:t>Авторы : Стрижаченко Анна Александровна</a:t>
            </a:r>
          </a:p>
          <a:p>
            <a:r>
              <a:rPr lang="ru-RU" sz="1600" b="0" cap="none" spc="0" dirty="0">
                <a:ln w="0"/>
                <a:solidFill>
                  <a:schemeClr val="tx1"/>
                </a:solidFill>
                <a:latin typeface="Times New Roman" panose="02020603050405020304" pitchFamily="18" charset="0"/>
                <a:cs typeface="Times New Roman" panose="02020603050405020304" pitchFamily="18" charset="0"/>
              </a:rPr>
              <a:t>Возрастная группа :</a:t>
            </a:r>
            <a:r>
              <a:rPr lang="ru-RU" sz="1600" dirty="0">
                <a:ln w="0"/>
                <a:latin typeface="Times New Roman" panose="02020603050405020304" pitchFamily="18" charset="0"/>
                <a:cs typeface="Times New Roman" panose="02020603050405020304" pitchFamily="18" charset="0"/>
              </a:rPr>
              <a:t> старшая группа</a:t>
            </a:r>
          </a:p>
          <a:p>
            <a:r>
              <a:rPr lang="ru-RU" sz="1600" b="0" cap="none" spc="0" dirty="0">
                <a:ln w="0"/>
                <a:solidFill>
                  <a:schemeClr val="tx1"/>
                </a:solidFill>
                <a:latin typeface="Times New Roman" panose="02020603050405020304" pitchFamily="18" charset="0"/>
                <a:cs typeface="Times New Roman" panose="02020603050405020304" pitchFamily="18" charset="0"/>
              </a:rPr>
              <a:t>Наполняемость : </a:t>
            </a:r>
          </a:p>
          <a:p>
            <a:r>
              <a:rPr lang="ru-RU" sz="1600" b="0" cap="none" spc="0" dirty="0">
                <a:ln w="0"/>
                <a:solidFill>
                  <a:schemeClr val="tx1"/>
                </a:solidFill>
                <a:latin typeface="Times New Roman" panose="02020603050405020304" pitchFamily="18" charset="0"/>
                <a:cs typeface="Times New Roman" panose="02020603050405020304" pitchFamily="18" charset="0"/>
              </a:rPr>
              <a:t>1. Глобус, микроскопы, лупы, зеркала, весы (безмен), магниты, термометры, бинокли, веревки, линейки, песочные часы, глобус, лампа, фонарик, венчики, взбивалки, мыло, щетки, губки, пипетки,  одноразовые шприцы без игл, пищевые красители, отвертки, винтики, терка, клей наждачная бумага, лоскутки ткани, соль, колесики, мелкие вещи из различных материалов ( дерево, пластмасса, металл), мельницы.</a:t>
            </a:r>
          </a:p>
          <a:p>
            <a:r>
              <a:rPr lang="ru-RU" sz="1600" b="0" cap="none" spc="0" dirty="0">
                <a:ln w="0"/>
                <a:solidFill>
                  <a:schemeClr val="tx1"/>
                </a:solidFill>
                <a:latin typeface="Times New Roman" panose="02020603050405020304" pitchFamily="18" charset="0"/>
                <a:cs typeface="Times New Roman" panose="02020603050405020304" pitchFamily="18" charset="0"/>
              </a:rPr>
              <a:t>2. Емкости, пластиковые банки, бутылки, стаканы различной формы, величины, мерки, воронки, сита, лопатки, формочки.</a:t>
            </a:r>
          </a:p>
          <a:p>
            <a:r>
              <a:rPr lang="ru-RU" sz="1600" b="0" cap="none" spc="0" dirty="0">
                <a:ln w="0"/>
                <a:solidFill>
                  <a:schemeClr val="tx1"/>
                </a:solidFill>
                <a:latin typeface="Times New Roman" panose="02020603050405020304" pitchFamily="18" charset="0"/>
                <a:cs typeface="Times New Roman" panose="02020603050405020304" pitchFamily="18" charset="0"/>
              </a:rPr>
              <a:t>3. Материалы:</a:t>
            </a:r>
          </a:p>
          <a:p>
            <a:r>
              <a:rPr lang="ru-RU" sz="1600" dirty="0">
                <a:ln w="0"/>
                <a:latin typeface="Times New Roman" panose="02020603050405020304" pitchFamily="18" charset="0"/>
                <a:cs typeface="Times New Roman" panose="02020603050405020304" pitchFamily="18" charset="0"/>
              </a:rPr>
              <a:t>-</a:t>
            </a:r>
            <a:r>
              <a:rPr lang="ru-RU" sz="1600" b="0" cap="none" spc="0" dirty="0">
                <a:ln w="0"/>
                <a:solidFill>
                  <a:schemeClr val="tx1"/>
                </a:solidFill>
                <a:latin typeface="Times New Roman" panose="02020603050405020304" pitchFamily="18" charset="0"/>
                <a:cs typeface="Times New Roman" panose="02020603050405020304" pitchFamily="18" charset="0"/>
              </a:rPr>
              <a:t> природные (желуди, шишки, семена, скорлупа, сучки, спилы дерева, крупа и т. д.);</a:t>
            </a:r>
          </a:p>
          <a:p>
            <a:r>
              <a:rPr lang="ru-RU" sz="1600" b="0" cap="none" spc="0" dirty="0">
                <a:ln w="0"/>
                <a:solidFill>
                  <a:schemeClr val="tx1"/>
                </a:solidFill>
                <a:latin typeface="Times New Roman" panose="02020603050405020304" pitchFamily="18" charset="0"/>
                <a:cs typeface="Times New Roman" panose="02020603050405020304" pitchFamily="18" charset="0"/>
              </a:rPr>
              <a:t>- бросовые (пробки, палочки, куски резиновых шлангов, трубочки для коктейля и т. д.);</a:t>
            </a:r>
          </a:p>
          <a:p>
            <a:r>
              <a:rPr lang="ru-RU" sz="1600" b="0" cap="none" spc="0" dirty="0">
                <a:ln w="0"/>
                <a:solidFill>
                  <a:schemeClr val="tx1"/>
                </a:solidFill>
                <a:latin typeface="Times New Roman" panose="02020603050405020304" pitchFamily="18" charset="0"/>
                <a:cs typeface="Times New Roman" panose="02020603050405020304" pitchFamily="18" charset="0"/>
              </a:rPr>
              <a:t>4. Неструктурированные материалы: песок, вода, опилки, древесная стружка, опавшие листья, измельченный пенопласт.</a:t>
            </a:r>
          </a:p>
          <a:p>
            <a:r>
              <a:rPr lang="ru-RU" sz="1600" dirty="0">
                <a:ln w="0"/>
                <a:latin typeface="Times New Roman" panose="02020603050405020304" pitchFamily="18" charset="0"/>
                <a:cs typeface="Times New Roman" panose="02020603050405020304" pitchFamily="18" charset="0"/>
              </a:rPr>
              <a:t>5. Методическая литература : конспекты НОД по данной теме, книги, журналы, картотеки игр связанных с природой, картотеки опытов и экспериментов, картотека консультаций для педагогов и родителей.</a:t>
            </a:r>
          </a:p>
          <a:p>
            <a:r>
              <a:rPr lang="ru-RU" sz="1600" b="0" cap="none" spc="0" dirty="0">
                <a:ln w="0"/>
                <a:solidFill>
                  <a:schemeClr val="tx1"/>
                </a:solidFill>
                <a:latin typeface="Times New Roman" panose="02020603050405020304" pitchFamily="18" charset="0"/>
                <a:cs typeface="Times New Roman" panose="02020603050405020304" pitchFamily="18" charset="0"/>
              </a:rPr>
              <a:t>6. </a:t>
            </a:r>
            <a:r>
              <a:rPr lang="ru-RU" sz="1600" b="0" cap="none" spc="0" dirty="0" err="1">
                <a:ln w="0"/>
                <a:solidFill>
                  <a:schemeClr val="tx1"/>
                </a:solidFill>
                <a:latin typeface="Times New Roman" panose="02020603050405020304" pitchFamily="18" charset="0"/>
                <a:cs typeface="Times New Roman" panose="02020603050405020304" pitchFamily="18" charset="0"/>
              </a:rPr>
              <a:t>Лэпбуки</a:t>
            </a:r>
            <a:r>
              <a:rPr lang="ru-RU" sz="1600" dirty="0">
                <a:ln w="0"/>
                <a:latin typeface="Times New Roman" panose="02020603050405020304" pitchFamily="18" charset="0"/>
                <a:cs typeface="Times New Roman" panose="02020603050405020304" pitchFamily="18" charset="0"/>
              </a:rPr>
              <a:t>: «Байкал», «</a:t>
            </a:r>
            <a:r>
              <a:rPr lang="ru-RU" sz="1600" dirty="0" err="1">
                <a:ln w="0"/>
                <a:latin typeface="Times New Roman" panose="02020603050405020304" pitchFamily="18" charset="0"/>
                <a:cs typeface="Times New Roman" panose="02020603050405020304" pitchFamily="18" charset="0"/>
              </a:rPr>
              <a:t>Эколята</a:t>
            </a:r>
            <a:r>
              <a:rPr lang="ru-RU" sz="1600" dirty="0">
                <a:ln w="0"/>
                <a:latin typeface="Times New Roman" panose="02020603050405020304" pitchFamily="18" charset="0"/>
                <a:cs typeface="Times New Roman" panose="02020603050405020304" pitchFamily="18" charset="0"/>
              </a:rPr>
              <a:t>- дошколята», «Юный ученый», «Береги планету», «Зима», «Весна», «Лето», «Осень» и т.д.</a:t>
            </a:r>
          </a:p>
          <a:p>
            <a:r>
              <a:rPr lang="ru-RU" sz="1600" b="0" cap="none" spc="0" dirty="0">
                <a:ln w="0"/>
                <a:solidFill>
                  <a:schemeClr val="tx1"/>
                </a:solidFill>
                <a:latin typeface="Times New Roman" panose="02020603050405020304" pitchFamily="18" charset="0"/>
                <a:cs typeface="Times New Roman" panose="02020603050405020304" pitchFamily="18" charset="0"/>
              </a:rPr>
              <a:t>7. Детские халаты по количеству</a:t>
            </a:r>
            <a:r>
              <a:rPr lang="ru-RU" sz="1600" dirty="0">
                <a:ln w="0"/>
                <a:latin typeface="Times New Roman" panose="02020603050405020304" pitchFamily="18" charset="0"/>
                <a:cs typeface="Times New Roman" panose="02020603050405020304" pitchFamily="18" charset="0"/>
              </a:rPr>
              <a:t> детей.</a:t>
            </a:r>
          </a:p>
          <a:p>
            <a:r>
              <a:rPr lang="ru-RU" sz="1600" b="0" cap="none" spc="0" dirty="0">
                <a:ln w="0"/>
                <a:solidFill>
                  <a:schemeClr val="tx1"/>
                </a:solidFill>
                <a:latin typeface="Times New Roman" panose="02020603050405020304" pitchFamily="18" charset="0"/>
                <a:cs typeface="Times New Roman" panose="02020603050405020304" pitchFamily="18" charset="0"/>
              </a:rPr>
              <a:t>8. Энциклопедии "Всё обо всём", атласы, альбомы: времена года, деревья, растительный мир, грибы, природные явления,</a:t>
            </a:r>
          </a:p>
          <a:p>
            <a:r>
              <a:rPr lang="ru-RU" sz="1600" b="0" cap="none" spc="0" dirty="0">
                <a:ln w="0"/>
                <a:solidFill>
                  <a:schemeClr val="tx1"/>
                </a:solidFill>
                <a:latin typeface="Times New Roman" panose="02020603050405020304" pitchFamily="18" charset="0"/>
                <a:cs typeface="Times New Roman" panose="02020603050405020304" pitchFamily="18" charset="0"/>
              </a:rPr>
              <a:t>насекомые, птицы, животные жарких стран, домашние животные и птицы, дикие животные, животные Сибири.</a:t>
            </a:r>
          </a:p>
          <a:p>
            <a:r>
              <a:rPr lang="ru-RU" sz="1600" dirty="0">
                <a:ln w="0"/>
                <a:latin typeface="Times New Roman" panose="02020603050405020304" pitchFamily="18" charset="0"/>
                <a:cs typeface="Times New Roman" panose="02020603050405020304" pitchFamily="18" charset="0"/>
              </a:rPr>
              <a:t>9.Куклы народов Сибири.</a:t>
            </a:r>
          </a:p>
          <a:p>
            <a:r>
              <a:rPr lang="ru-RU" sz="1600" b="0" cap="none" spc="0" dirty="0">
                <a:ln w="0"/>
                <a:solidFill>
                  <a:schemeClr val="tx1"/>
                </a:solidFill>
                <a:latin typeface="Times New Roman" panose="02020603050405020304" pitchFamily="18" charset="0"/>
                <a:cs typeface="Times New Roman" panose="02020603050405020304" pitchFamily="18" charset="0"/>
              </a:rPr>
              <a:t>10.Д/и :"Кто где живёт?"," Животные"," Растения-наши друзья", "Ассоциации", "Зоологическое лото", "Кто чем питается?", "Времена года" и др. В играх дети закрепляют те знания, которые получают опытным путём. </a:t>
            </a:r>
          </a:p>
          <a:p>
            <a:r>
              <a:rPr lang="ru-RU" sz="1600" dirty="0">
                <a:ln w="0"/>
                <a:latin typeface="Times New Roman" panose="02020603050405020304" pitchFamily="18" charset="0"/>
                <a:cs typeface="Times New Roman" panose="02020603050405020304" pitchFamily="18" charset="0"/>
              </a:rPr>
              <a:t>11.Макет озера Байкал.</a:t>
            </a:r>
          </a:p>
          <a:p>
            <a:r>
              <a:rPr lang="ru-RU" sz="1600" b="0" cap="none" spc="0" dirty="0">
                <a:ln w="0"/>
                <a:solidFill>
                  <a:schemeClr val="tx1"/>
                </a:solidFill>
                <a:latin typeface="Times New Roman" panose="02020603050405020304" pitchFamily="18" charset="0"/>
                <a:cs typeface="Times New Roman" panose="02020603050405020304" pitchFamily="18" charset="0"/>
              </a:rPr>
              <a:t>12. Мини музей «Народы Сибири».</a:t>
            </a:r>
          </a:p>
          <a:p>
            <a:endParaRPr lang="ru-RU" sz="1400" b="0" cap="none" spc="0" dirty="0">
              <a:ln w="0"/>
              <a:solidFill>
                <a:schemeClr val="tx1"/>
              </a:solidFill>
              <a:latin typeface="Times New Roman" panose="02020603050405020304" pitchFamily="18" charset="0"/>
              <a:cs typeface="Times New Roman" panose="02020603050405020304" pitchFamily="18" charset="0"/>
            </a:endParaRPr>
          </a:p>
          <a:p>
            <a:pPr algn="ctr"/>
            <a:endParaRPr lang="ru-RU" sz="2400" b="0" cap="none" spc="0" dirty="0">
              <a:ln w="0"/>
              <a:solidFill>
                <a:schemeClr val="tx1"/>
              </a:solidFill>
              <a:latin typeface="Times New Roman" panose="02020603050405020304" pitchFamily="18" charset="0"/>
              <a:cs typeface="Times New Roman" panose="02020603050405020304" pitchFamily="18" charset="0"/>
            </a:endParaRPr>
          </a:p>
          <a:p>
            <a:pPr algn="ctr"/>
            <a:endParaRPr lang="ru-RU" sz="2400" b="0" cap="none" spc="0" dirty="0">
              <a:ln w="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0664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DB2FE45B-0730-463F-9B54-911685BFFF8F}"/>
              </a:ext>
            </a:extLst>
          </p:cNvPr>
          <p:cNvSpPr/>
          <p:nvPr/>
        </p:nvSpPr>
        <p:spPr>
          <a:xfrm>
            <a:off x="29622" y="1479651"/>
            <a:ext cx="357809" cy="1113182"/>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descr="1&#10;">
            <a:extLst>
              <a:ext uri="{FF2B5EF4-FFF2-40B4-BE49-F238E27FC236}">
                <a16:creationId xmlns:a16="http://schemas.microsoft.com/office/drawing/2014/main" id="{58C2A9E9-7927-4DC2-938E-66332C3B1828}"/>
              </a:ext>
            </a:extLst>
          </p:cNvPr>
          <p:cNvPicPr>
            <a:picLocks noChangeAspect="1"/>
          </p:cNvPicPr>
          <p:nvPr/>
        </p:nvPicPr>
        <p:blipFill>
          <a:blip r:embed="rId2">
            <a:duotone>
              <a:schemeClr val="accent6">
                <a:shade val="45000"/>
                <a:satMod val="135000"/>
              </a:schemeClr>
              <a:prstClr val="white"/>
            </a:duotone>
          </a:blip>
          <a:stretch>
            <a:fillRect/>
          </a:stretch>
        </p:blipFill>
        <p:spPr>
          <a:xfrm>
            <a:off x="66261" y="320705"/>
            <a:ext cx="583096" cy="1053070"/>
          </a:xfrm>
          <a:prstGeom prst="rect">
            <a:avLst/>
          </a:prstGeom>
        </p:spPr>
      </p:pic>
      <p:pic>
        <p:nvPicPr>
          <p:cNvPr id="11" name="Рисунок 10">
            <a:extLst>
              <a:ext uri="{FF2B5EF4-FFF2-40B4-BE49-F238E27FC236}">
                <a16:creationId xmlns:a16="http://schemas.microsoft.com/office/drawing/2014/main" id="{6FDB61F9-A13D-4369-BE57-26D1FFE9DBAA}"/>
              </a:ext>
            </a:extLst>
          </p:cNvPr>
          <p:cNvPicPr>
            <a:picLocks noChangeAspect="1"/>
          </p:cNvPicPr>
          <p:nvPr/>
        </p:nvPicPr>
        <p:blipFill>
          <a:blip r:embed="rId3">
            <a:duotone>
              <a:prstClr val="black"/>
              <a:srgbClr val="66FFFF">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rot="16200000">
            <a:off x="1050097" y="-43277"/>
            <a:ext cx="585267" cy="1313232"/>
          </a:xfrm>
          <a:prstGeom prst="rect">
            <a:avLst/>
          </a:prstGeom>
        </p:spPr>
      </p:pic>
      <p:pic>
        <p:nvPicPr>
          <p:cNvPr id="13" name="Рисунок 12">
            <a:extLst>
              <a:ext uri="{FF2B5EF4-FFF2-40B4-BE49-F238E27FC236}">
                <a16:creationId xmlns:a16="http://schemas.microsoft.com/office/drawing/2014/main" id="{DB0AB3E1-FEED-4BC3-AE4A-89EE472227B5}"/>
              </a:ext>
            </a:extLst>
          </p:cNvPr>
          <p:cNvPicPr>
            <a:picLocks noChangeAspect="1"/>
          </p:cNvPicPr>
          <p:nvPr/>
        </p:nvPicPr>
        <p:blipFill>
          <a:blip r:embed="rId5">
            <a:lum bright="70000" contrast="-70000"/>
          </a:blip>
          <a:stretch>
            <a:fillRect/>
          </a:stretch>
        </p:blipFill>
        <p:spPr>
          <a:xfrm rot="16200000">
            <a:off x="2272049" y="153459"/>
            <a:ext cx="585267" cy="912236"/>
          </a:xfrm>
          <a:prstGeom prst="rect">
            <a:avLst/>
          </a:prstGeom>
        </p:spPr>
      </p:pic>
      <p:pic>
        <p:nvPicPr>
          <p:cNvPr id="15" name="Рисунок 14">
            <a:extLst>
              <a:ext uri="{FF2B5EF4-FFF2-40B4-BE49-F238E27FC236}">
                <a16:creationId xmlns:a16="http://schemas.microsoft.com/office/drawing/2014/main" id="{9ABD2AA3-899F-4D3A-AA94-F5D8F15F08FE}"/>
              </a:ext>
            </a:extLst>
          </p:cNvPr>
          <p:cNvPicPr>
            <a:picLocks noChangeAspect="1"/>
          </p:cNvPicPr>
          <p:nvPr/>
        </p:nvPicPr>
        <p:blipFill>
          <a:blip r:embed="rId5">
            <a:biLevel thresh="25000"/>
          </a:blip>
          <a:stretch>
            <a:fillRect/>
          </a:stretch>
        </p:blipFill>
        <p:spPr>
          <a:xfrm rot="16200000">
            <a:off x="3471342" y="-40625"/>
            <a:ext cx="585267" cy="1313233"/>
          </a:xfrm>
          <a:prstGeom prst="rect">
            <a:avLst/>
          </a:prstGeom>
        </p:spPr>
      </p:pic>
      <p:pic>
        <p:nvPicPr>
          <p:cNvPr id="17" name="Рисунок 16">
            <a:extLst>
              <a:ext uri="{FF2B5EF4-FFF2-40B4-BE49-F238E27FC236}">
                <a16:creationId xmlns:a16="http://schemas.microsoft.com/office/drawing/2014/main" id="{C4A17156-861C-48D1-97E9-65859ED4DC40}"/>
              </a:ext>
            </a:extLst>
          </p:cNvPr>
          <p:cNvPicPr>
            <a:picLocks noChangeAspect="1"/>
          </p:cNvPicPr>
          <p:nvPr/>
        </p:nvPicPr>
        <p:blipFill>
          <a:blip r:embed="rId5">
            <a:duotone>
              <a:schemeClr val="bg2">
                <a:shade val="45000"/>
                <a:satMod val="135000"/>
              </a:schemeClr>
              <a:prstClr val="white"/>
            </a:duotone>
          </a:blip>
          <a:stretch>
            <a:fillRect/>
          </a:stretch>
        </p:blipFill>
        <p:spPr>
          <a:xfrm rot="16200000">
            <a:off x="4898965" y="-42928"/>
            <a:ext cx="397083" cy="1206643"/>
          </a:xfrm>
          <a:prstGeom prst="rect">
            <a:avLst/>
          </a:prstGeom>
        </p:spPr>
      </p:pic>
      <p:pic>
        <p:nvPicPr>
          <p:cNvPr id="19" name="Рисунок 18">
            <a:extLst>
              <a:ext uri="{FF2B5EF4-FFF2-40B4-BE49-F238E27FC236}">
                <a16:creationId xmlns:a16="http://schemas.microsoft.com/office/drawing/2014/main" id="{ED197224-F4BA-41C0-B4D3-E2AC98D4075C}"/>
              </a:ext>
            </a:extLst>
          </p:cNvPr>
          <p:cNvPicPr>
            <a:picLocks noChangeAspect="1"/>
          </p:cNvPicPr>
          <p:nvPr/>
        </p:nvPicPr>
        <p:blipFill>
          <a:blip r:embed="rId3">
            <a:duotone>
              <a:prstClr val="black"/>
              <a:srgbClr val="FF66FF">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5700828" y="712440"/>
            <a:ext cx="783238" cy="918981"/>
          </a:xfrm>
          <a:prstGeom prst="rect">
            <a:avLst/>
          </a:prstGeom>
        </p:spPr>
      </p:pic>
      <p:pic>
        <p:nvPicPr>
          <p:cNvPr id="21" name="Рисунок 20">
            <a:extLst>
              <a:ext uri="{FF2B5EF4-FFF2-40B4-BE49-F238E27FC236}">
                <a16:creationId xmlns:a16="http://schemas.microsoft.com/office/drawing/2014/main" id="{14A0ACF4-1749-4974-A2D4-204D55999A31}"/>
              </a:ext>
            </a:extLst>
          </p:cNvPr>
          <p:cNvPicPr>
            <a:picLocks noChangeAspect="1"/>
          </p:cNvPicPr>
          <p:nvPr/>
        </p:nvPicPr>
        <p:blipFill>
          <a:blip r:embed="rId6">
            <a:duotone>
              <a:prstClr val="black"/>
              <a:srgbClr val="FFFF00">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5700829" y="1709740"/>
            <a:ext cx="717246" cy="918981"/>
          </a:xfrm>
          <a:prstGeom prst="rect">
            <a:avLst/>
          </a:prstGeom>
        </p:spPr>
      </p:pic>
      <p:pic>
        <p:nvPicPr>
          <p:cNvPr id="23" name="Рисунок 22">
            <a:extLst>
              <a:ext uri="{FF2B5EF4-FFF2-40B4-BE49-F238E27FC236}">
                <a16:creationId xmlns:a16="http://schemas.microsoft.com/office/drawing/2014/main" id="{DF1B4547-F657-4CF2-9086-D916F946F9DB}"/>
              </a:ext>
            </a:extLst>
          </p:cNvPr>
          <p:cNvPicPr>
            <a:picLocks noChangeAspect="1"/>
          </p:cNvPicPr>
          <p:nvPr/>
        </p:nvPicPr>
        <p:blipFill>
          <a:blip r:embed="rId5">
            <a:duotone>
              <a:prstClr val="black"/>
              <a:srgbClr val="99FF66">
                <a:tint val="45000"/>
                <a:satMod val="400000"/>
              </a:srgbClr>
            </a:duotone>
          </a:blip>
          <a:stretch>
            <a:fillRect/>
          </a:stretch>
        </p:blipFill>
        <p:spPr>
          <a:xfrm>
            <a:off x="5700828" y="2876810"/>
            <a:ext cx="750243" cy="1042526"/>
          </a:xfrm>
          <a:prstGeom prst="rect">
            <a:avLst/>
          </a:prstGeom>
        </p:spPr>
      </p:pic>
      <p:pic>
        <p:nvPicPr>
          <p:cNvPr id="25" name="Рисунок 24">
            <a:extLst>
              <a:ext uri="{FF2B5EF4-FFF2-40B4-BE49-F238E27FC236}">
                <a16:creationId xmlns:a16="http://schemas.microsoft.com/office/drawing/2014/main" id="{11ED8DA9-5E1A-4831-B9F5-B4E9493382B5}"/>
              </a:ext>
            </a:extLst>
          </p:cNvPr>
          <p:cNvPicPr>
            <a:picLocks noChangeAspect="1"/>
          </p:cNvPicPr>
          <p:nvPr/>
        </p:nvPicPr>
        <p:blipFill>
          <a:blip r:embed="rId7">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700829" y="4305511"/>
            <a:ext cx="783237" cy="1145793"/>
          </a:xfrm>
          <a:prstGeom prst="rect">
            <a:avLst/>
          </a:prstGeom>
        </p:spPr>
      </p:pic>
      <p:pic>
        <p:nvPicPr>
          <p:cNvPr id="27" name="Рисунок 26">
            <a:extLst>
              <a:ext uri="{FF2B5EF4-FFF2-40B4-BE49-F238E27FC236}">
                <a16:creationId xmlns:a16="http://schemas.microsoft.com/office/drawing/2014/main" id="{32A0AF16-5181-40ED-AB31-A69FFBA8B5CD}"/>
              </a:ext>
            </a:extLst>
          </p:cNvPr>
          <p:cNvPicPr>
            <a:picLocks noChangeAspect="1"/>
          </p:cNvPicPr>
          <p:nvPr/>
        </p:nvPicPr>
        <p:blipFill>
          <a:blip r:embed="rId8">
            <a:duotone>
              <a:prstClr val="black"/>
              <a:srgbClr val="00B0F0">
                <a:tint val="45000"/>
                <a:satMod val="400000"/>
              </a:srgbClr>
            </a:duotone>
          </a:blip>
          <a:stretch>
            <a:fillRect/>
          </a:stretch>
        </p:blipFill>
        <p:spPr>
          <a:xfrm rot="16200000">
            <a:off x="4925285" y="5181326"/>
            <a:ext cx="585268" cy="1146147"/>
          </a:xfrm>
          <a:prstGeom prst="rect">
            <a:avLst/>
          </a:prstGeom>
        </p:spPr>
      </p:pic>
      <p:pic>
        <p:nvPicPr>
          <p:cNvPr id="29" name="Рисунок 28">
            <a:extLst>
              <a:ext uri="{FF2B5EF4-FFF2-40B4-BE49-F238E27FC236}">
                <a16:creationId xmlns:a16="http://schemas.microsoft.com/office/drawing/2014/main" id="{447ED403-9153-466F-BF44-5323DBEC4EDA}"/>
              </a:ext>
            </a:extLst>
          </p:cNvPr>
          <p:cNvPicPr>
            <a:picLocks noChangeAspect="1"/>
          </p:cNvPicPr>
          <p:nvPr/>
        </p:nvPicPr>
        <p:blipFill>
          <a:blip r:embed="rId9">
            <a:duotone>
              <a:prstClr val="black"/>
              <a:srgbClr val="FF0000">
                <a:tint val="45000"/>
                <a:satMod val="400000"/>
              </a:srgbClr>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rot="16200000">
            <a:off x="3530933" y="5083782"/>
            <a:ext cx="780356" cy="1146147"/>
          </a:xfrm>
          <a:prstGeom prst="rect">
            <a:avLst/>
          </a:prstGeom>
        </p:spPr>
      </p:pic>
      <p:pic>
        <p:nvPicPr>
          <p:cNvPr id="31" name="Рисунок 30">
            <a:extLst>
              <a:ext uri="{FF2B5EF4-FFF2-40B4-BE49-F238E27FC236}">
                <a16:creationId xmlns:a16="http://schemas.microsoft.com/office/drawing/2014/main" id="{EB93BBF6-0B2D-4CD9-84AF-4B3F8684C7A6}"/>
              </a:ext>
            </a:extLst>
          </p:cNvPr>
          <p:cNvPicPr>
            <a:picLocks noChangeAspect="1"/>
          </p:cNvPicPr>
          <p:nvPr/>
        </p:nvPicPr>
        <p:blipFill>
          <a:blip r:embed="rId8">
            <a:biLevel thresh="50000"/>
          </a:blip>
          <a:stretch>
            <a:fillRect/>
          </a:stretch>
        </p:blipFill>
        <p:spPr>
          <a:xfrm rot="5400000">
            <a:off x="1200010" y="5026862"/>
            <a:ext cx="289273" cy="1593493"/>
          </a:xfrm>
          <a:prstGeom prst="rect">
            <a:avLst/>
          </a:prstGeom>
        </p:spPr>
      </p:pic>
      <p:pic>
        <p:nvPicPr>
          <p:cNvPr id="33" name="Рисунок 32">
            <a:extLst>
              <a:ext uri="{FF2B5EF4-FFF2-40B4-BE49-F238E27FC236}">
                <a16:creationId xmlns:a16="http://schemas.microsoft.com/office/drawing/2014/main" id="{DA48C5EB-EA98-4B99-A49F-D2F116324706}"/>
              </a:ext>
            </a:extLst>
          </p:cNvPr>
          <p:cNvPicPr>
            <a:picLocks noChangeAspect="1"/>
          </p:cNvPicPr>
          <p:nvPr/>
        </p:nvPicPr>
        <p:blipFill>
          <a:blip r:embed="rId8">
            <a:duotone>
              <a:prstClr val="black"/>
              <a:srgbClr val="FFFF00">
                <a:tint val="45000"/>
                <a:satMod val="400000"/>
              </a:srgbClr>
            </a:duotone>
          </a:blip>
          <a:stretch>
            <a:fillRect/>
          </a:stretch>
        </p:blipFill>
        <p:spPr>
          <a:xfrm>
            <a:off x="91332" y="2666545"/>
            <a:ext cx="558025" cy="814960"/>
          </a:xfrm>
          <a:prstGeom prst="rect">
            <a:avLst/>
          </a:prstGeom>
          <a:ln>
            <a:noFill/>
          </a:ln>
        </p:spPr>
      </p:pic>
      <p:pic>
        <p:nvPicPr>
          <p:cNvPr id="35" name="Рисунок 34">
            <a:extLst>
              <a:ext uri="{FF2B5EF4-FFF2-40B4-BE49-F238E27FC236}">
                <a16:creationId xmlns:a16="http://schemas.microsoft.com/office/drawing/2014/main" id="{E165B4D8-8B96-4825-AB58-0037832B3A36}"/>
              </a:ext>
            </a:extLst>
          </p:cNvPr>
          <p:cNvPicPr>
            <a:picLocks noChangeAspect="1"/>
          </p:cNvPicPr>
          <p:nvPr/>
        </p:nvPicPr>
        <p:blipFill>
          <a:blip r:embed="rId8"/>
          <a:stretch>
            <a:fillRect/>
          </a:stretch>
        </p:blipFill>
        <p:spPr>
          <a:xfrm>
            <a:off x="111683" y="3601498"/>
            <a:ext cx="533595" cy="993745"/>
          </a:xfrm>
          <a:prstGeom prst="rect">
            <a:avLst/>
          </a:prstGeom>
        </p:spPr>
      </p:pic>
      <p:pic>
        <p:nvPicPr>
          <p:cNvPr id="37" name="Рисунок 36">
            <a:extLst>
              <a:ext uri="{FF2B5EF4-FFF2-40B4-BE49-F238E27FC236}">
                <a16:creationId xmlns:a16="http://schemas.microsoft.com/office/drawing/2014/main" id="{77DFCBD3-2A82-451A-9708-0805EA2AD0AC}"/>
              </a:ext>
            </a:extLst>
          </p:cNvPr>
          <p:cNvPicPr>
            <a:picLocks noChangeAspect="1"/>
          </p:cNvPicPr>
          <p:nvPr/>
        </p:nvPicPr>
        <p:blipFill>
          <a:blip r:embed="rId8">
            <a:duotone>
              <a:schemeClr val="bg2">
                <a:shade val="45000"/>
                <a:satMod val="135000"/>
              </a:schemeClr>
              <a:prstClr val="white"/>
            </a:duotone>
          </a:blip>
          <a:stretch>
            <a:fillRect/>
          </a:stretch>
        </p:blipFill>
        <p:spPr>
          <a:xfrm>
            <a:off x="25087" y="4716222"/>
            <a:ext cx="390178" cy="993745"/>
          </a:xfrm>
          <a:prstGeom prst="rect">
            <a:avLst/>
          </a:prstGeom>
        </p:spPr>
      </p:pic>
      <p:pic>
        <p:nvPicPr>
          <p:cNvPr id="39" name="Рисунок 38">
            <a:extLst>
              <a:ext uri="{FF2B5EF4-FFF2-40B4-BE49-F238E27FC236}">
                <a16:creationId xmlns:a16="http://schemas.microsoft.com/office/drawing/2014/main" id="{498A3DB3-D75E-4091-9041-DFFF4545BBBB}"/>
              </a:ext>
            </a:extLst>
          </p:cNvPr>
          <p:cNvPicPr>
            <a:picLocks noChangeAspect="1"/>
          </p:cNvPicPr>
          <p:nvPr/>
        </p:nvPicPr>
        <p:blipFill>
          <a:blip r:embed="rId8">
            <a:lum bright="70000" contrast="-70000"/>
          </a:blip>
          <a:stretch>
            <a:fillRect/>
          </a:stretch>
        </p:blipFill>
        <p:spPr>
          <a:xfrm rot="5400000">
            <a:off x="3085166" y="3320327"/>
            <a:ext cx="585268" cy="6212532"/>
          </a:xfrm>
          <a:prstGeom prst="rect">
            <a:avLst/>
          </a:prstGeom>
        </p:spPr>
      </p:pic>
      <p:pic>
        <p:nvPicPr>
          <p:cNvPr id="41" name="Рисунок 40">
            <a:extLst>
              <a:ext uri="{FF2B5EF4-FFF2-40B4-BE49-F238E27FC236}">
                <a16:creationId xmlns:a16="http://schemas.microsoft.com/office/drawing/2014/main" id="{122CFFFF-C2E5-48EC-85E4-30BE5982CCD7}"/>
              </a:ext>
            </a:extLst>
          </p:cNvPr>
          <p:cNvPicPr>
            <a:picLocks noChangeAspect="1"/>
          </p:cNvPicPr>
          <p:nvPr/>
        </p:nvPicPr>
        <p:blipFill>
          <a:blip r:embed="rId8">
            <a:duotone>
              <a:schemeClr val="accent6">
                <a:shade val="45000"/>
                <a:satMod val="135000"/>
              </a:schemeClr>
              <a:prstClr val="white"/>
            </a:duotone>
          </a:blip>
          <a:stretch>
            <a:fillRect/>
          </a:stretch>
        </p:blipFill>
        <p:spPr>
          <a:xfrm>
            <a:off x="2333938" y="5461765"/>
            <a:ext cx="912237" cy="544409"/>
          </a:xfrm>
          <a:prstGeom prst="rect">
            <a:avLst/>
          </a:prstGeom>
        </p:spPr>
      </p:pic>
      <p:pic>
        <p:nvPicPr>
          <p:cNvPr id="43" name="Рисунок 42">
            <a:extLst>
              <a:ext uri="{FF2B5EF4-FFF2-40B4-BE49-F238E27FC236}">
                <a16:creationId xmlns:a16="http://schemas.microsoft.com/office/drawing/2014/main" id="{DEEB7503-F80B-414F-AD7B-87F6FDF8C5F1}"/>
              </a:ext>
            </a:extLst>
          </p:cNvPr>
          <p:cNvPicPr>
            <a:picLocks noChangeAspect="1"/>
          </p:cNvPicPr>
          <p:nvPr/>
        </p:nvPicPr>
        <p:blipFill>
          <a:blip r:embed="rId8">
            <a:duotone>
              <a:schemeClr val="accent4">
                <a:shade val="45000"/>
                <a:satMod val="135000"/>
              </a:schemeClr>
              <a:prstClr val="white"/>
            </a:duotone>
          </a:blip>
          <a:stretch>
            <a:fillRect/>
          </a:stretch>
        </p:blipFill>
        <p:spPr>
          <a:xfrm>
            <a:off x="1543246" y="2530367"/>
            <a:ext cx="564640" cy="652864"/>
          </a:xfrm>
          <a:prstGeom prst="rect">
            <a:avLst/>
          </a:prstGeom>
        </p:spPr>
      </p:pic>
      <p:sp>
        <p:nvSpPr>
          <p:cNvPr id="45" name="Овал 44">
            <a:extLst>
              <a:ext uri="{FF2B5EF4-FFF2-40B4-BE49-F238E27FC236}">
                <a16:creationId xmlns:a16="http://schemas.microsoft.com/office/drawing/2014/main" id="{9AC2AE21-872B-4A34-9B06-CE21074B60A3}"/>
              </a:ext>
            </a:extLst>
          </p:cNvPr>
          <p:cNvSpPr/>
          <p:nvPr/>
        </p:nvSpPr>
        <p:spPr>
          <a:xfrm>
            <a:off x="2170767" y="2530367"/>
            <a:ext cx="198783" cy="265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7" name="Рисунок 46">
            <a:extLst>
              <a:ext uri="{FF2B5EF4-FFF2-40B4-BE49-F238E27FC236}">
                <a16:creationId xmlns:a16="http://schemas.microsoft.com/office/drawing/2014/main" id="{561E3FC0-3E34-4DA6-8849-C56E0723CA2F}"/>
              </a:ext>
            </a:extLst>
          </p:cNvPr>
          <p:cNvPicPr>
            <a:picLocks noChangeAspect="1"/>
          </p:cNvPicPr>
          <p:nvPr/>
        </p:nvPicPr>
        <p:blipFill>
          <a:blip r:embed="rId11">
            <a:duotone>
              <a:schemeClr val="accent4">
                <a:shade val="45000"/>
                <a:satMod val="135000"/>
              </a:schemeClr>
              <a:prstClr val="white"/>
            </a:duotone>
          </a:blip>
          <a:stretch>
            <a:fillRect/>
          </a:stretch>
        </p:blipFill>
        <p:spPr>
          <a:xfrm>
            <a:off x="1543246" y="3703786"/>
            <a:ext cx="564640" cy="650772"/>
          </a:xfrm>
          <a:prstGeom prst="rect">
            <a:avLst/>
          </a:prstGeom>
        </p:spPr>
      </p:pic>
      <p:pic>
        <p:nvPicPr>
          <p:cNvPr id="49" name="Рисунок 48">
            <a:extLst>
              <a:ext uri="{FF2B5EF4-FFF2-40B4-BE49-F238E27FC236}">
                <a16:creationId xmlns:a16="http://schemas.microsoft.com/office/drawing/2014/main" id="{D6F0C1B2-C775-46AA-AB30-9088DAAB1716}"/>
              </a:ext>
            </a:extLst>
          </p:cNvPr>
          <p:cNvPicPr>
            <a:picLocks noChangeAspect="1"/>
          </p:cNvPicPr>
          <p:nvPr/>
        </p:nvPicPr>
        <p:blipFill>
          <a:blip r:embed="rId11">
            <a:duotone>
              <a:schemeClr val="accent4">
                <a:shade val="45000"/>
                <a:satMod val="135000"/>
              </a:schemeClr>
              <a:prstClr val="white"/>
            </a:duotone>
          </a:blip>
          <a:stretch>
            <a:fillRect/>
          </a:stretch>
        </p:blipFill>
        <p:spPr>
          <a:xfrm>
            <a:off x="2966192" y="2521904"/>
            <a:ext cx="559966" cy="645385"/>
          </a:xfrm>
          <a:prstGeom prst="rect">
            <a:avLst/>
          </a:prstGeom>
        </p:spPr>
      </p:pic>
      <p:pic>
        <p:nvPicPr>
          <p:cNvPr id="51" name="Рисунок 50">
            <a:extLst>
              <a:ext uri="{FF2B5EF4-FFF2-40B4-BE49-F238E27FC236}">
                <a16:creationId xmlns:a16="http://schemas.microsoft.com/office/drawing/2014/main" id="{75EE5049-3F26-4EA5-80D6-E80F538B2E66}"/>
              </a:ext>
            </a:extLst>
          </p:cNvPr>
          <p:cNvPicPr>
            <a:picLocks noChangeAspect="1"/>
          </p:cNvPicPr>
          <p:nvPr/>
        </p:nvPicPr>
        <p:blipFill>
          <a:blip r:embed="rId11">
            <a:duotone>
              <a:schemeClr val="accent4">
                <a:shade val="45000"/>
                <a:satMod val="135000"/>
              </a:schemeClr>
              <a:prstClr val="white"/>
            </a:duotone>
          </a:blip>
          <a:stretch>
            <a:fillRect/>
          </a:stretch>
        </p:blipFill>
        <p:spPr>
          <a:xfrm>
            <a:off x="2914916" y="3706479"/>
            <a:ext cx="559966" cy="645385"/>
          </a:xfrm>
          <a:prstGeom prst="rect">
            <a:avLst/>
          </a:prstGeom>
        </p:spPr>
      </p:pic>
      <p:pic>
        <p:nvPicPr>
          <p:cNvPr id="53" name="Рисунок 52">
            <a:extLst>
              <a:ext uri="{FF2B5EF4-FFF2-40B4-BE49-F238E27FC236}">
                <a16:creationId xmlns:a16="http://schemas.microsoft.com/office/drawing/2014/main" id="{818FBCFA-FAD5-4FE2-89AE-7DF84D9F64B7}"/>
              </a:ext>
            </a:extLst>
          </p:cNvPr>
          <p:cNvPicPr>
            <a:picLocks noChangeAspect="1"/>
          </p:cNvPicPr>
          <p:nvPr/>
        </p:nvPicPr>
        <p:blipFill>
          <a:blip r:embed="rId12"/>
          <a:stretch>
            <a:fillRect/>
          </a:stretch>
        </p:blipFill>
        <p:spPr>
          <a:xfrm>
            <a:off x="2170767" y="2968266"/>
            <a:ext cx="201184" cy="264414"/>
          </a:xfrm>
          <a:prstGeom prst="rect">
            <a:avLst/>
          </a:prstGeom>
        </p:spPr>
      </p:pic>
      <p:pic>
        <p:nvPicPr>
          <p:cNvPr id="59" name="Рисунок 58">
            <a:extLst>
              <a:ext uri="{FF2B5EF4-FFF2-40B4-BE49-F238E27FC236}">
                <a16:creationId xmlns:a16="http://schemas.microsoft.com/office/drawing/2014/main" id="{428FC1C9-313D-4BCA-ABD0-25FD8376B710}"/>
              </a:ext>
            </a:extLst>
          </p:cNvPr>
          <p:cNvPicPr>
            <a:picLocks noChangeAspect="1"/>
          </p:cNvPicPr>
          <p:nvPr/>
        </p:nvPicPr>
        <p:blipFill>
          <a:blip r:embed="rId12"/>
          <a:stretch>
            <a:fillRect/>
          </a:stretch>
        </p:blipFill>
        <p:spPr>
          <a:xfrm>
            <a:off x="1252614" y="2559977"/>
            <a:ext cx="213378" cy="280440"/>
          </a:xfrm>
          <a:prstGeom prst="rect">
            <a:avLst/>
          </a:prstGeom>
        </p:spPr>
      </p:pic>
      <p:pic>
        <p:nvPicPr>
          <p:cNvPr id="61" name="Рисунок 60">
            <a:extLst>
              <a:ext uri="{FF2B5EF4-FFF2-40B4-BE49-F238E27FC236}">
                <a16:creationId xmlns:a16="http://schemas.microsoft.com/office/drawing/2014/main" id="{B0831FA1-6659-4E61-B4E4-DE6C3653F176}"/>
              </a:ext>
            </a:extLst>
          </p:cNvPr>
          <p:cNvPicPr>
            <a:picLocks noChangeAspect="1"/>
          </p:cNvPicPr>
          <p:nvPr/>
        </p:nvPicPr>
        <p:blipFill>
          <a:blip r:embed="rId12"/>
          <a:stretch>
            <a:fillRect/>
          </a:stretch>
        </p:blipFill>
        <p:spPr>
          <a:xfrm>
            <a:off x="1263434" y="2960253"/>
            <a:ext cx="213378" cy="280440"/>
          </a:xfrm>
          <a:prstGeom prst="rect">
            <a:avLst/>
          </a:prstGeom>
        </p:spPr>
      </p:pic>
      <p:pic>
        <p:nvPicPr>
          <p:cNvPr id="63" name="Рисунок 62">
            <a:extLst>
              <a:ext uri="{FF2B5EF4-FFF2-40B4-BE49-F238E27FC236}">
                <a16:creationId xmlns:a16="http://schemas.microsoft.com/office/drawing/2014/main" id="{9CE2B088-1A75-4485-B7D7-8F698328545E}"/>
              </a:ext>
            </a:extLst>
          </p:cNvPr>
          <p:cNvPicPr>
            <a:picLocks noChangeAspect="1"/>
          </p:cNvPicPr>
          <p:nvPr/>
        </p:nvPicPr>
        <p:blipFill>
          <a:blip r:embed="rId12"/>
          <a:stretch>
            <a:fillRect/>
          </a:stretch>
        </p:blipFill>
        <p:spPr>
          <a:xfrm>
            <a:off x="1263434" y="3779116"/>
            <a:ext cx="213378" cy="280440"/>
          </a:xfrm>
          <a:prstGeom prst="rect">
            <a:avLst/>
          </a:prstGeom>
        </p:spPr>
      </p:pic>
      <p:pic>
        <p:nvPicPr>
          <p:cNvPr id="65" name="Рисунок 64">
            <a:extLst>
              <a:ext uri="{FF2B5EF4-FFF2-40B4-BE49-F238E27FC236}">
                <a16:creationId xmlns:a16="http://schemas.microsoft.com/office/drawing/2014/main" id="{EB88E0E5-8662-419A-B799-481506E22CA8}"/>
              </a:ext>
            </a:extLst>
          </p:cNvPr>
          <p:cNvPicPr>
            <a:picLocks noChangeAspect="1"/>
          </p:cNvPicPr>
          <p:nvPr/>
        </p:nvPicPr>
        <p:blipFill>
          <a:blip r:embed="rId12"/>
          <a:stretch>
            <a:fillRect/>
          </a:stretch>
        </p:blipFill>
        <p:spPr>
          <a:xfrm>
            <a:off x="1263434" y="4162828"/>
            <a:ext cx="213378" cy="280440"/>
          </a:xfrm>
          <a:prstGeom prst="rect">
            <a:avLst/>
          </a:prstGeom>
        </p:spPr>
      </p:pic>
      <p:pic>
        <p:nvPicPr>
          <p:cNvPr id="67" name="Рисунок 66">
            <a:extLst>
              <a:ext uri="{FF2B5EF4-FFF2-40B4-BE49-F238E27FC236}">
                <a16:creationId xmlns:a16="http://schemas.microsoft.com/office/drawing/2014/main" id="{BE804ACD-2B70-499B-A284-9DE2FED0B234}"/>
              </a:ext>
            </a:extLst>
          </p:cNvPr>
          <p:cNvPicPr>
            <a:picLocks noChangeAspect="1"/>
          </p:cNvPicPr>
          <p:nvPr/>
        </p:nvPicPr>
        <p:blipFill>
          <a:blip r:embed="rId12"/>
          <a:stretch>
            <a:fillRect/>
          </a:stretch>
        </p:blipFill>
        <p:spPr>
          <a:xfrm>
            <a:off x="2170767" y="3728426"/>
            <a:ext cx="213378" cy="280440"/>
          </a:xfrm>
          <a:prstGeom prst="rect">
            <a:avLst/>
          </a:prstGeom>
        </p:spPr>
      </p:pic>
      <p:pic>
        <p:nvPicPr>
          <p:cNvPr id="69" name="Рисунок 68">
            <a:extLst>
              <a:ext uri="{FF2B5EF4-FFF2-40B4-BE49-F238E27FC236}">
                <a16:creationId xmlns:a16="http://schemas.microsoft.com/office/drawing/2014/main" id="{6AC7311B-D17D-4FB4-8B83-6D582CCEFD80}"/>
              </a:ext>
            </a:extLst>
          </p:cNvPr>
          <p:cNvPicPr>
            <a:picLocks noChangeAspect="1"/>
          </p:cNvPicPr>
          <p:nvPr/>
        </p:nvPicPr>
        <p:blipFill>
          <a:blip r:embed="rId12"/>
          <a:stretch>
            <a:fillRect/>
          </a:stretch>
        </p:blipFill>
        <p:spPr>
          <a:xfrm>
            <a:off x="2157150" y="4137108"/>
            <a:ext cx="213378" cy="280440"/>
          </a:xfrm>
          <a:prstGeom prst="rect">
            <a:avLst/>
          </a:prstGeom>
        </p:spPr>
      </p:pic>
      <p:pic>
        <p:nvPicPr>
          <p:cNvPr id="71" name="Рисунок 70">
            <a:extLst>
              <a:ext uri="{FF2B5EF4-FFF2-40B4-BE49-F238E27FC236}">
                <a16:creationId xmlns:a16="http://schemas.microsoft.com/office/drawing/2014/main" id="{AE74E703-0C63-4434-95E3-47D40EE95E79}"/>
              </a:ext>
            </a:extLst>
          </p:cNvPr>
          <p:cNvPicPr>
            <a:picLocks noChangeAspect="1"/>
          </p:cNvPicPr>
          <p:nvPr/>
        </p:nvPicPr>
        <p:blipFill>
          <a:blip r:embed="rId12"/>
          <a:stretch>
            <a:fillRect/>
          </a:stretch>
        </p:blipFill>
        <p:spPr>
          <a:xfrm>
            <a:off x="2704528" y="2564768"/>
            <a:ext cx="213378" cy="280440"/>
          </a:xfrm>
          <a:prstGeom prst="rect">
            <a:avLst/>
          </a:prstGeom>
        </p:spPr>
      </p:pic>
      <p:pic>
        <p:nvPicPr>
          <p:cNvPr id="73" name="Рисунок 72">
            <a:extLst>
              <a:ext uri="{FF2B5EF4-FFF2-40B4-BE49-F238E27FC236}">
                <a16:creationId xmlns:a16="http://schemas.microsoft.com/office/drawing/2014/main" id="{43603E1E-4286-4B86-9CC1-732FEDDE7D70}"/>
              </a:ext>
            </a:extLst>
          </p:cNvPr>
          <p:cNvPicPr>
            <a:picLocks noChangeAspect="1"/>
          </p:cNvPicPr>
          <p:nvPr/>
        </p:nvPicPr>
        <p:blipFill>
          <a:blip r:embed="rId12"/>
          <a:stretch>
            <a:fillRect/>
          </a:stretch>
        </p:blipFill>
        <p:spPr>
          <a:xfrm>
            <a:off x="2704528" y="2915471"/>
            <a:ext cx="213378" cy="280440"/>
          </a:xfrm>
          <a:prstGeom prst="rect">
            <a:avLst/>
          </a:prstGeom>
        </p:spPr>
      </p:pic>
      <p:pic>
        <p:nvPicPr>
          <p:cNvPr id="75" name="Рисунок 74">
            <a:extLst>
              <a:ext uri="{FF2B5EF4-FFF2-40B4-BE49-F238E27FC236}">
                <a16:creationId xmlns:a16="http://schemas.microsoft.com/office/drawing/2014/main" id="{4F2A9EFE-BFA2-4675-95E8-E2B3B1F3B8B7}"/>
              </a:ext>
            </a:extLst>
          </p:cNvPr>
          <p:cNvPicPr>
            <a:picLocks noChangeAspect="1"/>
          </p:cNvPicPr>
          <p:nvPr/>
        </p:nvPicPr>
        <p:blipFill>
          <a:blip r:embed="rId12"/>
          <a:stretch>
            <a:fillRect/>
          </a:stretch>
        </p:blipFill>
        <p:spPr>
          <a:xfrm>
            <a:off x="3583398" y="2585794"/>
            <a:ext cx="213378" cy="280440"/>
          </a:xfrm>
          <a:prstGeom prst="rect">
            <a:avLst/>
          </a:prstGeom>
        </p:spPr>
      </p:pic>
      <p:pic>
        <p:nvPicPr>
          <p:cNvPr id="77" name="Рисунок 76">
            <a:extLst>
              <a:ext uri="{FF2B5EF4-FFF2-40B4-BE49-F238E27FC236}">
                <a16:creationId xmlns:a16="http://schemas.microsoft.com/office/drawing/2014/main" id="{27CF69E9-5B1E-4414-B0CA-0D4A5A390720}"/>
              </a:ext>
            </a:extLst>
          </p:cNvPr>
          <p:cNvPicPr>
            <a:picLocks noChangeAspect="1"/>
          </p:cNvPicPr>
          <p:nvPr/>
        </p:nvPicPr>
        <p:blipFill>
          <a:blip r:embed="rId12"/>
          <a:stretch>
            <a:fillRect/>
          </a:stretch>
        </p:blipFill>
        <p:spPr>
          <a:xfrm>
            <a:off x="3583398" y="2945386"/>
            <a:ext cx="213378" cy="280440"/>
          </a:xfrm>
          <a:prstGeom prst="rect">
            <a:avLst/>
          </a:prstGeom>
        </p:spPr>
      </p:pic>
      <p:pic>
        <p:nvPicPr>
          <p:cNvPr id="79" name="Рисунок 78">
            <a:extLst>
              <a:ext uri="{FF2B5EF4-FFF2-40B4-BE49-F238E27FC236}">
                <a16:creationId xmlns:a16="http://schemas.microsoft.com/office/drawing/2014/main" id="{8AFE6D1F-7E0C-45DC-9914-9C9D09240383}"/>
              </a:ext>
            </a:extLst>
          </p:cNvPr>
          <p:cNvPicPr>
            <a:picLocks noChangeAspect="1"/>
          </p:cNvPicPr>
          <p:nvPr/>
        </p:nvPicPr>
        <p:blipFill>
          <a:blip r:embed="rId12"/>
          <a:stretch>
            <a:fillRect/>
          </a:stretch>
        </p:blipFill>
        <p:spPr>
          <a:xfrm>
            <a:off x="2638657" y="3728426"/>
            <a:ext cx="213378" cy="280440"/>
          </a:xfrm>
          <a:prstGeom prst="rect">
            <a:avLst/>
          </a:prstGeom>
        </p:spPr>
      </p:pic>
      <p:pic>
        <p:nvPicPr>
          <p:cNvPr id="81" name="Рисунок 80">
            <a:extLst>
              <a:ext uri="{FF2B5EF4-FFF2-40B4-BE49-F238E27FC236}">
                <a16:creationId xmlns:a16="http://schemas.microsoft.com/office/drawing/2014/main" id="{5711CDCD-A99B-4AE5-9E94-FC0902256913}"/>
              </a:ext>
            </a:extLst>
          </p:cNvPr>
          <p:cNvPicPr>
            <a:picLocks noChangeAspect="1"/>
          </p:cNvPicPr>
          <p:nvPr/>
        </p:nvPicPr>
        <p:blipFill>
          <a:blip r:embed="rId12"/>
          <a:stretch>
            <a:fillRect/>
          </a:stretch>
        </p:blipFill>
        <p:spPr>
          <a:xfrm>
            <a:off x="3544743" y="3705237"/>
            <a:ext cx="213378" cy="280440"/>
          </a:xfrm>
          <a:prstGeom prst="rect">
            <a:avLst/>
          </a:prstGeom>
        </p:spPr>
      </p:pic>
      <p:pic>
        <p:nvPicPr>
          <p:cNvPr id="83" name="Рисунок 82">
            <a:extLst>
              <a:ext uri="{FF2B5EF4-FFF2-40B4-BE49-F238E27FC236}">
                <a16:creationId xmlns:a16="http://schemas.microsoft.com/office/drawing/2014/main" id="{0361CF57-6F27-4F29-B308-690CFBFAC972}"/>
              </a:ext>
            </a:extLst>
          </p:cNvPr>
          <p:cNvPicPr>
            <a:picLocks noChangeAspect="1"/>
          </p:cNvPicPr>
          <p:nvPr/>
        </p:nvPicPr>
        <p:blipFill>
          <a:blip r:embed="rId12"/>
          <a:stretch>
            <a:fillRect/>
          </a:stretch>
        </p:blipFill>
        <p:spPr>
          <a:xfrm>
            <a:off x="2652274" y="4137108"/>
            <a:ext cx="213378" cy="280440"/>
          </a:xfrm>
          <a:prstGeom prst="rect">
            <a:avLst/>
          </a:prstGeom>
        </p:spPr>
      </p:pic>
      <p:pic>
        <p:nvPicPr>
          <p:cNvPr id="85" name="Рисунок 84">
            <a:extLst>
              <a:ext uri="{FF2B5EF4-FFF2-40B4-BE49-F238E27FC236}">
                <a16:creationId xmlns:a16="http://schemas.microsoft.com/office/drawing/2014/main" id="{5D717F16-6879-471D-94C0-C6C48F01B183}"/>
              </a:ext>
            </a:extLst>
          </p:cNvPr>
          <p:cNvPicPr>
            <a:picLocks noChangeAspect="1"/>
          </p:cNvPicPr>
          <p:nvPr/>
        </p:nvPicPr>
        <p:blipFill>
          <a:blip r:embed="rId12"/>
          <a:stretch>
            <a:fillRect/>
          </a:stretch>
        </p:blipFill>
        <p:spPr>
          <a:xfrm>
            <a:off x="3550726" y="4126124"/>
            <a:ext cx="213378" cy="280440"/>
          </a:xfrm>
          <a:prstGeom prst="rect">
            <a:avLst/>
          </a:prstGeom>
        </p:spPr>
      </p:pic>
      <p:sp>
        <p:nvSpPr>
          <p:cNvPr id="86" name="TextBox 85">
            <a:extLst>
              <a:ext uri="{FF2B5EF4-FFF2-40B4-BE49-F238E27FC236}">
                <a16:creationId xmlns:a16="http://schemas.microsoft.com/office/drawing/2014/main" id="{0C2C03CA-F67B-45C9-B26E-4BA764A249E3}"/>
              </a:ext>
            </a:extLst>
          </p:cNvPr>
          <p:cNvSpPr txBox="1"/>
          <p:nvPr/>
        </p:nvSpPr>
        <p:spPr>
          <a:xfrm>
            <a:off x="6541306" y="77710"/>
            <a:ext cx="6212532" cy="6832640"/>
          </a:xfrm>
          <a:prstGeom prst="rect">
            <a:avLst/>
          </a:prstGeom>
          <a:noFill/>
        </p:spPr>
        <p:txBody>
          <a:bodyPr wrap="square" rtlCol="0">
            <a:spAutoFit/>
          </a:bodyPr>
          <a:lstStyle/>
          <a:p>
            <a:r>
              <a:rPr lang="ru-RU" sz="2000" dirty="0">
                <a:latin typeface="Times New Roman" panose="02020603050405020304" pitchFamily="18" charset="0"/>
                <a:cs typeface="Times New Roman" panose="02020603050405020304" pitchFamily="18" charset="0"/>
              </a:rPr>
              <a:t>1.Уголок природы «</a:t>
            </a:r>
            <a:r>
              <a:rPr lang="ru-RU" sz="2000" dirty="0" err="1">
                <a:latin typeface="Times New Roman" panose="02020603050405020304" pitchFamily="18" charset="0"/>
                <a:cs typeface="Times New Roman" panose="02020603050405020304" pitchFamily="18" charset="0"/>
              </a:rPr>
              <a:t>Эколята</a:t>
            </a:r>
            <a:r>
              <a:rPr lang="ru-RU" sz="2000" dirty="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2.Стеллаж для хранения познавательно-исследовательских материалов.</a:t>
            </a:r>
          </a:p>
          <a:p>
            <a:r>
              <a:rPr lang="ru-RU" sz="2000" dirty="0">
                <a:latin typeface="Times New Roman" panose="02020603050405020304" pitchFamily="18" charset="0"/>
                <a:cs typeface="Times New Roman" panose="02020603050405020304" pitchFamily="18" charset="0"/>
              </a:rPr>
              <a:t>3.Мини – лаборатория «</a:t>
            </a:r>
            <a:r>
              <a:rPr lang="ru-RU" sz="2000" dirty="0" err="1">
                <a:latin typeface="Times New Roman" panose="02020603050405020304" pitchFamily="18" charset="0"/>
                <a:cs typeface="Times New Roman" panose="02020603050405020304" pitchFamily="18" charset="0"/>
              </a:rPr>
              <a:t>Фиксики</a:t>
            </a:r>
            <a:r>
              <a:rPr lang="ru-RU" sz="2000" dirty="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4. Центр творчества/музыкальный центр</a:t>
            </a:r>
          </a:p>
          <a:p>
            <a:r>
              <a:rPr lang="ru-RU" sz="2000" dirty="0">
                <a:latin typeface="Times New Roman" panose="02020603050405020304" pitchFamily="18" charset="0"/>
                <a:cs typeface="Times New Roman" panose="02020603050405020304" pitchFamily="18" charset="0"/>
              </a:rPr>
              <a:t>5. Вход в спальню.</a:t>
            </a:r>
          </a:p>
          <a:p>
            <a:r>
              <a:rPr lang="ru-RU" sz="2000" dirty="0">
                <a:latin typeface="Times New Roman" panose="02020603050405020304" pitchFamily="18" charset="0"/>
                <a:cs typeface="Times New Roman" panose="02020603050405020304" pitchFamily="18" charset="0"/>
              </a:rPr>
              <a:t>6. Центр </a:t>
            </a:r>
            <a:r>
              <a:rPr lang="ru-RU" sz="2000" dirty="0" err="1">
                <a:latin typeface="Times New Roman" panose="02020603050405020304" pitchFamily="18" charset="0"/>
                <a:cs typeface="Times New Roman" panose="02020603050405020304" pitchFamily="18" charset="0"/>
              </a:rPr>
              <a:t>строительно</a:t>
            </a:r>
            <a:r>
              <a:rPr lang="ru-RU" sz="2000" dirty="0">
                <a:latin typeface="Times New Roman" panose="02020603050405020304" pitchFamily="18" charset="0"/>
                <a:cs typeface="Times New Roman" panose="02020603050405020304" pitchFamily="18" charset="0"/>
              </a:rPr>
              <a:t> – конструктивных игр. </a:t>
            </a:r>
          </a:p>
          <a:p>
            <a:r>
              <a:rPr lang="ru-RU" sz="2000" dirty="0">
                <a:latin typeface="Times New Roman" panose="02020603050405020304" pitchFamily="18" charset="0"/>
                <a:cs typeface="Times New Roman" panose="02020603050405020304" pitchFamily="18" charset="0"/>
              </a:rPr>
              <a:t>7.Центр безопасности/Гараж</a:t>
            </a:r>
          </a:p>
          <a:p>
            <a:r>
              <a:rPr lang="ru-RU" sz="2000" dirty="0">
                <a:latin typeface="Times New Roman" panose="02020603050405020304" pitchFamily="18" charset="0"/>
                <a:cs typeface="Times New Roman" panose="02020603050405020304" pitchFamily="18" charset="0"/>
              </a:rPr>
              <a:t>8.Центр настольно-печатных игр/ Патриотический уголок</a:t>
            </a:r>
          </a:p>
          <a:p>
            <a:r>
              <a:rPr lang="ru-RU" sz="2000" dirty="0">
                <a:latin typeface="Times New Roman" panose="02020603050405020304" pitchFamily="18" charset="0"/>
                <a:cs typeface="Times New Roman" panose="02020603050405020304" pitchFamily="18" charset="0"/>
              </a:rPr>
              <a:t>9.Кукольный дом.</a:t>
            </a:r>
          </a:p>
          <a:p>
            <a:r>
              <a:rPr lang="ru-RU" sz="2000" dirty="0">
                <a:latin typeface="Times New Roman" panose="02020603050405020304" pitchFamily="18" charset="0"/>
                <a:cs typeface="Times New Roman" panose="02020603050405020304" pitchFamily="18" charset="0"/>
              </a:rPr>
              <a:t>10. Детская парикмахерская «Милашка».</a:t>
            </a:r>
          </a:p>
          <a:p>
            <a:r>
              <a:rPr lang="ru-RU" sz="2000" dirty="0">
                <a:latin typeface="Times New Roman" panose="02020603050405020304" pitchFamily="18" charset="0"/>
                <a:cs typeface="Times New Roman" panose="02020603050405020304" pitchFamily="18" charset="0"/>
              </a:rPr>
              <a:t>11. Детский магазин «Кроха».</a:t>
            </a:r>
          </a:p>
          <a:p>
            <a:r>
              <a:rPr lang="ru-RU" sz="2000" dirty="0">
                <a:latin typeface="Times New Roman" panose="02020603050405020304" pitchFamily="18" charset="0"/>
                <a:cs typeface="Times New Roman" panose="02020603050405020304" pitchFamily="18" charset="0"/>
              </a:rPr>
              <a:t>12.Уголок уединения.</a:t>
            </a:r>
          </a:p>
          <a:p>
            <a:r>
              <a:rPr lang="ru-RU" sz="2000" dirty="0">
                <a:latin typeface="Times New Roman" panose="02020603050405020304" pitchFamily="18" charset="0"/>
                <a:cs typeface="Times New Roman" panose="02020603050405020304" pitchFamily="18" charset="0"/>
              </a:rPr>
              <a:t>13. Вход в туалет.</a:t>
            </a:r>
          </a:p>
          <a:p>
            <a:r>
              <a:rPr lang="ru-RU" sz="2000" dirty="0">
                <a:latin typeface="Times New Roman" panose="02020603050405020304" pitchFamily="18" charset="0"/>
                <a:cs typeface="Times New Roman" panose="02020603050405020304" pitchFamily="18" charset="0"/>
              </a:rPr>
              <a:t>14. Центр речевого развития «Говорун».</a:t>
            </a:r>
          </a:p>
          <a:p>
            <a:r>
              <a:rPr lang="ru-RU" sz="2000" dirty="0">
                <a:latin typeface="Times New Roman" panose="02020603050405020304" pitchFamily="18" charset="0"/>
                <a:cs typeface="Times New Roman" panose="02020603050405020304" pitchFamily="18" charset="0"/>
              </a:rPr>
              <a:t>15. Библиотека.</a:t>
            </a:r>
          </a:p>
          <a:p>
            <a:r>
              <a:rPr lang="ru-RU" sz="2000" dirty="0">
                <a:latin typeface="Times New Roman" panose="02020603050405020304" pitchFamily="18" charset="0"/>
                <a:cs typeface="Times New Roman" panose="02020603050405020304" pitchFamily="18" charset="0"/>
              </a:rPr>
              <a:t>16.Вход в группу.</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*Овалы-стулья, квадраты коричневые - столы,</a:t>
            </a:r>
          </a:p>
          <a:p>
            <a:r>
              <a:rPr lang="ru-RU" sz="2000" dirty="0">
                <a:latin typeface="Times New Roman" panose="02020603050405020304" pitchFamily="18" charset="0"/>
                <a:cs typeface="Times New Roman" panose="02020603050405020304" pitchFamily="18" charset="0"/>
              </a:rPr>
              <a:t> черный прямоугольник -магнитная доска.</a:t>
            </a:r>
          </a:p>
          <a:p>
            <a:endParaRPr lang="ru-RU" dirty="0"/>
          </a:p>
        </p:txBody>
      </p:sp>
      <p:sp>
        <p:nvSpPr>
          <p:cNvPr id="91" name="TextBox 90">
            <a:extLst>
              <a:ext uri="{FF2B5EF4-FFF2-40B4-BE49-F238E27FC236}">
                <a16:creationId xmlns:a16="http://schemas.microsoft.com/office/drawing/2014/main" id="{187C3715-756B-4076-ACCE-84191F6A2A22}"/>
              </a:ext>
            </a:extLst>
          </p:cNvPr>
          <p:cNvSpPr txBox="1"/>
          <p:nvPr/>
        </p:nvSpPr>
        <p:spPr>
          <a:xfrm>
            <a:off x="220176" y="625000"/>
            <a:ext cx="301686" cy="369332"/>
          </a:xfrm>
          <a:prstGeom prst="rect">
            <a:avLst/>
          </a:prstGeom>
          <a:noFill/>
        </p:spPr>
        <p:txBody>
          <a:bodyPr wrap="none" rtlCol="0">
            <a:spAutoFit/>
          </a:bodyPr>
          <a:lstStyle/>
          <a:p>
            <a:r>
              <a:rPr lang="ru-RU" dirty="0"/>
              <a:t>1</a:t>
            </a:r>
          </a:p>
        </p:txBody>
      </p:sp>
      <p:sp>
        <p:nvSpPr>
          <p:cNvPr id="92" name="TextBox 91">
            <a:extLst>
              <a:ext uri="{FF2B5EF4-FFF2-40B4-BE49-F238E27FC236}">
                <a16:creationId xmlns:a16="http://schemas.microsoft.com/office/drawing/2014/main" id="{4C002DFB-38BE-424A-8D1B-444947AE819C}"/>
              </a:ext>
            </a:extLst>
          </p:cNvPr>
          <p:cNvSpPr txBox="1"/>
          <p:nvPr/>
        </p:nvSpPr>
        <p:spPr>
          <a:xfrm>
            <a:off x="1148940" y="411893"/>
            <a:ext cx="655743" cy="369332"/>
          </a:xfrm>
          <a:prstGeom prst="rect">
            <a:avLst/>
          </a:prstGeom>
          <a:noFill/>
        </p:spPr>
        <p:txBody>
          <a:bodyPr wrap="square" rtlCol="0">
            <a:spAutoFit/>
          </a:bodyPr>
          <a:lstStyle/>
          <a:p>
            <a:r>
              <a:rPr lang="ru-RU" dirty="0"/>
              <a:t>2</a:t>
            </a:r>
          </a:p>
        </p:txBody>
      </p:sp>
      <p:sp>
        <p:nvSpPr>
          <p:cNvPr id="93" name="TextBox 92">
            <a:extLst>
              <a:ext uri="{FF2B5EF4-FFF2-40B4-BE49-F238E27FC236}">
                <a16:creationId xmlns:a16="http://schemas.microsoft.com/office/drawing/2014/main" id="{D34C50B1-67A7-4DB6-8A1E-C4E752BFE4BA}"/>
              </a:ext>
            </a:extLst>
          </p:cNvPr>
          <p:cNvSpPr txBox="1"/>
          <p:nvPr/>
        </p:nvSpPr>
        <p:spPr>
          <a:xfrm>
            <a:off x="2379743" y="431325"/>
            <a:ext cx="694833" cy="369332"/>
          </a:xfrm>
          <a:prstGeom prst="rect">
            <a:avLst/>
          </a:prstGeom>
          <a:noFill/>
        </p:spPr>
        <p:txBody>
          <a:bodyPr wrap="square" rtlCol="0">
            <a:spAutoFit/>
          </a:bodyPr>
          <a:lstStyle/>
          <a:p>
            <a:r>
              <a:rPr lang="ru-RU" dirty="0"/>
              <a:t>3</a:t>
            </a:r>
          </a:p>
        </p:txBody>
      </p:sp>
      <p:sp>
        <p:nvSpPr>
          <p:cNvPr id="94" name="TextBox 93">
            <a:extLst>
              <a:ext uri="{FF2B5EF4-FFF2-40B4-BE49-F238E27FC236}">
                <a16:creationId xmlns:a16="http://schemas.microsoft.com/office/drawing/2014/main" id="{A047A8DF-57CC-4094-B287-5CCA85AA248A}"/>
              </a:ext>
            </a:extLst>
          </p:cNvPr>
          <p:cNvSpPr txBox="1"/>
          <p:nvPr/>
        </p:nvSpPr>
        <p:spPr>
          <a:xfrm>
            <a:off x="3549676" y="422744"/>
            <a:ext cx="878601" cy="369332"/>
          </a:xfrm>
          <a:prstGeom prst="rect">
            <a:avLst/>
          </a:prstGeom>
          <a:noFill/>
        </p:spPr>
        <p:txBody>
          <a:bodyPr wrap="square" rtlCol="0">
            <a:spAutoFit/>
          </a:bodyPr>
          <a:lstStyle/>
          <a:p>
            <a:r>
              <a:rPr lang="ru-RU" dirty="0"/>
              <a:t>4</a:t>
            </a:r>
          </a:p>
        </p:txBody>
      </p:sp>
      <p:sp>
        <p:nvSpPr>
          <p:cNvPr id="95" name="TextBox 94">
            <a:extLst>
              <a:ext uri="{FF2B5EF4-FFF2-40B4-BE49-F238E27FC236}">
                <a16:creationId xmlns:a16="http://schemas.microsoft.com/office/drawing/2014/main" id="{352ADDBF-A72A-4312-824A-E7CF91F38CE9}"/>
              </a:ext>
            </a:extLst>
          </p:cNvPr>
          <p:cNvSpPr txBox="1"/>
          <p:nvPr/>
        </p:nvSpPr>
        <p:spPr>
          <a:xfrm>
            <a:off x="4931685" y="389708"/>
            <a:ext cx="979302" cy="646331"/>
          </a:xfrm>
          <a:prstGeom prst="rect">
            <a:avLst/>
          </a:prstGeom>
          <a:noFill/>
        </p:spPr>
        <p:txBody>
          <a:bodyPr wrap="square" rtlCol="0">
            <a:spAutoFit/>
          </a:bodyPr>
          <a:lstStyle/>
          <a:p>
            <a:r>
              <a:rPr lang="ru-RU" dirty="0"/>
              <a:t>5</a:t>
            </a:r>
          </a:p>
          <a:p>
            <a:endParaRPr lang="ru-RU" dirty="0"/>
          </a:p>
        </p:txBody>
      </p:sp>
      <p:sp>
        <p:nvSpPr>
          <p:cNvPr id="96" name="TextBox 95">
            <a:extLst>
              <a:ext uri="{FF2B5EF4-FFF2-40B4-BE49-F238E27FC236}">
                <a16:creationId xmlns:a16="http://schemas.microsoft.com/office/drawing/2014/main" id="{FF558781-CDE6-454E-82F3-5D4CD2FCE0DC}"/>
              </a:ext>
            </a:extLst>
          </p:cNvPr>
          <p:cNvSpPr txBox="1"/>
          <p:nvPr/>
        </p:nvSpPr>
        <p:spPr>
          <a:xfrm>
            <a:off x="5937654" y="972681"/>
            <a:ext cx="366983" cy="646331"/>
          </a:xfrm>
          <a:prstGeom prst="rect">
            <a:avLst/>
          </a:prstGeom>
          <a:noFill/>
        </p:spPr>
        <p:txBody>
          <a:bodyPr wrap="square" rtlCol="0">
            <a:spAutoFit/>
          </a:bodyPr>
          <a:lstStyle/>
          <a:p>
            <a:r>
              <a:rPr lang="ru-RU" dirty="0"/>
              <a:t>6</a:t>
            </a:r>
          </a:p>
          <a:p>
            <a:endParaRPr lang="ru-RU" dirty="0"/>
          </a:p>
        </p:txBody>
      </p:sp>
      <p:sp>
        <p:nvSpPr>
          <p:cNvPr id="98" name="TextBox 97">
            <a:extLst>
              <a:ext uri="{FF2B5EF4-FFF2-40B4-BE49-F238E27FC236}">
                <a16:creationId xmlns:a16="http://schemas.microsoft.com/office/drawing/2014/main" id="{213376B9-4751-4DBC-9A7B-DE30CF2A9D9E}"/>
              </a:ext>
            </a:extLst>
          </p:cNvPr>
          <p:cNvSpPr txBox="1"/>
          <p:nvPr/>
        </p:nvSpPr>
        <p:spPr>
          <a:xfrm>
            <a:off x="5881157" y="1997348"/>
            <a:ext cx="513644" cy="369332"/>
          </a:xfrm>
          <a:prstGeom prst="rect">
            <a:avLst/>
          </a:prstGeom>
          <a:noFill/>
        </p:spPr>
        <p:txBody>
          <a:bodyPr wrap="square" rtlCol="0">
            <a:spAutoFit/>
          </a:bodyPr>
          <a:lstStyle/>
          <a:p>
            <a:r>
              <a:rPr lang="ru-RU" dirty="0"/>
              <a:t>7</a:t>
            </a:r>
          </a:p>
        </p:txBody>
      </p:sp>
      <p:sp>
        <p:nvSpPr>
          <p:cNvPr id="99" name="TextBox 98">
            <a:extLst>
              <a:ext uri="{FF2B5EF4-FFF2-40B4-BE49-F238E27FC236}">
                <a16:creationId xmlns:a16="http://schemas.microsoft.com/office/drawing/2014/main" id="{359F521A-D1F1-4A64-8214-52FA505CF593}"/>
              </a:ext>
            </a:extLst>
          </p:cNvPr>
          <p:cNvSpPr txBox="1"/>
          <p:nvPr/>
        </p:nvSpPr>
        <p:spPr>
          <a:xfrm>
            <a:off x="5910987" y="3288903"/>
            <a:ext cx="420915" cy="646331"/>
          </a:xfrm>
          <a:prstGeom prst="rect">
            <a:avLst/>
          </a:prstGeom>
          <a:noFill/>
        </p:spPr>
        <p:txBody>
          <a:bodyPr wrap="square" rtlCol="0">
            <a:spAutoFit/>
          </a:bodyPr>
          <a:lstStyle/>
          <a:p>
            <a:r>
              <a:rPr lang="ru-RU" dirty="0"/>
              <a:t>8</a:t>
            </a:r>
          </a:p>
          <a:p>
            <a:endParaRPr lang="ru-RU" dirty="0"/>
          </a:p>
        </p:txBody>
      </p:sp>
      <p:sp>
        <p:nvSpPr>
          <p:cNvPr id="100" name="TextBox 99">
            <a:extLst>
              <a:ext uri="{FF2B5EF4-FFF2-40B4-BE49-F238E27FC236}">
                <a16:creationId xmlns:a16="http://schemas.microsoft.com/office/drawing/2014/main" id="{2A59005A-86B3-4A0E-A17A-8886A44C6662}"/>
              </a:ext>
            </a:extLst>
          </p:cNvPr>
          <p:cNvSpPr txBox="1"/>
          <p:nvPr/>
        </p:nvSpPr>
        <p:spPr>
          <a:xfrm>
            <a:off x="5881157" y="4716222"/>
            <a:ext cx="450745" cy="646331"/>
          </a:xfrm>
          <a:prstGeom prst="rect">
            <a:avLst/>
          </a:prstGeom>
          <a:noFill/>
        </p:spPr>
        <p:txBody>
          <a:bodyPr wrap="square" rtlCol="0">
            <a:spAutoFit/>
          </a:bodyPr>
          <a:lstStyle/>
          <a:p>
            <a:r>
              <a:rPr lang="ru-RU" dirty="0"/>
              <a:t>9</a:t>
            </a:r>
          </a:p>
          <a:p>
            <a:endParaRPr lang="ru-RU" dirty="0"/>
          </a:p>
        </p:txBody>
      </p:sp>
      <p:sp>
        <p:nvSpPr>
          <p:cNvPr id="101" name="TextBox 100">
            <a:extLst>
              <a:ext uri="{FF2B5EF4-FFF2-40B4-BE49-F238E27FC236}">
                <a16:creationId xmlns:a16="http://schemas.microsoft.com/office/drawing/2014/main" id="{DBFCF439-7AB8-48C5-BDB7-3192BF914652}"/>
              </a:ext>
            </a:extLst>
          </p:cNvPr>
          <p:cNvSpPr txBox="1"/>
          <p:nvPr/>
        </p:nvSpPr>
        <p:spPr>
          <a:xfrm>
            <a:off x="4931685" y="5569733"/>
            <a:ext cx="636602" cy="369332"/>
          </a:xfrm>
          <a:prstGeom prst="rect">
            <a:avLst/>
          </a:prstGeom>
          <a:noFill/>
        </p:spPr>
        <p:txBody>
          <a:bodyPr wrap="square" rtlCol="0">
            <a:spAutoFit/>
          </a:bodyPr>
          <a:lstStyle/>
          <a:p>
            <a:r>
              <a:rPr lang="ru-RU" dirty="0"/>
              <a:t>10</a:t>
            </a:r>
          </a:p>
        </p:txBody>
      </p:sp>
      <p:sp>
        <p:nvSpPr>
          <p:cNvPr id="102" name="TextBox 101">
            <a:extLst>
              <a:ext uri="{FF2B5EF4-FFF2-40B4-BE49-F238E27FC236}">
                <a16:creationId xmlns:a16="http://schemas.microsoft.com/office/drawing/2014/main" id="{77E1AF32-F7DA-47D5-AA0E-87A78DC66309}"/>
              </a:ext>
            </a:extLst>
          </p:cNvPr>
          <p:cNvSpPr txBox="1"/>
          <p:nvPr/>
        </p:nvSpPr>
        <p:spPr>
          <a:xfrm>
            <a:off x="3685260" y="5502898"/>
            <a:ext cx="592817" cy="369332"/>
          </a:xfrm>
          <a:prstGeom prst="rect">
            <a:avLst/>
          </a:prstGeom>
          <a:noFill/>
        </p:spPr>
        <p:txBody>
          <a:bodyPr wrap="square" rtlCol="0">
            <a:spAutoFit/>
          </a:bodyPr>
          <a:lstStyle/>
          <a:p>
            <a:r>
              <a:rPr lang="ru-RU" dirty="0"/>
              <a:t>11</a:t>
            </a:r>
          </a:p>
        </p:txBody>
      </p:sp>
      <p:sp>
        <p:nvSpPr>
          <p:cNvPr id="103" name="TextBox 102">
            <a:extLst>
              <a:ext uri="{FF2B5EF4-FFF2-40B4-BE49-F238E27FC236}">
                <a16:creationId xmlns:a16="http://schemas.microsoft.com/office/drawing/2014/main" id="{F5DB7975-BA39-45BC-8110-8E3F0E5470CB}"/>
              </a:ext>
            </a:extLst>
          </p:cNvPr>
          <p:cNvSpPr txBox="1"/>
          <p:nvPr/>
        </p:nvSpPr>
        <p:spPr>
          <a:xfrm>
            <a:off x="2584781" y="5583706"/>
            <a:ext cx="752186" cy="369332"/>
          </a:xfrm>
          <a:prstGeom prst="rect">
            <a:avLst/>
          </a:prstGeom>
          <a:noFill/>
        </p:spPr>
        <p:txBody>
          <a:bodyPr wrap="square" rtlCol="0">
            <a:spAutoFit/>
          </a:bodyPr>
          <a:lstStyle/>
          <a:p>
            <a:r>
              <a:rPr lang="ru-RU" dirty="0"/>
              <a:t>12</a:t>
            </a:r>
          </a:p>
        </p:txBody>
      </p:sp>
      <p:sp>
        <p:nvSpPr>
          <p:cNvPr id="105" name="TextBox 104">
            <a:extLst>
              <a:ext uri="{FF2B5EF4-FFF2-40B4-BE49-F238E27FC236}">
                <a16:creationId xmlns:a16="http://schemas.microsoft.com/office/drawing/2014/main" id="{FC67A2EB-C859-48A4-871B-6ABA53295658}"/>
              </a:ext>
            </a:extLst>
          </p:cNvPr>
          <p:cNvSpPr txBox="1"/>
          <p:nvPr/>
        </p:nvSpPr>
        <p:spPr>
          <a:xfrm>
            <a:off x="2487402" y="6133959"/>
            <a:ext cx="4234836" cy="646331"/>
          </a:xfrm>
          <a:prstGeom prst="rect">
            <a:avLst/>
          </a:prstGeom>
          <a:noFill/>
        </p:spPr>
        <p:txBody>
          <a:bodyPr wrap="square" rtlCol="0">
            <a:spAutoFit/>
          </a:bodyPr>
          <a:lstStyle/>
          <a:p>
            <a:r>
              <a:rPr lang="ru-RU" sz="3600" dirty="0"/>
              <a:t>Окна</a:t>
            </a:r>
          </a:p>
        </p:txBody>
      </p:sp>
      <p:sp>
        <p:nvSpPr>
          <p:cNvPr id="106" name="TextBox 105">
            <a:extLst>
              <a:ext uri="{FF2B5EF4-FFF2-40B4-BE49-F238E27FC236}">
                <a16:creationId xmlns:a16="http://schemas.microsoft.com/office/drawing/2014/main" id="{AF1F4C18-1192-4259-965B-F42013ED8A73}"/>
              </a:ext>
            </a:extLst>
          </p:cNvPr>
          <p:cNvSpPr txBox="1"/>
          <p:nvPr/>
        </p:nvSpPr>
        <p:spPr>
          <a:xfrm>
            <a:off x="-28111" y="5028428"/>
            <a:ext cx="496573" cy="369332"/>
          </a:xfrm>
          <a:prstGeom prst="rect">
            <a:avLst/>
          </a:prstGeom>
          <a:noFill/>
        </p:spPr>
        <p:txBody>
          <a:bodyPr wrap="square" rtlCol="0">
            <a:spAutoFit/>
          </a:bodyPr>
          <a:lstStyle/>
          <a:p>
            <a:r>
              <a:rPr lang="ru-RU" dirty="0"/>
              <a:t>13</a:t>
            </a:r>
          </a:p>
        </p:txBody>
      </p:sp>
      <p:sp>
        <p:nvSpPr>
          <p:cNvPr id="107" name="TextBox 106">
            <a:extLst>
              <a:ext uri="{FF2B5EF4-FFF2-40B4-BE49-F238E27FC236}">
                <a16:creationId xmlns:a16="http://schemas.microsoft.com/office/drawing/2014/main" id="{E624E543-3AEF-4B08-ACA4-BC47AD9AE1E1}"/>
              </a:ext>
            </a:extLst>
          </p:cNvPr>
          <p:cNvSpPr txBox="1"/>
          <p:nvPr/>
        </p:nvSpPr>
        <p:spPr>
          <a:xfrm>
            <a:off x="188651" y="3939912"/>
            <a:ext cx="447512" cy="369332"/>
          </a:xfrm>
          <a:prstGeom prst="rect">
            <a:avLst/>
          </a:prstGeom>
          <a:noFill/>
        </p:spPr>
        <p:txBody>
          <a:bodyPr wrap="square" rtlCol="0">
            <a:spAutoFit/>
          </a:bodyPr>
          <a:lstStyle/>
          <a:p>
            <a:r>
              <a:rPr lang="ru-RU" dirty="0"/>
              <a:t>14</a:t>
            </a:r>
          </a:p>
        </p:txBody>
      </p:sp>
      <p:sp>
        <p:nvSpPr>
          <p:cNvPr id="108" name="TextBox 107">
            <a:extLst>
              <a:ext uri="{FF2B5EF4-FFF2-40B4-BE49-F238E27FC236}">
                <a16:creationId xmlns:a16="http://schemas.microsoft.com/office/drawing/2014/main" id="{00935365-A373-4068-BDF3-B208D25E58D7}"/>
              </a:ext>
            </a:extLst>
          </p:cNvPr>
          <p:cNvSpPr txBox="1"/>
          <p:nvPr/>
        </p:nvSpPr>
        <p:spPr>
          <a:xfrm>
            <a:off x="125084" y="2935719"/>
            <a:ext cx="571346" cy="369332"/>
          </a:xfrm>
          <a:prstGeom prst="rect">
            <a:avLst/>
          </a:prstGeom>
          <a:noFill/>
        </p:spPr>
        <p:txBody>
          <a:bodyPr wrap="square" rtlCol="0">
            <a:spAutoFit/>
          </a:bodyPr>
          <a:lstStyle/>
          <a:p>
            <a:r>
              <a:rPr lang="ru-RU" dirty="0"/>
              <a:t>15</a:t>
            </a:r>
          </a:p>
        </p:txBody>
      </p:sp>
      <p:sp>
        <p:nvSpPr>
          <p:cNvPr id="110" name="TextBox 109">
            <a:extLst>
              <a:ext uri="{FF2B5EF4-FFF2-40B4-BE49-F238E27FC236}">
                <a16:creationId xmlns:a16="http://schemas.microsoft.com/office/drawing/2014/main" id="{F66C36B7-C26D-4FBB-A00A-BD059762C445}"/>
              </a:ext>
            </a:extLst>
          </p:cNvPr>
          <p:cNvSpPr txBox="1"/>
          <p:nvPr/>
        </p:nvSpPr>
        <p:spPr>
          <a:xfrm>
            <a:off x="5832" y="1878116"/>
            <a:ext cx="583096" cy="369332"/>
          </a:xfrm>
          <a:prstGeom prst="rect">
            <a:avLst/>
          </a:prstGeom>
          <a:noFill/>
        </p:spPr>
        <p:txBody>
          <a:bodyPr wrap="square" rtlCol="0">
            <a:spAutoFit/>
          </a:bodyPr>
          <a:lstStyle/>
          <a:p>
            <a:r>
              <a:rPr lang="ru-RU" dirty="0"/>
              <a:t>16</a:t>
            </a:r>
          </a:p>
        </p:txBody>
      </p:sp>
    </p:spTree>
    <p:extLst>
      <p:ext uri="{BB962C8B-B14F-4D97-AF65-F5344CB8AC3E}">
        <p14:creationId xmlns:p14="http://schemas.microsoft.com/office/powerpoint/2010/main" val="2077558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B3652E4-DCB0-42DE-8F5A-62283EE1C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400" y="660400"/>
            <a:ext cx="3088640" cy="2316480"/>
          </a:xfrm>
          <a:prstGeom prst="rect">
            <a:avLst/>
          </a:prstGeom>
          <a:ln>
            <a:noFill/>
          </a:ln>
          <a:effectLst>
            <a:softEdge rad="112500"/>
          </a:effectLst>
        </p:spPr>
      </p:pic>
      <p:pic>
        <p:nvPicPr>
          <p:cNvPr id="5" name="Рисунок 4">
            <a:extLst>
              <a:ext uri="{FF2B5EF4-FFF2-40B4-BE49-F238E27FC236}">
                <a16:creationId xmlns:a16="http://schemas.microsoft.com/office/drawing/2014/main" id="{EBF5D3FC-9ED5-4D13-9711-12340506E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80226" y="1890922"/>
            <a:ext cx="2606040" cy="1954530"/>
          </a:xfrm>
          <a:prstGeom prst="rect">
            <a:avLst/>
          </a:prstGeom>
          <a:ln>
            <a:noFill/>
          </a:ln>
          <a:effectLst>
            <a:softEdge rad="112500"/>
          </a:effectLst>
        </p:spPr>
      </p:pic>
      <p:pic>
        <p:nvPicPr>
          <p:cNvPr id="7" name="Рисунок 6">
            <a:extLst>
              <a:ext uri="{FF2B5EF4-FFF2-40B4-BE49-F238E27FC236}">
                <a16:creationId xmlns:a16="http://schemas.microsoft.com/office/drawing/2014/main" id="{4B3B115B-9CA5-4CE3-9F4C-1E572811D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V="1">
            <a:off x="9303966" y="811824"/>
            <a:ext cx="2915584" cy="2186688"/>
          </a:xfrm>
          <a:prstGeom prst="rect">
            <a:avLst/>
          </a:prstGeom>
          <a:ln>
            <a:noFill/>
          </a:ln>
          <a:effectLst>
            <a:softEdge rad="112500"/>
          </a:effectLst>
        </p:spPr>
      </p:pic>
      <p:pic>
        <p:nvPicPr>
          <p:cNvPr id="9" name="Рисунок 8">
            <a:extLst>
              <a:ext uri="{FF2B5EF4-FFF2-40B4-BE49-F238E27FC236}">
                <a16:creationId xmlns:a16="http://schemas.microsoft.com/office/drawing/2014/main" id="{C4FA3581-61BC-4C60-A50D-D01C30884A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8943" y="4171207"/>
            <a:ext cx="3267326" cy="2450495"/>
          </a:xfrm>
          <a:prstGeom prst="rect">
            <a:avLst/>
          </a:prstGeom>
          <a:ln>
            <a:noFill/>
          </a:ln>
          <a:effectLst>
            <a:softEdge rad="112500"/>
          </a:effectLst>
        </p:spPr>
      </p:pic>
      <p:pic>
        <p:nvPicPr>
          <p:cNvPr id="11" name="Рисунок 10">
            <a:extLst>
              <a:ext uri="{FF2B5EF4-FFF2-40B4-BE49-F238E27FC236}">
                <a16:creationId xmlns:a16="http://schemas.microsoft.com/office/drawing/2014/main" id="{4A4EC776-D8FC-4589-A60C-2A5F5DDE14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85" y="4171208"/>
            <a:ext cx="2769870" cy="2242452"/>
          </a:xfrm>
          <a:prstGeom prst="rect">
            <a:avLst/>
          </a:prstGeom>
          <a:ln>
            <a:noFill/>
          </a:ln>
          <a:effectLst>
            <a:softEdge rad="112500"/>
          </a:effectLst>
        </p:spPr>
      </p:pic>
      <p:pic>
        <p:nvPicPr>
          <p:cNvPr id="13" name="Рисунок 12">
            <a:extLst>
              <a:ext uri="{FF2B5EF4-FFF2-40B4-BE49-F238E27FC236}">
                <a16:creationId xmlns:a16="http://schemas.microsoft.com/office/drawing/2014/main" id="{B0CF4DD7-940D-4D06-8AAE-8D288C099B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6064" y="4379250"/>
            <a:ext cx="2989936" cy="2242452"/>
          </a:xfrm>
          <a:prstGeom prst="rect">
            <a:avLst/>
          </a:prstGeom>
          <a:ln>
            <a:noFill/>
          </a:ln>
          <a:effectLst>
            <a:softEdge rad="112500"/>
          </a:effectLst>
        </p:spPr>
      </p:pic>
      <p:pic>
        <p:nvPicPr>
          <p:cNvPr id="15" name="Рисунок 14">
            <a:extLst>
              <a:ext uri="{FF2B5EF4-FFF2-40B4-BE49-F238E27FC236}">
                <a16:creationId xmlns:a16="http://schemas.microsoft.com/office/drawing/2014/main" id="{39D078F3-C4BF-455B-82F7-BDD69B6297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4844" y="1578227"/>
            <a:ext cx="2910520" cy="2182890"/>
          </a:xfrm>
          <a:prstGeom prst="rect">
            <a:avLst/>
          </a:prstGeom>
          <a:ln>
            <a:noFill/>
          </a:ln>
          <a:effectLst>
            <a:softEdge rad="112500"/>
          </a:effectLst>
        </p:spPr>
      </p:pic>
      <p:pic>
        <p:nvPicPr>
          <p:cNvPr id="17" name="Рисунок 16">
            <a:extLst>
              <a:ext uri="{FF2B5EF4-FFF2-40B4-BE49-F238E27FC236}">
                <a16:creationId xmlns:a16="http://schemas.microsoft.com/office/drawing/2014/main" id="{4928E2B1-C682-4BE8-AB6D-5B6A376E1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205736" y="4233589"/>
            <a:ext cx="2606038" cy="1954529"/>
          </a:xfrm>
          <a:prstGeom prst="rect">
            <a:avLst/>
          </a:prstGeom>
          <a:ln>
            <a:noFill/>
          </a:ln>
          <a:effectLst>
            <a:softEdge rad="112500"/>
          </a:effectLst>
        </p:spPr>
      </p:pic>
      <p:sp>
        <p:nvSpPr>
          <p:cNvPr id="4" name="TextBox 3">
            <a:extLst>
              <a:ext uri="{FF2B5EF4-FFF2-40B4-BE49-F238E27FC236}">
                <a16:creationId xmlns:a16="http://schemas.microsoft.com/office/drawing/2014/main" id="{C1FB9727-7567-492A-8D60-E0CD89424CEC}"/>
              </a:ext>
            </a:extLst>
          </p:cNvPr>
          <p:cNvSpPr txBox="1"/>
          <p:nvPr/>
        </p:nvSpPr>
        <p:spPr>
          <a:xfrm>
            <a:off x="3713779" y="438046"/>
            <a:ext cx="4968815" cy="830997"/>
          </a:xfrm>
          <a:prstGeom prst="rect">
            <a:avLst/>
          </a:prstGeom>
          <a:noFill/>
        </p:spPr>
        <p:txBody>
          <a:bodyPr wrap="square" rtlCol="0">
            <a:spAutoFit/>
          </a:bodyPr>
          <a:lstStyle/>
          <a:p>
            <a:r>
              <a:rPr lang="ru-RU" sz="4800" b="1" dirty="0">
                <a:solidFill>
                  <a:srgbClr val="FF0000"/>
                </a:solidFill>
                <a:latin typeface="Times New Roman" panose="02020603050405020304" pitchFamily="18" charset="0"/>
                <a:cs typeface="Times New Roman" panose="02020603050405020304" pitchFamily="18" charset="0"/>
              </a:rPr>
              <a:t>Маркеры центра</a:t>
            </a:r>
          </a:p>
        </p:txBody>
      </p:sp>
    </p:spTree>
    <p:extLst>
      <p:ext uri="{BB962C8B-B14F-4D97-AF65-F5344CB8AC3E}">
        <p14:creationId xmlns:p14="http://schemas.microsoft.com/office/powerpoint/2010/main" val="2657540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DF7AA8-3369-4A3D-A99B-5F5B68DB1CE6}"/>
              </a:ext>
            </a:extLst>
          </p:cNvPr>
          <p:cNvSpPr txBox="1"/>
          <p:nvPr/>
        </p:nvSpPr>
        <p:spPr>
          <a:xfrm>
            <a:off x="5165558" y="227933"/>
            <a:ext cx="6705599" cy="6263253"/>
          </a:xfrm>
          <a:prstGeom prst="rect">
            <a:avLst/>
          </a:prstGeom>
          <a:noFill/>
        </p:spPr>
        <p:txBody>
          <a:bodyPr wrap="square" rtlCol="0">
            <a:spAutoFit/>
          </a:bodyPr>
          <a:lstStyle/>
          <a:p>
            <a:r>
              <a:rPr lang="ru-RU" sz="2000" b="0" i="0" dirty="0">
                <a:solidFill>
                  <a:srgbClr val="010101"/>
                </a:solidFill>
                <a:effectLst/>
                <a:latin typeface="Times New Roman" panose="02020603050405020304" pitchFamily="18" charset="0"/>
                <a:cs typeface="Times New Roman" panose="02020603050405020304" pitchFamily="18" charset="0"/>
              </a:rPr>
              <a:t>При организации предметной среды в групповом помещении учитываю всё, что будет способствовать становлению базовых характеристик личности каждого ребёнка, развитию его способностей и интересов. Учитывая характерную для старших дошкольников потребность в самоутверждении и признании их возможностей взрослыми, я создала условия для развития у них самостоятельности, инициативы и творчества. Развитию познавательной активности дошкольников старшего возраста в полной мере способствует создание центров науки и природы, которые развивают интересы детей, любознательность и познавательную мотивацию; воображение и творческую активность; формируют представления об объектах окружающего мира о свойствах и отношениях объектов окружающего мира (форме, цвете, размере, материалов и т.д.). Все материалы в центре науки соответствуют требованиям безопасности, доступны детям, всё эстетично оформлено. Центр науки и природы является не только украшением группы, но и местом саморазвития детей. </a:t>
            </a:r>
            <a:r>
              <a:rPr lang="ru-RU" sz="2100" b="0" i="0" dirty="0">
                <a:solidFill>
                  <a:srgbClr val="010101"/>
                </a:solidFill>
                <a:effectLst/>
                <a:latin typeface="Times New Roman" panose="02020603050405020304" pitchFamily="18" charset="0"/>
                <a:cs typeface="Times New Roman" panose="02020603050405020304" pitchFamily="18" charset="0"/>
              </a:rPr>
              <a:t> </a:t>
            </a:r>
            <a:endParaRPr lang="ru-RU" sz="21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1886EF24-A538-4DE8-9FD2-D32D953FA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73" y="227933"/>
            <a:ext cx="4858251" cy="6477667"/>
          </a:xfrm>
          <a:prstGeom prst="rect">
            <a:avLst/>
          </a:prstGeom>
          <a:ln>
            <a:noFill/>
          </a:ln>
          <a:effectLst>
            <a:softEdge rad="112500"/>
          </a:effectLst>
        </p:spPr>
      </p:pic>
    </p:spTree>
    <p:extLst>
      <p:ext uri="{BB962C8B-B14F-4D97-AF65-F5344CB8AC3E}">
        <p14:creationId xmlns:p14="http://schemas.microsoft.com/office/powerpoint/2010/main" val="1930652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778EBA5-A1DD-4B59-8B6C-CF6F3BA4CC3D}"/>
              </a:ext>
            </a:extLst>
          </p:cNvPr>
          <p:cNvPicPr>
            <a:picLocks noChangeAspect="1"/>
          </p:cNvPicPr>
          <p:nvPr/>
        </p:nvPicPr>
        <p:blipFill rotWithShape="1">
          <a:blip r:embed="rId2">
            <a:extLst>
              <a:ext uri="{28A0092B-C50C-407E-A947-70E740481C1C}">
                <a14:useLocalDpi xmlns:a14="http://schemas.microsoft.com/office/drawing/2010/main" val="0"/>
              </a:ext>
            </a:extLst>
          </a:blip>
          <a:srcRect l="16667" b="-329"/>
          <a:stretch/>
        </p:blipFill>
        <p:spPr>
          <a:xfrm>
            <a:off x="6866021" y="320842"/>
            <a:ext cx="4892842" cy="6336632"/>
          </a:xfrm>
          <a:prstGeom prst="rect">
            <a:avLst/>
          </a:prstGeom>
          <a:ln>
            <a:noFill/>
          </a:ln>
          <a:effectLst>
            <a:softEdge rad="112500"/>
          </a:effectLst>
        </p:spPr>
      </p:pic>
      <p:sp>
        <p:nvSpPr>
          <p:cNvPr id="6" name="TextBox 5">
            <a:extLst>
              <a:ext uri="{FF2B5EF4-FFF2-40B4-BE49-F238E27FC236}">
                <a16:creationId xmlns:a16="http://schemas.microsoft.com/office/drawing/2014/main" id="{2DE5C0F5-8630-4562-B32F-59ACC2B78AA9}"/>
              </a:ext>
            </a:extLst>
          </p:cNvPr>
          <p:cNvSpPr txBox="1"/>
          <p:nvPr/>
        </p:nvSpPr>
        <p:spPr>
          <a:xfrm>
            <a:off x="208548" y="0"/>
            <a:ext cx="6657473" cy="6678751"/>
          </a:xfrm>
          <a:prstGeom prst="rect">
            <a:avLst/>
          </a:prstGeom>
          <a:noFill/>
        </p:spPr>
        <p:txBody>
          <a:bodyPr wrap="square" rtlCol="0">
            <a:spAutoFit/>
          </a:bodyPr>
          <a:lstStyle/>
          <a:p>
            <a:endParaRPr lang="ru-RU" sz="2000" dirty="0">
              <a:solidFill>
                <a:srgbClr val="FF0000"/>
              </a:solidFill>
              <a:latin typeface="Times New Roman" panose="02020603050405020304" pitchFamily="18" charset="0"/>
              <a:cs typeface="Times New Roman" panose="02020603050405020304" pitchFamily="18" charset="0"/>
            </a:endParaRPr>
          </a:p>
          <a:p>
            <a:r>
              <a:rPr lang="ru-RU" sz="2400" b="0" i="0" dirty="0">
                <a:solidFill>
                  <a:srgbClr val="010101"/>
                </a:solidFill>
                <a:effectLst/>
                <a:latin typeface="Times New Roman" panose="02020603050405020304" pitchFamily="18" charset="0"/>
                <a:cs typeface="Times New Roman" panose="02020603050405020304" pitchFamily="18" charset="0"/>
              </a:rPr>
              <a:t>Центр науки и природы состоят из нескольких мини-блоков: Мини-лаборатории «</a:t>
            </a:r>
            <a:r>
              <a:rPr lang="ru-RU" sz="2400" b="0" i="0" dirty="0" err="1">
                <a:solidFill>
                  <a:srgbClr val="010101"/>
                </a:solidFill>
                <a:effectLst/>
                <a:latin typeface="Times New Roman" panose="02020603050405020304" pitchFamily="18" charset="0"/>
                <a:cs typeface="Times New Roman" panose="02020603050405020304" pitchFamily="18" charset="0"/>
              </a:rPr>
              <a:t>Фиксики</a:t>
            </a:r>
            <a:r>
              <a:rPr lang="ru-RU" sz="2400" b="0" i="0" dirty="0">
                <a:solidFill>
                  <a:srgbClr val="010101"/>
                </a:solidFill>
                <a:effectLst/>
                <a:latin typeface="Times New Roman" panose="02020603050405020304" pitchFamily="18" charset="0"/>
                <a:cs typeface="Times New Roman" panose="02020603050405020304" pitchFamily="18" charset="0"/>
              </a:rPr>
              <a:t>»; уголка природы «</a:t>
            </a:r>
            <a:r>
              <a:rPr lang="ru-RU" sz="2400" b="0" i="0" dirty="0" err="1">
                <a:solidFill>
                  <a:srgbClr val="010101"/>
                </a:solidFill>
                <a:effectLst/>
                <a:latin typeface="Times New Roman" panose="02020603050405020304" pitchFamily="18" charset="0"/>
                <a:cs typeface="Times New Roman" panose="02020603050405020304" pitchFamily="18" charset="0"/>
              </a:rPr>
              <a:t>Эколята</a:t>
            </a:r>
            <a:r>
              <a:rPr lang="ru-RU" sz="2400" b="0" i="0" dirty="0">
                <a:solidFill>
                  <a:srgbClr val="010101"/>
                </a:solidFill>
                <a:effectLst/>
                <a:latin typeface="Times New Roman" panose="02020603050405020304" pitchFamily="18" charset="0"/>
                <a:cs typeface="Times New Roman" panose="02020603050405020304" pitchFamily="18" charset="0"/>
              </a:rPr>
              <a:t>»; сезонного дерева </a:t>
            </a:r>
            <a:endParaRPr lang="ru-RU" sz="2400" dirty="0">
              <a:solidFill>
                <a:srgbClr val="FF0000"/>
              </a:solidFill>
              <a:latin typeface="Times New Roman" panose="02020603050405020304" pitchFamily="18" charset="0"/>
              <a:cs typeface="Times New Roman" panose="02020603050405020304" pitchFamily="18" charset="0"/>
            </a:endParaRPr>
          </a:p>
          <a:p>
            <a:r>
              <a:rPr lang="ru-RU" sz="2400" dirty="0">
                <a:solidFill>
                  <a:srgbClr val="FF0000"/>
                </a:solidFill>
                <a:latin typeface="Times New Roman" panose="02020603050405020304" pitchFamily="18" charset="0"/>
                <a:cs typeface="Times New Roman" panose="02020603050405020304" pitchFamily="18" charset="0"/>
              </a:rPr>
              <a:t>Мини – лаборатория </a:t>
            </a:r>
            <a:r>
              <a:rPr lang="ru-RU" sz="2400" dirty="0">
                <a:latin typeface="Times New Roman" panose="02020603050405020304" pitchFamily="18" charset="0"/>
                <a:cs typeface="Times New Roman" panose="02020603050405020304" pitchFamily="18" charset="0"/>
              </a:rPr>
              <a:t>предназначена для организации детской элементарно-исследовательской деятельности в природе. Которая обеспечивает дошкольникам не только осознание связей и зависимостей, существующих в мире природы, но и дает возможность качественно освоить перечень трудовых умений и навыков. В процессе этой деятельности дошкольники осознают свою позитивную роль в жизни природы, что оказывает благотворное влияние не только на развитие эмоциональной и интеллектуальной сфер, но и на развитие духовности и нравственности</a:t>
            </a:r>
          </a:p>
        </p:txBody>
      </p:sp>
    </p:spTree>
    <p:extLst>
      <p:ext uri="{BB962C8B-B14F-4D97-AF65-F5344CB8AC3E}">
        <p14:creationId xmlns:p14="http://schemas.microsoft.com/office/powerpoint/2010/main" val="1657827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63E8606E-C350-42B9-9604-C5CACFEC6F3B}"/>
              </a:ext>
            </a:extLst>
          </p:cNvPr>
          <p:cNvPicPr>
            <a:picLocks noChangeAspect="1"/>
          </p:cNvPicPr>
          <p:nvPr/>
        </p:nvPicPr>
        <p:blipFill rotWithShape="1">
          <a:blip r:embed="rId2">
            <a:extLst>
              <a:ext uri="{28A0092B-C50C-407E-A947-70E740481C1C}">
                <a14:useLocalDpi xmlns:a14="http://schemas.microsoft.com/office/drawing/2010/main" val="0"/>
              </a:ext>
            </a:extLst>
          </a:blip>
          <a:srcRect r="38597"/>
          <a:stretch/>
        </p:blipFill>
        <p:spPr>
          <a:xfrm>
            <a:off x="192506" y="215537"/>
            <a:ext cx="6393824" cy="6426926"/>
          </a:xfrm>
          <a:prstGeom prst="rect">
            <a:avLst/>
          </a:prstGeom>
          <a:ln>
            <a:noFill/>
          </a:ln>
          <a:effectLst>
            <a:softEdge rad="112500"/>
          </a:effectLst>
        </p:spPr>
      </p:pic>
      <p:sp>
        <p:nvSpPr>
          <p:cNvPr id="3" name="TextBox 2">
            <a:extLst>
              <a:ext uri="{FF2B5EF4-FFF2-40B4-BE49-F238E27FC236}">
                <a16:creationId xmlns:a16="http://schemas.microsoft.com/office/drawing/2014/main" id="{E4825A0F-825D-441B-AC7E-217C9EF6878C}"/>
              </a:ext>
            </a:extLst>
          </p:cNvPr>
          <p:cNvSpPr txBox="1"/>
          <p:nvPr/>
        </p:nvSpPr>
        <p:spPr>
          <a:xfrm>
            <a:off x="6737685" y="378773"/>
            <a:ext cx="5083254" cy="5997860"/>
          </a:xfrm>
          <a:prstGeom prst="rect">
            <a:avLst/>
          </a:prstGeom>
          <a:noFill/>
        </p:spPr>
        <p:txBody>
          <a:bodyPr wrap="square" rtlCol="0">
            <a:spAutoFit/>
          </a:bodyPr>
          <a:lstStyle/>
          <a:p>
            <a:pPr>
              <a:lnSpc>
                <a:spcPct val="107000"/>
              </a:lnSpc>
              <a:spcAft>
                <a:spcPts val="800"/>
              </a:spcAft>
            </a:pPr>
            <a:r>
              <a:rPr lang="ru-RU"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Для организации работы по экологическому воспитанию в детском саду необходимы определенные условия. Одно из главных - соответствующая эколого-развивающая среда, отвечающая следующим требованиям: предоставлять ребенку свободу, оказывать влияние на его мироощущение, самочувствие, здоровье. Среда должна быть удобной, информированной, настраивать на эмоциональный лад, обеспечивать гармоничные отношения между ребенком и окружающей природой.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На сновании этого создали уголок «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Эколята</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 Дошколята». Очень важно, чтобы ребенок мог оценить поведение человека в природе, высказывать свое суждение по этой проблеме. Работа в уголке проводится в течении года. </a:t>
            </a:r>
          </a:p>
        </p:txBody>
      </p:sp>
    </p:spTree>
    <p:extLst>
      <p:ext uri="{BB962C8B-B14F-4D97-AF65-F5344CB8AC3E}">
        <p14:creationId xmlns:p14="http://schemas.microsoft.com/office/powerpoint/2010/main" val="1475280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23A26C-C03C-4797-89E0-F033622B584B}"/>
              </a:ext>
            </a:extLst>
          </p:cNvPr>
          <p:cNvSpPr txBox="1"/>
          <p:nvPr/>
        </p:nvSpPr>
        <p:spPr>
          <a:xfrm>
            <a:off x="119269" y="225287"/>
            <a:ext cx="3379306" cy="6740307"/>
          </a:xfrm>
          <a:prstGeom prst="rect">
            <a:avLst/>
          </a:prstGeom>
          <a:noFill/>
        </p:spPr>
        <p:txBody>
          <a:bodyPr wrap="square" rtlCol="0">
            <a:spAutoFit/>
          </a:bodyPr>
          <a:lstStyle/>
          <a:p>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уголке находится макет озера Байкал. Без сомнения, игровой макет представляет огромный интерес для познавательной деятельности ребёнка. Не менее интересным для детей, является, возможность дополнить макет, внести свою лепту в создание нового мира. Наиболее доступный способ предоставить ребенку такую возможность, создать основу для его творческой деятельности. Как бы создать незаконченный мир, и предложить ребенку дополнить его, теми или иными предметами и формами, позволить воображению ребенка опираясь на уже готовые образы, сформировать свои, более конкретные, детализированные, индивидуальные.</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22C02403-2912-4513-8972-61445D8864FE}"/>
              </a:ext>
            </a:extLst>
          </p:cNvPr>
          <p:cNvPicPr>
            <a:picLocks noChangeAspect="1"/>
          </p:cNvPicPr>
          <p:nvPr/>
        </p:nvPicPr>
        <p:blipFill>
          <a:blip r:embed="rId2"/>
          <a:stretch>
            <a:fillRect/>
          </a:stretch>
        </p:blipFill>
        <p:spPr>
          <a:xfrm>
            <a:off x="3498575" y="430695"/>
            <a:ext cx="8203097" cy="5996609"/>
          </a:xfrm>
          <a:prstGeom prst="rect">
            <a:avLst/>
          </a:prstGeom>
        </p:spPr>
      </p:pic>
    </p:spTree>
    <p:extLst>
      <p:ext uri="{BB962C8B-B14F-4D97-AF65-F5344CB8AC3E}">
        <p14:creationId xmlns:p14="http://schemas.microsoft.com/office/powerpoint/2010/main" val="2389189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0E42237-4739-4228-A354-78F603844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82" y="755374"/>
            <a:ext cx="6812674" cy="5925724"/>
          </a:xfrm>
          <a:prstGeom prst="rect">
            <a:avLst/>
          </a:prstGeom>
          <a:ln>
            <a:noFill/>
          </a:ln>
          <a:effectLst>
            <a:softEdge rad="112500"/>
          </a:effectLst>
        </p:spPr>
      </p:pic>
      <p:sp>
        <p:nvSpPr>
          <p:cNvPr id="5" name="TextBox 4">
            <a:extLst>
              <a:ext uri="{FF2B5EF4-FFF2-40B4-BE49-F238E27FC236}">
                <a16:creationId xmlns:a16="http://schemas.microsoft.com/office/drawing/2014/main" id="{22BDBCDA-477C-4629-A72A-327BF59A4137}"/>
              </a:ext>
            </a:extLst>
          </p:cNvPr>
          <p:cNvSpPr txBox="1"/>
          <p:nvPr/>
        </p:nvSpPr>
        <p:spPr>
          <a:xfrm>
            <a:off x="7354956" y="1521543"/>
            <a:ext cx="4399722" cy="4708981"/>
          </a:xfrm>
          <a:prstGeom prst="rect">
            <a:avLst/>
          </a:prstGeom>
          <a:noFill/>
        </p:spPr>
        <p:txBody>
          <a:bodyPr wrap="square">
            <a:spAutoFit/>
          </a:bodyPr>
          <a:lstStyle/>
          <a:p>
            <a:r>
              <a:rPr lang="ru-RU" sz="2000" dirty="0">
                <a:latin typeface="Times New Roman" panose="02020603050405020304" pitchFamily="18" charset="0"/>
                <a:cs typeface="Times New Roman" panose="02020603050405020304" pitchFamily="18" charset="0"/>
              </a:rPr>
              <a:t>Таким образом, создавая центры необходимо исходить из базовой идеи: развивает та среда, в которой ребенок активно действует. Организуя деятельность в развивающей среде, педагог поощряет инициативу детей. Не давая прямых ответов на их вопросы, а создавая проблемные ситуации, помогает детям организовать опыты в лаборатории или в экологическом уголке, чтобы найти решение. Благодаря этому у них, формируется стойкий интерес к природе, познавательная активность, самостоятельность, инициативность.</a:t>
            </a:r>
          </a:p>
        </p:txBody>
      </p:sp>
      <p:sp>
        <p:nvSpPr>
          <p:cNvPr id="2" name="TextBox 1">
            <a:extLst>
              <a:ext uri="{FF2B5EF4-FFF2-40B4-BE49-F238E27FC236}">
                <a16:creationId xmlns:a16="http://schemas.microsoft.com/office/drawing/2014/main" id="{1065D944-B990-46E3-8114-A7DD6B815ADB}"/>
              </a:ext>
            </a:extLst>
          </p:cNvPr>
          <p:cNvSpPr txBox="1"/>
          <p:nvPr/>
        </p:nvSpPr>
        <p:spPr>
          <a:xfrm>
            <a:off x="1086677" y="47488"/>
            <a:ext cx="6944140" cy="707886"/>
          </a:xfrm>
          <a:prstGeom prst="rect">
            <a:avLst/>
          </a:prstGeom>
          <a:noFill/>
        </p:spPr>
        <p:txBody>
          <a:bodyPr wrap="square" rtlCol="0">
            <a:spAutoFit/>
          </a:bodyPr>
          <a:lstStyle/>
          <a:p>
            <a:r>
              <a:rPr lang="ru-RU" sz="4000" b="1" i="1" dirty="0">
                <a:solidFill>
                  <a:srgbClr val="CC0066"/>
                </a:solidFill>
                <a:latin typeface="Times New Roman" panose="02020603050405020304" pitchFamily="18" charset="0"/>
                <a:cs typeface="Times New Roman" panose="02020603050405020304" pitchFamily="18" charset="0"/>
              </a:rPr>
              <a:t>«Мир в руках ребенка»</a:t>
            </a:r>
          </a:p>
        </p:txBody>
      </p:sp>
    </p:spTree>
    <p:extLst>
      <p:ext uri="{BB962C8B-B14F-4D97-AF65-F5344CB8AC3E}">
        <p14:creationId xmlns:p14="http://schemas.microsoft.com/office/powerpoint/2010/main" val="409930966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TotalTime>
  <Words>1040</Words>
  <Application>Microsoft Office PowerPoint</Application>
  <PresentationFormat>Широкоэкранный</PresentationFormat>
  <Paragraphs>69</Paragraphs>
  <Slides>9</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9</vt:i4>
      </vt:variant>
    </vt:vector>
  </HeadingPairs>
  <TitlesOfParts>
    <vt:vector size="14"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дошкольное образовательное учреждение города Иркутска детский сад № 132</dc:title>
  <dc:creator>Александр Стрижаченко</dc:creator>
  <cp:lastModifiedBy>Аня Стрижаченко</cp:lastModifiedBy>
  <cp:revision>14</cp:revision>
  <dcterms:created xsi:type="dcterms:W3CDTF">2021-08-23T08:26:57Z</dcterms:created>
  <dcterms:modified xsi:type="dcterms:W3CDTF">2022-09-13T00:09:07Z</dcterms:modified>
</cp:coreProperties>
</file>