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64" r:id="rId13"/>
    <p:sldId id="265" r:id="rId14"/>
    <p:sldId id="266" r:id="rId15"/>
    <p:sldId id="267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E6F0FC-EAF8-4EBC-B4A9-417A6A42D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1610F7-2FD4-480C-B61B-8F45DA908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DF724A-6EFA-4462-B7CF-77ACEEE2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FE79D-7512-4C67-B491-57D8393F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660DAD-9B6E-4FD3-A456-D524B0D2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6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D7A30B-793B-4630-96ED-41DC2C02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7C85CF-24AD-4699-A639-1DEC032FC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64AF74-5A71-4FE4-B7B6-4182E24D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EC9626-80E6-4769-AC42-1D8D15D6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648441-254A-4E30-8656-75709DED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8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E99803A-58F2-46FB-8BF1-619B3A76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5273AE-CCE8-4E82-AD15-175E637F0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FC8B9E-8099-4E7C-A0B0-4C0FB905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075F9-7562-4C28-B6E3-57819A29E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16B92-BDF1-4E66-B46A-249EF32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3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814E4F-3BA9-4DC4-9D79-CC971F7E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4330A-7BB0-4486-8724-87D024C50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2FCEE-7E84-457A-A446-E771EA60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4DEB8B-29C5-49C6-8405-2C1CBABC0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51887A-1405-4C81-A9B0-EA8B2C802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7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B922E-6290-4242-824D-EAE0576C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ABAB42-9FB8-419B-9E11-016A2CAF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12AE0F-FE1D-40C7-93BA-7EAE5F17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D0E3B0-2DB7-48A0-9DAB-F62317FB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3687A3-33CD-476B-B871-42D28354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6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F340C-543C-43DC-9E7F-D6EA47FC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A0BCF1-40D3-45BD-9434-43C5D6F59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D366EA-74CF-46AC-987C-F1F242F2B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1835C5-A5A3-4FFB-B6B4-377223F7A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54DF50-CF0C-4878-89D4-1E9ACA2B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C7340B-7B42-440B-BFC9-A11C733D9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7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10C60-7921-491B-8071-F72819DA5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C4DF25-2A8E-4CD1-A3B1-100BD021F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C606BD-0AFE-41F9-9C43-EFF577E1B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4414ED3-CFB1-44F0-8EB2-05B972CB6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C6A705-2ED5-4EDA-9C03-C378A4457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87BF84-2897-420E-8942-32034D0C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0A05CD-B6CE-4984-B116-80A7D748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9DC57B-2022-45D8-A31E-20C95729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71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F0AD2-F817-4AD7-8882-8C5EE4182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D5DEA0-F960-4206-AE2D-7743618A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47BE89-061C-414F-97CE-163AC675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72C8765-D8D1-4850-AF8D-F6A33A0B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1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53743DF-1EAC-49B5-83B5-BA7E8960E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3726E2-B763-4405-818A-A71F23B4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AF294A-4ABB-429A-BA1A-B7E5A6D1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5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38182-5A5C-49DE-892D-4DF0360D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5C2CB3-B67D-4F26-831F-E5B6773FD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114EED-C930-4CEC-8C95-F81477DA9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B4D343-D293-4EFC-A818-4017ECB8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AB3369-244F-4AAD-ACBF-CB88A058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C94E6B-BBEB-4C02-9F16-CAFFDE6EF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7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64E66-5A6D-4049-A6C4-4D181654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402718-A785-4A3B-B894-0DC4CBF3E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A06199-27CD-44B9-AD9E-568225C2E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8EEDFD-4D28-40BF-97B3-15A721E4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7EF1B0-07E6-4310-BAF1-0EBBF358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B22FB1-1129-469C-84B8-79AE240B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2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0A3BC-049B-4553-96F6-FE128214A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2E1CDC-A182-432E-86D4-C53B9618D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7AC681-14E0-4752-B9B1-A0CD1DF39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2EA5-8A2D-4C8B-A0DC-DBEC812CF0FC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07C2C4-124C-4263-A624-419E1474D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BA7E0F-1A64-42DA-A11C-DF259D47C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A342D-4D48-4A1F-8D0F-796B1AF1F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0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F31F81-1236-440B-8D89-BF1C8E382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69638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Развитие познавательной активности детей посредством поисково-исследовательской деятельности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D2687C-39F7-4388-80BE-7BBC63F8B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00" y="4978400"/>
            <a:ext cx="5167086" cy="1879600"/>
          </a:xfrm>
        </p:spPr>
        <p:txBody>
          <a:bodyPr/>
          <a:lstStyle/>
          <a:p>
            <a:r>
              <a:rPr lang="ru-RU" dirty="0"/>
              <a:t>Работу выполнила </a:t>
            </a:r>
          </a:p>
          <a:p>
            <a:r>
              <a:rPr lang="ru-RU" dirty="0"/>
              <a:t>воспитатель Стрижаченко Анна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18705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05E137-36CC-48DA-A14D-12CC2722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62"/>
            <a:ext cx="10515600" cy="86139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родителями: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855065-FF50-4869-9200-1E721106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927651"/>
            <a:ext cx="11343860" cy="572494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Информирование родителей на тему «Развитие познавательного интереса у детей среднего дошкольного возраста через экспериментирование». </a:t>
            </a:r>
          </a:p>
          <a:p>
            <a:pPr marL="0" indent="0">
              <a:buNone/>
            </a:pPr>
            <a:r>
              <a:rPr lang="ru-RU" dirty="0"/>
              <a:t>2.Анкетирование.</a:t>
            </a:r>
          </a:p>
          <a:p>
            <a:pPr marL="0" indent="0">
              <a:buNone/>
            </a:pPr>
            <a:r>
              <a:rPr lang="ru-RU" dirty="0"/>
              <a:t>3.Привлечь родителей к созданию «Центра экспериментирования» : оборудовать уголок полочками ,собрать природный материал.</a:t>
            </a:r>
          </a:p>
          <a:p>
            <a:pPr marL="0" indent="0">
              <a:buNone/>
            </a:pPr>
            <a:r>
              <a:rPr lang="ru-RU" dirty="0"/>
              <a:t>4.Консультация для родителей : « Организация детского экспериментирования в домашних условиях»</a:t>
            </a:r>
          </a:p>
          <a:p>
            <a:pPr marL="0" indent="0">
              <a:buNone/>
            </a:pPr>
            <a:r>
              <a:rPr lang="ru-RU" dirty="0"/>
              <a:t>5.Фотовыставка «Юные исследователи»</a:t>
            </a:r>
          </a:p>
        </p:txBody>
      </p:sp>
    </p:spTree>
    <p:extLst>
      <p:ext uri="{BB962C8B-B14F-4D97-AF65-F5344CB8AC3E}">
        <p14:creationId xmlns:p14="http://schemas.microsoft.com/office/powerpoint/2010/main" val="3473710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6A23C-00A7-4AA3-8A32-1CFE7FB9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Самообразование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CED793-5BBF-412B-B562-2E91AB7E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60567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1.Изучение методической литературы, ресурсов сети интернет.</a:t>
            </a:r>
          </a:p>
          <a:p>
            <a:pPr marL="0" indent="0">
              <a:buNone/>
            </a:pPr>
            <a:r>
              <a:rPr lang="ru-RU" dirty="0"/>
              <a:t>2.Консультация для педагогов ДОУ «Значение поисково-исследовательской деятельности в развитии ребенка» (выступ на </a:t>
            </a:r>
            <a:r>
              <a:rPr lang="ru-RU" dirty="0" err="1"/>
              <a:t>пед.совете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3.Разработать конспект ОД с элементами экспериментирования.</a:t>
            </a:r>
          </a:p>
          <a:p>
            <a:pPr marL="0" indent="0">
              <a:buNone/>
            </a:pPr>
            <a:r>
              <a:rPr lang="ru-RU" dirty="0"/>
              <a:t>4.Создать картотеку опытов и экспериментов.</a:t>
            </a:r>
          </a:p>
          <a:p>
            <a:pPr marL="0" indent="0">
              <a:buNone/>
            </a:pPr>
            <a:r>
              <a:rPr lang="ru-RU" dirty="0"/>
              <a:t>5.Изготовить дидактические игры по экологическому воспитанию , наглядный и демонстрационный материал.</a:t>
            </a:r>
          </a:p>
          <a:p>
            <a:pPr marL="0" indent="0">
              <a:buNone/>
            </a:pPr>
            <a:r>
              <a:rPr lang="ru-RU" dirty="0"/>
              <a:t>6.Показ открытого занятия с элементами экспериментирования.</a:t>
            </a:r>
          </a:p>
          <a:p>
            <a:pPr marL="0" indent="0">
              <a:buNone/>
            </a:pPr>
            <a:r>
              <a:rPr lang="ru-RU" dirty="0"/>
              <a:t>7.Доклад и презентация по теме : «Опыт работы с родителями по развитию интереса ребенка к познавательно-исследовательской деятельности(выступ на </a:t>
            </a:r>
            <a:r>
              <a:rPr lang="ru-RU" dirty="0" err="1"/>
              <a:t>пед.совете</a:t>
            </a:r>
            <a:r>
              <a:rPr lang="ru-RU" dirty="0"/>
              <a:t>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56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1C48A-5981-48E4-86F0-7BF0125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251791"/>
            <a:ext cx="10757452" cy="143889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материалов и оборудования для детской научной лаборатории:</a:t>
            </a:r>
            <a:r>
              <a:rPr lang="ru-RU" dirty="0"/>
              <a:t/>
            </a:r>
            <a:br>
              <a:rPr lang="ru-RU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7828D3-3D7D-49BF-B7B1-803C36CA8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1375052"/>
            <a:ext cx="11516139" cy="52216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приборы-помощники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лупы,  компас, магниты, микроскопы,  зеркала, термометры, бинокли, весы, песочные часы.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емкости: пластиковые банки, бутылки, стаканы разной формы, величины, мерки, воронки, сита, лопатки, формочки, разнообразные сосуды из различных материалов (пластмасса, стекло, металл, керамика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материал: желуди, шишки, камешки, глина, песок, ракушки, перья, мох, листья, семена, спилы дерева и т.д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утилизированный материал: проволока, кусочки кожи, меха, ткани, пластмассы, пробки и др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материалы: гайки, скрепки, болты, гвоздики и др.;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разные виды бумаги: обычная, картон, наждачная, копировальная и др.;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красители: пищевые и непищевые (гуашь, акварельные краски и др.);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медицинские материалы: пипетки, колбы, деревянные палочки, шприцы (без игл), мерные ложки, резиновые груши и др.;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прочие материалы: зеркала, воздушные шары, масло, мука, соль, сахар, цветные и прозрачные стекла, сито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09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D92B4-1EB5-4C41-843A-8C6D94B24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дает экспериментальная деятельность?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7DA83D-A2B8-429A-8CB6-DB51BF538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417983"/>
            <a:ext cx="11608904" cy="512859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Ребенок, почувствовавший себя исследователем, овладевший искусством эксперимента, побеждает нерешительность и неуверенность в себе.</a:t>
            </a:r>
          </a:p>
          <a:p>
            <a:pPr marL="0" indent="0">
              <a:buNone/>
            </a:pPr>
            <a:r>
              <a:rPr lang="ru-RU" dirty="0"/>
              <a:t>    У него просыпаются инициатива, способность преодолевать трудности, переживать неудачи и достигать успеха, умение оценивать и восхищаться достижением товарища и готовность прийти ему на помощь. Опыт собственных открытий — одна из лучших школ характера.</a:t>
            </a:r>
          </a:p>
          <a:p>
            <a:pPr marL="0" indent="0">
              <a:buNone/>
            </a:pPr>
            <a:r>
              <a:rPr lang="ru-RU" dirty="0"/>
              <a:t>     Главное, создать воображение ребенка целостные живые образы разных уголков Земли и окружающего мира.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47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0CF17-9E32-4856-B51B-DDF298565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трех «П»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BE9C9-9584-4AA5-814D-50A65089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/>
              <a:t>П</a:t>
            </a:r>
            <a:r>
              <a:rPr lang="ru-RU" sz="4000" dirty="0"/>
              <a:t>онимание – видеть ребенка изнутри, смотреть на мир глазами ребенка.</a:t>
            </a:r>
          </a:p>
          <a:p>
            <a:pPr marL="0" indent="0">
              <a:buNone/>
            </a:pPr>
            <a:r>
              <a:rPr lang="ru-RU" sz="4000" b="1" dirty="0"/>
              <a:t>П</a:t>
            </a:r>
            <a:r>
              <a:rPr lang="ru-RU" sz="4000" dirty="0"/>
              <a:t>ринятие – принимать ребенка таким, каков он есть</a:t>
            </a:r>
          </a:p>
          <a:p>
            <a:pPr marL="0" indent="0">
              <a:buNone/>
            </a:pPr>
            <a:r>
              <a:rPr lang="ru-RU" sz="4000" b="1" dirty="0"/>
              <a:t>П</a:t>
            </a:r>
            <a:r>
              <a:rPr lang="ru-RU" sz="4000" dirty="0"/>
              <a:t>ризнание – признание прав ребенка на решение групповых проблем.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933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1AA18-8139-44BF-8EBE-B2E719D3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7"/>
            <a:ext cx="10515600" cy="501763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научившиеся наблюдениям и опытам, приобретают способность сами ставить вопросы и получать на них  фактические ответы ,оказываясь на более высоком умственном и нравственном уровне в сравнении с теми ,кто такой школы не прошел»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К.А.Тимирязев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7C8468-985F-4ADF-B000-0A6245D75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29878"/>
            <a:ext cx="10515600" cy="3028121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5D3D48A-C00A-475C-BFC1-9C0234680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34" y="212035"/>
            <a:ext cx="7782616" cy="4490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356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8E2AC-34BA-488E-8429-6DBE1B4A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06878" cy="53602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Список литературы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E9696-425D-422C-AD72-41247480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Дыбина О. В. Неизведанное рядом: занимательные опыты и эксперименты для дошкольников. М., 2005. </a:t>
            </a:r>
          </a:p>
          <a:p>
            <a:r>
              <a:rPr lang="ru-RU" dirty="0"/>
              <a:t>А. И. Иванова Мир, в котором я живу: программа по познавательно-исследовательскому развитию дошкольников.-М.:ТЦ Сфера, 2017.</a:t>
            </a:r>
          </a:p>
          <a:p>
            <a:r>
              <a:rPr lang="ru-RU" dirty="0"/>
              <a:t>Л. В. Рыжова Методика детского экспериментирования.- СПБ.: ООО издательство «Детство-пресс», 2017.</a:t>
            </a:r>
          </a:p>
          <a:p>
            <a:r>
              <a:rPr lang="ru-RU" dirty="0"/>
              <a:t>Федеральный государственный образовательный стандарт дошкольного образования/ Министерство образования и науки Российской Федерации. – М.: Просвещение, 2013</a:t>
            </a:r>
          </a:p>
          <a:p>
            <a:r>
              <a:rPr lang="ru-RU" dirty="0"/>
              <a:t>Экспериментальная деятельность детей 4-6 лет: из опыта работы/авт.-сост. Л.Н. </a:t>
            </a:r>
            <a:r>
              <a:rPr lang="ru-RU" dirty="0" err="1"/>
              <a:t>Менщикова</a:t>
            </a:r>
            <a:r>
              <a:rPr lang="ru-RU" dirty="0"/>
              <a:t>. – Волгоград: Учитель, 2009.</a:t>
            </a:r>
          </a:p>
          <a:p>
            <a:r>
              <a:rPr lang="ru-RU" dirty="0"/>
              <a:t>Интернет ресурсы.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378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E7D6BB-2530-4EC9-8E7B-1D9022FAD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523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7495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BBBBB-CAFB-46F8-BC1A-5FB2321CE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– и я забуду,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Покажи- и я запомню,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 попробовать – и я пойму !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2BB4662-6ECE-405D-B9FA-51A642709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858" y="1825625"/>
            <a:ext cx="7426283" cy="4351338"/>
          </a:xfrm>
        </p:spPr>
      </p:pic>
    </p:spTree>
    <p:extLst>
      <p:ext uri="{BB962C8B-B14F-4D97-AF65-F5344CB8AC3E}">
        <p14:creationId xmlns:p14="http://schemas.microsoft.com/office/powerpoint/2010/main" val="47646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B504EA-EE29-4F12-B363-41002DF7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942"/>
            <a:ext cx="7497417" cy="946867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очень любят экспериментировать. Это объясняется тем, что им присуще наглядно-действенное и наглядно-образное мышление, и экспериментирование, как никакой другой метод, соответствует этим возрастным особенностям. В дошкольном возрасте он является ведущим, а в первые три года — практически единственным способом познания мира.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84F209-323B-493F-A693-E31E5AE49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842" y="159026"/>
            <a:ext cx="4002157" cy="659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2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59737-2DC4-488B-8173-A3FFCDE8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2279"/>
            <a:ext cx="10515600" cy="182880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 исследовательской деятельности 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3F0819-1ECA-44F6-A281-12D2E9DA8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5833" y="2001079"/>
            <a:ext cx="10515600" cy="3962399"/>
          </a:xfrm>
        </p:spPr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развитие познавательной активности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детей дошкольного возраста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4400" dirty="0">
                <a:solidFill>
                  <a:schemeClr val="tx1"/>
                </a:solidFill>
              </a:rPr>
              <a:t>посредством экспериментирования с объектами и явлениями окружающей действительности.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16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35331-35DF-4A81-B548-D4259345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B048C0-01ED-49FF-B944-E936D1A8E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развитие интереса к предметам и явлениям окружающего мира;</a:t>
            </a:r>
          </a:p>
          <a:p>
            <a:pPr lvl="0"/>
            <a:r>
              <a:rPr lang="ru-RU" dirty="0"/>
              <a:t>формирование первичных представлений об их свойствах (форме, цвете, размере, структуре, звучности и т. д.);</a:t>
            </a:r>
          </a:p>
          <a:p>
            <a:pPr lvl="0"/>
            <a:r>
              <a:rPr lang="ru-RU" dirty="0"/>
              <a:t>развитие мыслительных способностей: анализ, сравнение, обобщение, классификация, ориентация во времени и пространстве, установление взаимосвязей;</a:t>
            </a:r>
          </a:p>
          <a:p>
            <a:pPr lvl="0"/>
            <a:r>
              <a:rPr lang="ru-RU" dirty="0"/>
              <a:t>создание положительной мотивации к самостоятельному поиску нужной информации;</a:t>
            </a:r>
          </a:p>
          <a:p>
            <a:pPr lvl="0"/>
            <a:r>
              <a:rPr lang="ru-RU" dirty="0"/>
              <a:t>стимулирование и поощрение любознательности, наблюдательности;</a:t>
            </a:r>
          </a:p>
          <a:p>
            <a:pPr lvl="0"/>
            <a:r>
              <a:rPr lang="ru-RU" dirty="0"/>
              <a:t>формирование и совершенствование навыка работы с различными инструментами, развитие мелкой моторики.</a:t>
            </a:r>
          </a:p>
          <a:p>
            <a:pPr lvl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4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41C99-4A07-4E94-9A25-5A3F6A7F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экспериментов</a:t>
            </a:r>
            <a:r>
              <a:rPr lang="ru-RU" b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E01FB3-A216-4B59-A211-4D4D1B823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28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1.По характеру объектов, используемых в эксперименте.</a:t>
            </a:r>
          </a:p>
          <a:p>
            <a:pPr marL="0" indent="0">
              <a:buNone/>
            </a:pPr>
            <a:r>
              <a:rPr lang="ru-RU" dirty="0"/>
              <a:t>  2.По месту проведения опытов.</a:t>
            </a:r>
          </a:p>
          <a:p>
            <a:pPr marL="0" indent="0">
              <a:buNone/>
            </a:pPr>
            <a:r>
              <a:rPr lang="ru-RU" dirty="0"/>
              <a:t> 3.По количеству детей.</a:t>
            </a:r>
          </a:p>
          <a:p>
            <a:pPr marL="0" indent="0">
              <a:buNone/>
            </a:pPr>
            <a:r>
              <a:rPr lang="ru-RU" dirty="0"/>
              <a:t>  4.По причине их проведения.</a:t>
            </a:r>
          </a:p>
          <a:p>
            <a:pPr marL="0" indent="0">
              <a:buNone/>
            </a:pPr>
            <a:r>
              <a:rPr lang="ru-RU" dirty="0"/>
              <a:t> 5. По характеру включения в педагогический процесс.</a:t>
            </a:r>
          </a:p>
          <a:p>
            <a:pPr marL="0" indent="0">
              <a:buNone/>
            </a:pPr>
            <a:r>
              <a:rPr lang="ru-RU" dirty="0"/>
              <a:t>  6. По продолжительности.</a:t>
            </a:r>
          </a:p>
          <a:p>
            <a:pPr marL="0" indent="0">
              <a:buNone/>
            </a:pPr>
            <a:r>
              <a:rPr lang="ru-RU" dirty="0"/>
              <a:t> 7. По количеству наблюдений за одним и тем же объектом.</a:t>
            </a:r>
          </a:p>
          <a:p>
            <a:pPr marL="0" indent="0">
              <a:buNone/>
            </a:pPr>
            <a:r>
              <a:rPr lang="ru-RU" dirty="0"/>
              <a:t>  8.По месту в цикле.</a:t>
            </a:r>
          </a:p>
          <a:p>
            <a:pPr marL="0" indent="0">
              <a:buNone/>
            </a:pPr>
            <a:r>
              <a:rPr lang="ru-RU" dirty="0"/>
              <a:t> 9.По характеру познавательной деятельности детей.</a:t>
            </a:r>
          </a:p>
          <a:p>
            <a:pPr marL="0" indent="0">
              <a:buNone/>
            </a:pPr>
            <a:r>
              <a:rPr lang="ru-RU" dirty="0"/>
              <a:t>  10. По способу применения в аудитории.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0051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6F433-73EB-4E44-8B59-FE02A19A6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50575"/>
            <a:ext cx="10515600" cy="1060174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исследовательской деятельности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A50960-E66C-462F-9474-32845127F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10749"/>
            <a:ext cx="10515600" cy="4578901"/>
          </a:xfrm>
        </p:spPr>
        <p:txBody>
          <a:bodyPr/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-постановка проблемы, которую необходимо разрешить;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целеполагание (что нужно сделать для решения проблемы);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выдвижение гипотез (поиск возможных путей решения);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проверка гипотез (сбор данных, реализация в действиях);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анализ полученного результата (подтвердилось - не подтвердилось);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формулирование выводов.</a:t>
            </a:r>
          </a:p>
          <a:p>
            <a:r>
              <a:rPr lang="ru-RU" sz="2800" dirty="0"/>
              <a:t> 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1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1828C-1487-4B10-B1F3-3BED8DC8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394" y="365126"/>
            <a:ext cx="8362406" cy="350492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D4FA7D-B0E0-4D1B-B96A-8CA79D6E1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1520" y="365126"/>
            <a:ext cx="4308566" cy="51711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/>
              <a:t>Методы и приемы 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-наблюдения;</a:t>
            </a:r>
          </a:p>
          <a:p>
            <a:pPr marL="0" indent="0">
              <a:buNone/>
            </a:pPr>
            <a:r>
              <a:rPr lang="ru-RU" dirty="0"/>
              <a:t>-трудовые поручения;</a:t>
            </a:r>
          </a:p>
          <a:p>
            <a:pPr marL="0" indent="0">
              <a:buNone/>
            </a:pPr>
            <a:r>
              <a:rPr lang="ru-RU" dirty="0"/>
              <a:t>-дидактические игры;</a:t>
            </a:r>
          </a:p>
          <a:p>
            <a:pPr marL="0" indent="0">
              <a:buNone/>
            </a:pPr>
            <a:r>
              <a:rPr lang="ru-RU" dirty="0"/>
              <a:t>-опыты ;</a:t>
            </a:r>
          </a:p>
          <a:p>
            <a:pPr marL="0" indent="0">
              <a:buNone/>
            </a:pPr>
            <a:r>
              <a:rPr lang="ru-RU" dirty="0"/>
              <a:t>-моделирование;</a:t>
            </a:r>
          </a:p>
          <a:p>
            <a:pPr marL="0" indent="0">
              <a:buNone/>
            </a:pPr>
            <a:r>
              <a:rPr lang="ru-RU" dirty="0"/>
              <a:t>-фиксации результатов ;</a:t>
            </a:r>
          </a:p>
          <a:p>
            <a:pPr marL="0" indent="0">
              <a:buNone/>
            </a:pPr>
            <a:r>
              <a:rPr lang="ru-RU" dirty="0"/>
              <a:t>-постановка вопросов проблемного характера ;</a:t>
            </a:r>
          </a:p>
          <a:p>
            <a:pPr marL="0" indent="0">
              <a:buNone/>
            </a:pPr>
            <a:r>
              <a:rPr lang="ru-RU" dirty="0"/>
              <a:t>-эвристические беседы (сказки, рассказы, стихи, загадки  , поговорки)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10FD47-685E-4891-B91F-8D1561FF8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6"/>
            <a:ext cx="5181600" cy="5811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               Формы работы 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-наблюдения ;</a:t>
            </a:r>
          </a:p>
          <a:p>
            <a:pPr marL="0" indent="0">
              <a:buNone/>
            </a:pPr>
            <a:r>
              <a:rPr lang="ru-RU" dirty="0"/>
              <a:t>-прогулка ;</a:t>
            </a:r>
          </a:p>
          <a:p>
            <a:pPr marL="0" indent="0">
              <a:buNone/>
            </a:pPr>
            <a:r>
              <a:rPr lang="ru-RU" dirty="0"/>
              <a:t>-путешествия ;</a:t>
            </a:r>
          </a:p>
          <a:p>
            <a:pPr marL="0" indent="0">
              <a:buNone/>
            </a:pPr>
            <a:r>
              <a:rPr lang="ru-RU" dirty="0"/>
              <a:t>-опыты ;</a:t>
            </a:r>
          </a:p>
          <a:p>
            <a:pPr marL="0" indent="0">
              <a:buNone/>
            </a:pPr>
            <a:r>
              <a:rPr lang="ru-RU" dirty="0"/>
              <a:t>-трудовая деятельность;</a:t>
            </a:r>
          </a:p>
          <a:p>
            <a:pPr marL="0" indent="0">
              <a:buNone/>
            </a:pPr>
            <a:r>
              <a:rPr lang="ru-RU" dirty="0"/>
              <a:t>- экскурсии.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58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20BD0-C65B-4D42-986D-EA995E1FC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5129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с детьми: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2891B6-466D-49F7-AF40-1A6CD0B32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5130"/>
            <a:ext cx="12192000" cy="6062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</a:t>
            </a:r>
            <a:r>
              <a:rPr lang="ru-RU" sz="2000" b="1" dirty="0"/>
              <a:t>Сентябрь</a:t>
            </a:r>
            <a:r>
              <a:rPr lang="ru-RU" sz="2000" dirty="0"/>
              <a:t>: исследование свойств песка во время игровой прогулки (опыты с песком).</a:t>
            </a:r>
          </a:p>
          <a:p>
            <a:pPr marL="0" indent="0">
              <a:buNone/>
            </a:pPr>
            <a:r>
              <a:rPr lang="ru-RU" sz="2000" b="1" dirty="0"/>
              <a:t>Октябрь</a:t>
            </a:r>
            <a:r>
              <a:rPr lang="ru-RU" sz="2000" dirty="0"/>
              <a:t>: наблюдение ,исследование свойств воздуха в повседневных бытовых ситуациях , в игровой деятельности ,в исследовательской деятельности (опыты с воздухом).</a:t>
            </a:r>
          </a:p>
          <a:p>
            <a:pPr marL="0" indent="0">
              <a:buNone/>
            </a:pPr>
            <a:r>
              <a:rPr lang="ru-RU" sz="2000" b="1" dirty="0"/>
              <a:t>Ноябрь</a:t>
            </a:r>
            <a:r>
              <a:rPr lang="ru-RU" sz="2000" dirty="0"/>
              <a:t>: изучение свойств магнита в самостоятельной деятельности, во время коллективных занятий , опытно –экспериментальной деятельности (опыты с магнитом).</a:t>
            </a:r>
          </a:p>
          <a:p>
            <a:pPr marL="0" indent="0">
              <a:buNone/>
            </a:pPr>
            <a:r>
              <a:rPr lang="ru-RU" sz="2000" b="1" dirty="0"/>
              <a:t>Декабрь</a:t>
            </a:r>
            <a:r>
              <a:rPr lang="ru-RU" sz="2000" dirty="0"/>
              <a:t>: наблюдение свойств воды во время режимных моментов ,в игровой деятельности , в повседневно-бытовых ситуациях, в исследовательской деятельности (опыты с водой).</a:t>
            </a:r>
          </a:p>
          <a:p>
            <a:pPr marL="0" indent="0">
              <a:buNone/>
            </a:pPr>
            <a:r>
              <a:rPr lang="ru-RU" sz="2000" b="1" dirty="0"/>
              <a:t>Январь </a:t>
            </a:r>
            <a:r>
              <a:rPr lang="ru-RU" sz="2000" dirty="0"/>
              <a:t>: наблюдение свойств снега во время режимных моментов ,в</a:t>
            </a:r>
          </a:p>
          <a:p>
            <a:pPr marL="0" indent="0">
              <a:buNone/>
            </a:pPr>
            <a:r>
              <a:rPr lang="ru-RU" sz="2000" dirty="0"/>
              <a:t>игровой деятельности , в повседневно-бытовых ситуациях, в исследовательской деятельности (опыты со снегом и льдом).</a:t>
            </a:r>
          </a:p>
          <a:p>
            <a:pPr marL="0" indent="0">
              <a:buNone/>
            </a:pPr>
            <a:r>
              <a:rPr lang="ru-RU" sz="2000" b="1" dirty="0"/>
              <a:t>Февраль </a:t>
            </a:r>
            <a:r>
              <a:rPr lang="ru-RU" sz="2000" dirty="0"/>
              <a:t>: изучение свойств бумаги во время коллективных занятий ,опытно-экспериментальной деятельности(опыты с бумагой) </a:t>
            </a:r>
          </a:p>
          <a:p>
            <a:pPr marL="0" indent="0">
              <a:buNone/>
            </a:pPr>
            <a:r>
              <a:rPr lang="ru-RU" sz="2000" b="1" dirty="0"/>
              <a:t>Март </a:t>
            </a:r>
            <a:r>
              <a:rPr lang="ru-RU" sz="2000" dirty="0"/>
              <a:t>:  изучение свойств камней во время коллективных занятий ,опытно-экспериментальной деятельности(опыты с камнями)</a:t>
            </a:r>
          </a:p>
          <a:p>
            <a:pPr marL="0" indent="0">
              <a:buNone/>
            </a:pPr>
            <a:r>
              <a:rPr lang="ru-RU" sz="2000" b="1" dirty="0"/>
              <a:t>Апрель </a:t>
            </a:r>
            <a:r>
              <a:rPr lang="ru-RU" sz="2000" dirty="0"/>
              <a:t>: Наблюдение за комнатными растениями, изучение условий для оптимального развития и роста растений.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952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810</Words>
  <Application>Microsoft Office PowerPoint</Application>
  <PresentationFormat>Широкоэкранный</PresentationFormat>
  <Paragraphs>103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      Развитие познавательной активности детей посредством поисково-исследовательской деятельности</vt:lpstr>
      <vt:lpstr>Расскажи – и я забуду, Покажи- и я запомню,  Дай попробовать – и я пойму !</vt:lpstr>
      <vt:lpstr>        Дети очень любят экспериментировать. Это объясняется тем, что им присуще наглядно-действенное и наглядно-образное мышление, и экспериментирование, как никакой другой метод, соответствует этим возрастным особенностям. В дошкольном возрасте он является ведущим, а в первые три года — практически единственным способом познания мира.   </vt:lpstr>
      <vt:lpstr> Основная цель  исследовательской деятельности :</vt:lpstr>
      <vt:lpstr>                      Задачи :</vt:lpstr>
      <vt:lpstr>Классификация экспериментов:</vt:lpstr>
      <vt:lpstr>Этапы исследовательской деятельности :</vt:lpstr>
      <vt:lpstr>Презентация PowerPoint</vt:lpstr>
      <vt:lpstr>      Формы работы с детьми:</vt:lpstr>
      <vt:lpstr>     Формы работы с родителями:</vt:lpstr>
      <vt:lpstr>               Самообразование</vt:lpstr>
      <vt:lpstr>Примерный перечень материалов и оборудования для детской научной лаборатории: </vt:lpstr>
      <vt:lpstr>Что дает экспериментальная деятельность? </vt:lpstr>
      <vt:lpstr>Правила трех «П» :</vt:lpstr>
      <vt:lpstr>  «Люди, научившиеся наблюдениям и опытам, приобретают способность сами ставить вопросы и получать на них  фактические ответы ,оказываясь на более высоком умственном и нравственном уровне в сравнении с теми ,кто такой школы не прошел»                                                                    К.А.Тимирязев</vt:lpstr>
      <vt:lpstr>       Список литературы 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познавательной активности детей посредством поисково-исследовательской деятельности</dc:title>
  <dc:creator>Александр Стрижаченко</dc:creator>
  <cp:lastModifiedBy>Александр</cp:lastModifiedBy>
  <cp:revision>24</cp:revision>
  <dcterms:created xsi:type="dcterms:W3CDTF">2020-09-29T08:49:11Z</dcterms:created>
  <dcterms:modified xsi:type="dcterms:W3CDTF">2023-11-26T23:49:17Z</dcterms:modified>
</cp:coreProperties>
</file>