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4"/>
  </p:notesMasterIdLst>
  <p:sldIdLst>
    <p:sldId id="263" r:id="rId2"/>
    <p:sldId id="267" r:id="rId3"/>
    <p:sldId id="268" r:id="rId4"/>
    <p:sldId id="269" r:id="rId5"/>
    <p:sldId id="270" r:id="rId6"/>
    <p:sldId id="271" r:id="rId7"/>
    <p:sldId id="272" r:id="rId8"/>
    <p:sldId id="265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BB3E5-B1AA-4AE1-A3BA-5899CC89170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16627-25AE-4954-A117-A560BF0F8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1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04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718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5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9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44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0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612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4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0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56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8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1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9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6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8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7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4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42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0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0E7A-4B6A-4EFD-8493-8284B6B07FD0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752F5C-9E56-409F-82FD-9A431298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2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27462" y="2609823"/>
            <a:ext cx="10685417" cy="13974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Программа воспитания как основа проектирования воспитательной деятельности в образовательной организации</a:t>
            </a:r>
            <a:endParaRPr lang="ru-RU" b="1" dirty="0">
              <a:solidFill>
                <a:srgbClr val="0070C0"/>
              </a:solidFill>
            </a:endParaRPr>
          </a:p>
          <a:p>
            <a:pPr marL="342900" indent="-342900" algn="ctr">
              <a:lnSpc>
                <a:spcPct val="90000"/>
              </a:lnSpc>
              <a:buNone/>
            </a:pPr>
            <a:endParaRPr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9" y="116293"/>
            <a:ext cx="4315127" cy="2357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81" y="4373154"/>
            <a:ext cx="4507604" cy="2356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25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Разделы и приложение: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604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- культура поведения воспитателя,</a:t>
            </a:r>
            <a:endParaRPr lang="ru-RU" b="1" dirty="0" smtClean="0">
              <a:solidFill>
                <a:schemeClr val="accent1"/>
              </a:solidFill>
            </a:endParaRPr>
          </a:p>
          <a:p>
            <a:pPr marL="6604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- </a:t>
            </a:r>
            <a:r>
              <a:rPr lang="ru-RU" b="1" dirty="0">
                <a:solidFill>
                  <a:schemeClr val="accent1"/>
                </a:solidFill>
              </a:rPr>
              <a:t>взаимодействие взрослого с детьми,</a:t>
            </a:r>
          </a:p>
          <a:p>
            <a:pPr marL="6604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- </a:t>
            </a:r>
            <a:r>
              <a:rPr lang="ru-RU" b="1" dirty="0" smtClean="0">
                <a:solidFill>
                  <a:schemeClr val="accent1"/>
                </a:solidFill>
              </a:rPr>
              <a:t>взаимодействие </a:t>
            </a:r>
            <a:r>
              <a:rPr lang="ru-RU" b="1" dirty="0">
                <a:solidFill>
                  <a:schemeClr val="accent1"/>
                </a:solidFill>
              </a:rPr>
              <a:t>с семьями воспитанников,</a:t>
            </a:r>
          </a:p>
          <a:p>
            <a:pPr marL="6604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- организация предметно-пространственной среды,</a:t>
            </a:r>
          </a:p>
          <a:p>
            <a:pPr marL="6604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- требования к работе с особыми категориями детей (инклюзия),</a:t>
            </a:r>
          </a:p>
          <a:p>
            <a:pPr marL="6604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- </a:t>
            </a:r>
            <a:r>
              <a:rPr lang="ru-RU" b="1" dirty="0" smtClean="0">
                <a:solidFill>
                  <a:schemeClr val="accent1"/>
                </a:solidFill>
              </a:rPr>
              <a:t>кадровое </a:t>
            </a:r>
            <a:r>
              <a:rPr lang="ru-RU" b="1" dirty="0">
                <a:solidFill>
                  <a:schemeClr val="accent1"/>
                </a:solidFill>
              </a:rPr>
              <a:t>обеспечение воспитательного процесса,</a:t>
            </a:r>
          </a:p>
          <a:p>
            <a:pPr marL="6604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- нормативно-методическое </a:t>
            </a:r>
            <a:r>
              <a:rPr lang="ru-RU" b="1" dirty="0">
                <a:solidFill>
                  <a:schemeClr val="accent1"/>
                </a:solidFill>
              </a:rPr>
              <a:t>обеспечение реализации </a:t>
            </a:r>
            <a:r>
              <a:rPr lang="ru-RU" b="1" dirty="0" smtClean="0">
                <a:solidFill>
                  <a:schemeClr val="accent1"/>
                </a:solidFill>
              </a:rPr>
              <a:t>программы,</a:t>
            </a:r>
          </a:p>
          <a:p>
            <a:pPr marL="6604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- календарный план воспитательной работы.</a:t>
            </a:r>
            <a:endParaRPr lang="ru-RU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5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6040" indent="0">
              <a:buNone/>
            </a:pPr>
            <a:r>
              <a:rPr lang="ru-RU" sz="8000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8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7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5330" y="151088"/>
            <a:ext cx="4730261" cy="661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116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9737" y="96717"/>
            <a:ext cx="66850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Воспитание : </a:t>
            </a:r>
          </a:p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ФЗ от 29.12.2012 № 273-ФЗ «Об образовании в РФ»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7461" y="1829322"/>
            <a:ext cx="34407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Было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Воспитание</a:t>
            </a:r>
            <a:r>
              <a:rPr lang="ru-RU" dirty="0">
                <a:solidFill>
                  <a:schemeClr val="accent1"/>
                </a:solidFill>
              </a:rPr>
              <a:t> –</a:t>
            </a:r>
            <a:r>
              <a:rPr lang="ru-RU" b="1" dirty="0">
                <a:solidFill>
                  <a:schemeClr val="accent1"/>
                </a:solidFill>
              </a:rPr>
              <a:t>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обществе правил, и норм поведения в интересах человека, семьи, общества и государства.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8607" y="1853634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Воспитание</a:t>
            </a:r>
            <a:r>
              <a:rPr lang="ru-RU" dirty="0" smtClean="0">
                <a:solidFill>
                  <a:srgbClr val="FF0000"/>
                </a:solidFill>
              </a:rPr>
              <a:t> –деятельность, направленная на развитие личности, создание условий для </a:t>
            </a:r>
            <a:r>
              <a:rPr lang="ru-RU" b="1" dirty="0" smtClean="0">
                <a:solidFill>
                  <a:srgbClr val="FF0000"/>
                </a:solidFill>
              </a:rPr>
              <a:t>самоопределения и социализации обучающихся </a:t>
            </a:r>
            <a:r>
              <a:rPr lang="ru-RU" dirty="0" smtClean="0">
                <a:solidFill>
                  <a:srgbClr val="FF0000"/>
                </a:solidFill>
              </a:rPr>
              <a:t>на основе социокультурных, духовно-нравственных ценностей и принятых в обществе правил, и норм поведения в интересах человека, семьи, общества и государства, </a:t>
            </a:r>
            <a:r>
              <a:rPr lang="ru-RU" b="1" dirty="0">
                <a:solidFill>
                  <a:srgbClr val="FF0000"/>
                </a:solidFill>
              </a:rPr>
              <a:t>формирование у обучающихся чувств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РФ, природе и окружающей среде.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9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04293" y="527538"/>
            <a:ext cx="8455269" cy="5354516"/>
          </a:xfrm>
        </p:spPr>
        <p:txBody>
          <a:bodyPr>
            <a:normAutofit fontScale="77500" lnSpcReduction="20000"/>
          </a:bodyPr>
          <a:lstStyle/>
          <a:p>
            <a:pPr marL="66040" indent="0"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Ценности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Родины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природы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лежат в основе патриотического направления воспитания.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Ценности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человека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семьи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дружбы, сотрудничества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лежат в основе социального направления воспитания.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Ценность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знания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лежит в основе познавательного направления воспитания.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Ценность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здоровья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лежит в основе физического и оздоровительного направления воспитания.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Ценность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труда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лежит в основе трудового направления воспитания.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Ценности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культуры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красоты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лежат в основе этико-эстетического направления воспитания.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11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1823" y="553914"/>
            <a:ext cx="10972800" cy="6013939"/>
          </a:xfrm>
        </p:spPr>
        <p:txBody>
          <a:bodyPr>
            <a:normAutofit fontScale="70000" lnSpcReduction="20000"/>
          </a:bodyPr>
          <a:lstStyle/>
          <a:p>
            <a:pPr marL="66040" indent="0" algn="ctr">
              <a:buNone/>
            </a:pPr>
            <a:r>
              <a:rPr lang="ru-RU" b="1" dirty="0">
                <a:solidFill>
                  <a:schemeClr val="accent4"/>
                </a:solidFill>
              </a:rPr>
              <a:t>Главная цель воспитания </a:t>
            </a:r>
            <a:r>
              <a:rPr lang="ru-RU" b="1" dirty="0" smtClean="0">
                <a:solidFill>
                  <a:schemeClr val="accent4"/>
                </a:solidFill>
              </a:rPr>
              <a:t>- личностное </a:t>
            </a:r>
            <a:r>
              <a:rPr lang="ru-RU" b="1" dirty="0">
                <a:solidFill>
                  <a:schemeClr val="accent4"/>
                </a:solidFill>
              </a:rPr>
              <a:t>развитие детей дошкольного возраста и создание условий для их позитивной социализации на основе базовых ценностей российского </a:t>
            </a:r>
            <a:r>
              <a:rPr lang="ru-RU" b="1" dirty="0" smtClean="0">
                <a:solidFill>
                  <a:schemeClr val="accent4"/>
                </a:solidFill>
              </a:rPr>
              <a:t>общества</a:t>
            </a:r>
          </a:p>
          <a:p>
            <a:pPr marL="66040" indent="0" algn="ctr">
              <a:buNone/>
            </a:pPr>
            <a:endParaRPr lang="ru-RU" b="1" dirty="0" smtClean="0">
              <a:solidFill>
                <a:schemeClr val="accent4"/>
              </a:solidFill>
            </a:endParaRPr>
          </a:p>
          <a:p>
            <a:pPr marL="66040" indent="0" algn="just">
              <a:lnSpc>
                <a:spcPct val="107000"/>
              </a:lnSpc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Через:</a:t>
            </a:r>
            <a:endParaRPr lang="ru-RU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Формирование ценностного отношения к окружающему миру, другим людям, себе.</a:t>
            </a:r>
            <a:endParaRPr lang="ru-RU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Овладение первичными представлениями о базовых ценностях, а также выработанных обществом нормах и правилах поведения.</a:t>
            </a:r>
            <a:endParaRPr lang="ru-RU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Приобретение первичного опыта деятельности и поведения в соответствии 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базовыми национальными ценностями, нормами и правилами, принятыми 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обществе.</a:t>
            </a:r>
            <a:endParaRPr lang="ru-RU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040" indent="0" algn="ctr">
              <a:buNone/>
            </a:pPr>
            <a:endParaRPr lang="ru-RU" b="1" dirty="0">
              <a:solidFill>
                <a:schemeClr val="accent4"/>
              </a:solidFill>
            </a:endParaRPr>
          </a:p>
          <a:p>
            <a:pPr marL="6604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pPr marL="6604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Главной </a:t>
            </a:r>
            <a:r>
              <a:rPr lang="ru-RU" b="1" dirty="0" smtClean="0">
                <a:solidFill>
                  <a:schemeClr val="accent1"/>
                </a:solidFill>
              </a:rPr>
              <a:t>задачей </a:t>
            </a:r>
            <a:r>
              <a:rPr lang="ru-RU" b="1" dirty="0">
                <a:solidFill>
                  <a:schemeClr val="accent1"/>
                </a:solidFill>
              </a:rPr>
              <a:t>является создание организационно-педагогических условий в части воспитания, личностного развития и социализации детей дошкольного </a:t>
            </a:r>
            <a:r>
              <a:rPr lang="ru-RU" b="1" dirty="0" smtClean="0">
                <a:solidFill>
                  <a:schemeClr val="accent1"/>
                </a:solidFill>
              </a:rPr>
              <a:t>возраста</a:t>
            </a:r>
            <a:endParaRPr lang="ru-RU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31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530" y="492369"/>
            <a:ext cx="10108224" cy="6770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Деятельности и культурные практики в ДОУ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242" y="1081453"/>
            <a:ext cx="10972800" cy="5055578"/>
          </a:xfrm>
        </p:spPr>
        <p:txBody>
          <a:bodyPr>
            <a:normAutofit/>
          </a:bodyPr>
          <a:lstStyle/>
          <a:p>
            <a:pPr marL="66040" indent="0" algn="just">
              <a:buNone/>
            </a:pPr>
            <a:r>
              <a:rPr lang="ru-RU" dirty="0">
                <a:solidFill>
                  <a:schemeClr val="accent1"/>
                </a:solidFill>
              </a:rPr>
              <a:t>Цели и задачи воспитания реализуются во всех видах деятельности </a:t>
            </a:r>
            <a:r>
              <a:rPr lang="ru-RU" dirty="0" smtClean="0">
                <a:solidFill>
                  <a:schemeClr val="accent1"/>
                </a:solidFill>
              </a:rPr>
              <a:t>дошкольника. </a:t>
            </a:r>
            <a:r>
              <a:rPr lang="ru-RU" dirty="0">
                <a:solidFill>
                  <a:schemeClr val="accent1"/>
                </a:solidFill>
              </a:rPr>
              <a:t>В качестве средств реализации цели воспитания могут выступать следующие основные виды деятельности и культурные практики: </a:t>
            </a:r>
          </a:p>
          <a:p>
            <a:pPr marL="66040" indent="0">
              <a:buNone/>
            </a:pPr>
            <a:r>
              <a:rPr lang="ru-RU" dirty="0">
                <a:solidFill>
                  <a:schemeClr val="accent1"/>
                </a:solidFill>
                <a:sym typeface="Symbol" panose="05050102010706020507" pitchFamily="18" charset="2"/>
              </a:rPr>
              <a:t>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предметно-целевая; </a:t>
            </a:r>
            <a:endParaRPr lang="ru-RU" dirty="0">
              <a:solidFill>
                <a:schemeClr val="accent1"/>
              </a:solidFill>
            </a:endParaRPr>
          </a:p>
          <a:p>
            <a:pPr marL="66040" indent="0">
              <a:buNone/>
            </a:pPr>
            <a:r>
              <a:rPr lang="ru-RU" dirty="0">
                <a:solidFill>
                  <a:schemeClr val="accent1"/>
                </a:solidFill>
                <a:sym typeface="Symbol" panose="05050102010706020507" pitchFamily="18" charset="2"/>
              </a:rPr>
              <a:t></a:t>
            </a:r>
            <a:r>
              <a:rPr lang="ru-RU" dirty="0">
                <a:solidFill>
                  <a:schemeClr val="accent1"/>
                </a:solidFill>
              </a:rPr>
              <a:t> культурные </a:t>
            </a:r>
            <a:r>
              <a:rPr lang="ru-RU" dirty="0" smtClean="0">
                <a:solidFill>
                  <a:schemeClr val="accent1"/>
                </a:solidFill>
              </a:rPr>
              <a:t>практики; </a:t>
            </a:r>
            <a:endParaRPr lang="ru-RU" dirty="0">
              <a:solidFill>
                <a:schemeClr val="accent1"/>
              </a:solidFill>
            </a:endParaRPr>
          </a:p>
          <a:p>
            <a:pPr marL="66040" indent="0">
              <a:buNone/>
            </a:pPr>
            <a:r>
              <a:rPr lang="ru-RU" dirty="0">
                <a:solidFill>
                  <a:schemeClr val="accent1"/>
                </a:solidFill>
                <a:sym typeface="Symbol" panose="05050102010706020507" pitchFamily="18" charset="2"/>
              </a:rPr>
              <a:t></a:t>
            </a:r>
            <a:r>
              <a:rPr lang="ru-RU" dirty="0">
                <a:solidFill>
                  <a:schemeClr val="accent1"/>
                </a:solidFill>
              </a:rPr>
              <a:t> свободная инициативная деятельность </a:t>
            </a:r>
            <a:r>
              <a:rPr lang="ru-RU" dirty="0" smtClean="0">
                <a:solidFill>
                  <a:schemeClr val="accent1"/>
                </a:solidFill>
              </a:rPr>
              <a:t>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50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547198"/>
            <a:ext cx="8765931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Требования к планируемым результатам освоения Программы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1415" y="2277207"/>
            <a:ext cx="7287066" cy="397990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sz="3600" b="1" dirty="0" smtClean="0">
                <a:solidFill>
                  <a:schemeClr val="accent1"/>
                </a:solidFill>
              </a:rPr>
              <a:t>Целевые </a:t>
            </a:r>
            <a:r>
              <a:rPr lang="ru-RU" sz="3600" b="1" dirty="0">
                <a:solidFill>
                  <a:schemeClr val="accent1"/>
                </a:solidFill>
              </a:rPr>
              <a:t>ориентиры воспитательной работы для детей младенческого и раннего возраста (до 3 лет</a:t>
            </a:r>
            <a:r>
              <a:rPr lang="ru-RU" sz="3600" b="1" dirty="0" smtClean="0">
                <a:solidFill>
                  <a:schemeClr val="accent1"/>
                </a:solidFill>
              </a:rPr>
              <a:t>)</a:t>
            </a:r>
          </a:p>
          <a:p>
            <a:pPr>
              <a:buFontTx/>
              <a:buChar char="-"/>
            </a:pPr>
            <a:endParaRPr lang="ru-RU" sz="3600" dirty="0" smtClean="0">
              <a:solidFill>
                <a:schemeClr val="accent1"/>
              </a:solidFill>
            </a:endParaRPr>
          </a:p>
          <a:p>
            <a:pPr marL="66040" indent="0"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- Целевые </a:t>
            </a:r>
            <a:r>
              <a:rPr lang="ru-RU" sz="3600" b="1" dirty="0">
                <a:solidFill>
                  <a:schemeClr val="accent1"/>
                </a:solidFill>
              </a:rPr>
              <a:t>ориентиры воспитательной </a:t>
            </a:r>
            <a:r>
              <a:rPr lang="ru-RU" sz="3600" b="1" dirty="0" smtClean="0">
                <a:solidFill>
                  <a:schemeClr val="accent1"/>
                </a:solidFill>
              </a:rPr>
              <a:t>работы для</a:t>
            </a:r>
            <a:r>
              <a:rPr lang="en-US" sz="3600" b="1" dirty="0">
                <a:solidFill>
                  <a:schemeClr val="accent1"/>
                </a:solidFill>
              </a:rPr>
              <a:t> </a:t>
            </a:r>
            <a:r>
              <a:rPr lang="ru-RU" sz="3600" b="1" dirty="0">
                <a:solidFill>
                  <a:schemeClr val="accent1"/>
                </a:solidFill>
              </a:rPr>
              <a:t>детей</a:t>
            </a:r>
            <a:r>
              <a:rPr lang="en-US" sz="3600" b="1" dirty="0">
                <a:solidFill>
                  <a:schemeClr val="accent1"/>
                </a:solidFill>
              </a:rPr>
              <a:t> </a:t>
            </a:r>
            <a:r>
              <a:rPr lang="ru-RU" sz="3600" b="1" dirty="0">
                <a:solidFill>
                  <a:schemeClr val="accent1"/>
                </a:solidFill>
              </a:rPr>
              <a:t>дошкольного</a:t>
            </a:r>
            <a:r>
              <a:rPr lang="en-US" sz="3600" b="1" dirty="0">
                <a:solidFill>
                  <a:schemeClr val="accent1"/>
                </a:solidFill>
              </a:rPr>
              <a:t> </a:t>
            </a:r>
            <a:r>
              <a:rPr lang="ru-RU" sz="3600" b="1" dirty="0">
                <a:solidFill>
                  <a:schemeClr val="accent1"/>
                </a:solidFill>
              </a:rPr>
              <a:t>возраста</a:t>
            </a:r>
            <a:r>
              <a:rPr lang="en-US" sz="3600" b="1" dirty="0">
                <a:solidFill>
                  <a:schemeClr val="accent1"/>
                </a:solidFill>
              </a:rPr>
              <a:t> </a:t>
            </a:r>
            <a:r>
              <a:rPr lang="ru-RU" sz="3600" b="1" dirty="0" smtClean="0">
                <a:solidFill>
                  <a:schemeClr val="accent1"/>
                </a:solidFill>
              </a:rPr>
              <a:t>(</a:t>
            </a:r>
            <a:r>
              <a:rPr lang="ru-RU" sz="3600" b="1" dirty="0">
                <a:solidFill>
                  <a:schemeClr val="accent1"/>
                </a:solidFill>
              </a:rPr>
              <a:t>до 8 лет)</a:t>
            </a:r>
            <a:endParaRPr lang="ru-RU" sz="3600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91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981200" y="331788"/>
            <a:ext cx="8229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ts val="3200"/>
            </a:pP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Содержание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воспита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тельной работы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696528" y="1121435"/>
            <a:ext cx="8729932" cy="54762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342900" algn="just">
              <a:spcBef>
                <a:spcPts val="0"/>
              </a:spcBef>
              <a:buSzPts val="2240"/>
              <a:buNone/>
            </a:pPr>
            <a:r>
              <a:rPr lang="en-US" sz="2800" dirty="0" err="1">
                <a:solidFill>
                  <a:schemeClr val="accent1"/>
                </a:solidFill>
              </a:rPr>
              <a:t>Содержание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воспитания</a:t>
            </a:r>
            <a:r>
              <a:rPr lang="en-US" sz="2800" dirty="0">
                <a:solidFill>
                  <a:schemeClr val="accent1"/>
                </a:solidFill>
              </a:rPr>
              <a:t>  </a:t>
            </a:r>
            <a:r>
              <a:rPr lang="en-US" sz="2800" b="1" dirty="0" err="1">
                <a:solidFill>
                  <a:schemeClr val="accent1"/>
                </a:solidFill>
              </a:rPr>
              <a:t>определяет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endParaRPr b="1" dirty="0">
              <a:solidFill>
                <a:schemeClr val="accent1"/>
              </a:solidFill>
            </a:endParaRPr>
          </a:p>
          <a:p>
            <a:pPr marL="342900" indent="342900" algn="just">
              <a:spcBef>
                <a:spcPts val="560"/>
              </a:spcBef>
              <a:buSzPts val="2240"/>
              <a:buNone/>
            </a:pPr>
            <a:r>
              <a:rPr lang="en-US" sz="2800" b="1" dirty="0" err="1">
                <a:solidFill>
                  <a:schemeClr val="accent1"/>
                </a:solidFill>
              </a:rPr>
              <a:t>что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подлежит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о</a:t>
            </a:r>
            <a:r>
              <a:rPr lang="en-US" sz="2800" b="1" dirty="0" err="1">
                <a:solidFill>
                  <a:schemeClr val="accent1"/>
                </a:solidFill>
              </a:rPr>
              <a:t>СВОЕ</a:t>
            </a:r>
            <a:r>
              <a:rPr lang="en-US" sz="2800" dirty="0" err="1">
                <a:solidFill>
                  <a:schemeClr val="accent1"/>
                </a:solidFill>
              </a:rPr>
              <a:t>нию</a:t>
            </a:r>
            <a:r>
              <a:rPr lang="en-US" sz="2800" dirty="0">
                <a:solidFill>
                  <a:schemeClr val="accent1"/>
                </a:solidFill>
              </a:rPr>
              <a:t> и </a:t>
            </a:r>
            <a:r>
              <a:rPr lang="en-US" sz="2800" dirty="0" err="1">
                <a:solidFill>
                  <a:schemeClr val="accent1"/>
                </a:solidFill>
              </a:rPr>
              <a:t>у</a:t>
            </a:r>
            <a:r>
              <a:rPr lang="en-US" sz="2800" b="1" dirty="0" err="1">
                <a:solidFill>
                  <a:schemeClr val="accent1"/>
                </a:solidFill>
              </a:rPr>
              <a:t>СВОЕ</a:t>
            </a:r>
            <a:r>
              <a:rPr lang="en-US" sz="2800" dirty="0" err="1">
                <a:solidFill>
                  <a:schemeClr val="accent1"/>
                </a:solidFill>
              </a:rPr>
              <a:t>нию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ru-RU" sz="2800" dirty="0">
                <a:solidFill>
                  <a:schemeClr val="accent1"/>
                </a:solidFill>
              </a:rPr>
              <a:t>воспитанником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</a:rPr>
              <a:t>что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он</a:t>
            </a:r>
            <a:r>
              <a:rPr lang="en-US" sz="2800" dirty="0">
                <a:solidFill>
                  <a:schemeClr val="accent1"/>
                </a:solidFill>
              </a:rPr>
              <a:t> в </a:t>
            </a:r>
            <a:r>
              <a:rPr lang="en-US" sz="2800" dirty="0" err="1">
                <a:solidFill>
                  <a:schemeClr val="accent1"/>
                </a:solidFill>
              </a:rPr>
              <a:t>итоге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при</a:t>
            </a:r>
            <a:r>
              <a:rPr lang="en-US" sz="2800" b="1" dirty="0" err="1">
                <a:solidFill>
                  <a:schemeClr val="accent1"/>
                </a:solidFill>
              </a:rPr>
              <a:t>СВОИ</a:t>
            </a:r>
            <a:r>
              <a:rPr lang="en-US" sz="2800" dirty="0" err="1">
                <a:solidFill>
                  <a:schemeClr val="accent1"/>
                </a:solidFill>
              </a:rPr>
              <a:t>т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dirty="0" err="1">
                <a:solidFill>
                  <a:schemeClr val="accent1"/>
                </a:solidFill>
              </a:rPr>
              <a:t>введет</a:t>
            </a:r>
            <a:r>
              <a:rPr lang="en-US" sz="2800" dirty="0">
                <a:solidFill>
                  <a:schemeClr val="accent1"/>
                </a:solidFill>
              </a:rPr>
              <a:t> в </a:t>
            </a:r>
            <a:r>
              <a:rPr lang="en-US" sz="2800" dirty="0" err="1">
                <a:solidFill>
                  <a:schemeClr val="accent1"/>
                </a:solidFill>
              </a:rPr>
              <a:t>структуру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личностных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ценностей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как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современный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человек</a:t>
            </a:r>
            <a:r>
              <a:rPr lang="en-US" sz="2800" dirty="0">
                <a:solidFill>
                  <a:schemeClr val="accent1"/>
                </a:solidFill>
              </a:rPr>
              <a:t>. </a:t>
            </a:r>
            <a:endParaRPr dirty="0">
              <a:solidFill>
                <a:schemeClr val="accent1"/>
              </a:solidFill>
            </a:endParaRPr>
          </a:p>
          <a:p>
            <a:pPr marL="342900" indent="342900" algn="just">
              <a:spcBef>
                <a:spcPts val="280"/>
              </a:spcBef>
              <a:buSzPts val="1120"/>
              <a:buNone/>
            </a:pPr>
            <a:endParaRPr sz="1400" dirty="0">
              <a:solidFill>
                <a:schemeClr val="accent1"/>
              </a:solidFill>
            </a:endParaRPr>
          </a:p>
          <a:p>
            <a:pPr marL="342900" indent="342900" algn="just">
              <a:spcBef>
                <a:spcPts val="560"/>
              </a:spcBef>
              <a:buSzPts val="2240"/>
              <a:buNone/>
            </a:pPr>
            <a:r>
              <a:rPr lang="en-US" sz="2800" dirty="0" err="1">
                <a:solidFill>
                  <a:schemeClr val="accent1"/>
                </a:solidFill>
              </a:rPr>
              <a:t>Основное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содержание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воспитания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составляет</a:t>
            </a:r>
            <a:r>
              <a:rPr lang="en-US" sz="2800" b="1" i="1" dirty="0">
                <a:solidFill>
                  <a:schemeClr val="accent1"/>
                </a:solidFill>
              </a:rPr>
              <a:t> ОТНОШЕНИЕ 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человека</a:t>
            </a:r>
            <a:r>
              <a:rPr lang="en-US" sz="2800" dirty="0">
                <a:solidFill>
                  <a:schemeClr val="accent1"/>
                </a:solidFill>
              </a:rPr>
              <a:t> к </a:t>
            </a:r>
            <a:r>
              <a:rPr lang="en-US" sz="2800" dirty="0" err="1">
                <a:solidFill>
                  <a:schemeClr val="accent1"/>
                </a:solidFill>
              </a:rPr>
              <a:t>знаниям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dirty="0" err="1">
                <a:solidFill>
                  <a:schemeClr val="accent1"/>
                </a:solidFill>
              </a:rPr>
              <a:t>нормам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dirty="0" err="1">
                <a:solidFill>
                  <a:schemeClr val="accent1"/>
                </a:solidFill>
              </a:rPr>
              <a:t>традициям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dirty="0" err="1">
                <a:solidFill>
                  <a:schemeClr val="accent1"/>
                </a:solidFill>
              </a:rPr>
              <a:t>обычаям</a:t>
            </a:r>
            <a:r>
              <a:rPr lang="en-US" sz="2800" dirty="0">
                <a:solidFill>
                  <a:schemeClr val="accent1"/>
                </a:solidFill>
              </a:rPr>
              <a:t>, к </a:t>
            </a:r>
            <a:r>
              <a:rPr lang="en-US" sz="2800" dirty="0" err="1">
                <a:solidFill>
                  <a:schemeClr val="accent1"/>
                </a:solidFill>
              </a:rPr>
              <a:t>живой</a:t>
            </a:r>
            <a:r>
              <a:rPr lang="en-US" sz="2800" dirty="0">
                <a:solidFill>
                  <a:schemeClr val="accent1"/>
                </a:solidFill>
              </a:rPr>
              <a:t> и </a:t>
            </a:r>
            <a:r>
              <a:rPr lang="en-US" sz="2800" dirty="0" err="1">
                <a:solidFill>
                  <a:schemeClr val="accent1"/>
                </a:solidFill>
              </a:rPr>
              <a:t>неживой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природе</a:t>
            </a:r>
            <a:r>
              <a:rPr lang="en-US" sz="2800" dirty="0">
                <a:solidFill>
                  <a:schemeClr val="accent1"/>
                </a:solidFill>
              </a:rPr>
              <a:t>, к </a:t>
            </a:r>
            <a:r>
              <a:rPr lang="en-US" sz="2800" dirty="0" err="1">
                <a:solidFill>
                  <a:schemeClr val="accent1"/>
                </a:solidFill>
              </a:rPr>
              <a:t>человеческим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ценностям</a:t>
            </a:r>
            <a:r>
              <a:rPr lang="en-US" sz="2800" dirty="0">
                <a:solidFill>
                  <a:schemeClr val="accent1"/>
                </a:solidFill>
              </a:rPr>
              <a:t>… </a:t>
            </a:r>
            <a:endParaRPr dirty="0">
              <a:solidFill>
                <a:schemeClr val="accent1"/>
              </a:solidFill>
            </a:endParaRPr>
          </a:p>
          <a:p>
            <a:pPr marL="342900" indent="342900" algn="just">
              <a:spcBef>
                <a:spcPts val="560"/>
              </a:spcBef>
              <a:buSzPts val="2240"/>
              <a:buNone/>
            </a:pPr>
            <a:r>
              <a:rPr lang="en-US" sz="2800" dirty="0" err="1">
                <a:solidFill>
                  <a:schemeClr val="accent1"/>
                </a:solidFill>
              </a:rPr>
              <a:t>Ко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всему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dirty="0" err="1">
                <a:solidFill>
                  <a:schemeClr val="accent1"/>
                </a:solidFill>
              </a:rPr>
              <a:t>что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окружает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человека</a:t>
            </a:r>
            <a:r>
              <a:rPr lang="en-US" sz="2800" dirty="0">
                <a:solidFill>
                  <a:schemeClr val="accent1"/>
                </a:solidFill>
              </a:rPr>
              <a:t>. </a:t>
            </a:r>
            <a:endParaRPr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Особенности реализации воспитательного процесса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b="1" dirty="0">
                <a:solidFill>
                  <a:schemeClr val="accent1"/>
                </a:solidFill>
              </a:rPr>
              <a:t>региональные и муниципальные особенности социокультурного окружения ОО;</a:t>
            </a:r>
          </a:p>
          <a:p>
            <a:pPr lvl="0"/>
            <a:r>
              <a:rPr lang="ru-RU" b="1" dirty="0" err="1">
                <a:solidFill>
                  <a:schemeClr val="accent1"/>
                </a:solidFill>
              </a:rPr>
              <a:t>воспитательно</a:t>
            </a:r>
            <a:r>
              <a:rPr lang="ru-RU" b="1" dirty="0">
                <a:solidFill>
                  <a:schemeClr val="accent1"/>
                </a:solidFill>
              </a:rPr>
              <a:t> значимые проекты и программы, в которых уже участвует ОО, дифференцируемые по признакам: федеральные, региональные, муниципальные и т. д.;</a:t>
            </a:r>
          </a:p>
          <a:p>
            <a:pPr lvl="0"/>
            <a:r>
              <a:rPr lang="ru-RU" b="1" dirty="0" err="1">
                <a:solidFill>
                  <a:schemeClr val="accent1"/>
                </a:solidFill>
              </a:rPr>
              <a:t>воспитательно</a:t>
            </a:r>
            <a:r>
              <a:rPr lang="ru-RU" b="1" dirty="0">
                <a:solidFill>
                  <a:schemeClr val="accent1"/>
                </a:solidFill>
              </a:rPr>
              <a:t> значимые проекты и программы, в которых ОО намерена принять участие, дифференцируемые по признакам: федеральные, региональные, муниципальные и т.д.;</a:t>
            </a:r>
          </a:p>
          <a:p>
            <a:pPr lvl="0"/>
            <a:r>
              <a:rPr lang="ru-RU" b="1" dirty="0">
                <a:solidFill>
                  <a:schemeClr val="accent1"/>
                </a:solidFill>
              </a:rPr>
              <a:t>ключевые элементы уклада ОО;</a:t>
            </a:r>
          </a:p>
          <a:p>
            <a:pPr lvl="0"/>
            <a:r>
              <a:rPr lang="ru-RU" b="1" dirty="0">
                <a:solidFill>
                  <a:schemeClr val="accent1"/>
                </a:solidFill>
              </a:rPr>
              <a:t>наличие инновационных, опережающих, перспективных технологий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 err="1">
                <a:solidFill>
                  <a:schemeClr val="accent1"/>
                </a:solidFill>
              </a:rPr>
              <a:t>воспитательно</a:t>
            </a:r>
            <a:r>
              <a:rPr lang="ru-RU" b="1" dirty="0">
                <a:solidFill>
                  <a:schemeClr val="accent1"/>
                </a:solidFill>
              </a:rPr>
              <a:t> значимой деятельности, потенциальных «точек роста»;</a:t>
            </a:r>
          </a:p>
          <a:p>
            <a:pPr lvl="0"/>
            <a:r>
              <a:rPr lang="ru-RU" b="1" dirty="0">
                <a:solidFill>
                  <a:schemeClr val="accent1"/>
                </a:solidFill>
              </a:rPr>
              <a:t>существенные отличия ОО от других образовательных организаций по признаку проблемных зон, дефицитов, барьеров, которые преодолеваются благодаря решениям, отсутствующим или недостаточно выраженным в массовой практике;</a:t>
            </a:r>
          </a:p>
          <a:p>
            <a:pPr lvl="0"/>
            <a:r>
              <a:rPr lang="ru-RU" b="1" dirty="0">
                <a:solidFill>
                  <a:schemeClr val="accent1"/>
                </a:solidFill>
              </a:rPr>
              <a:t>особенности </a:t>
            </a:r>
            <a:r>
              <a:rPr lang="ru-RU" b="1" dirty="0" err="1">
                <a:solidFill>
                  <a:schemeClr val="accent1"/>
                </a:solidFill>
              </a:rPr>
              <a:t>воспитательно</a:t>
            </a:r>
            <a:r>
              <a:rPr lang="ru-RU" b="1" dirty="0">
                <a:solidFill>
                  <a:schemeClr val="accent1"/>
                </a:solidFill>
              </a:rPr>
              <a:t> значимого взаимодействия с социальными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партнерами ОО;</a:t>
            </a:r>
          </a:p>
          <a:p>
            <a:pPr lvl="0"/>
            <a:r>
              <a:rPr lang="ru-RU" b="1" dirty="0">
                <a:solidFill>
                  <a:schemeClr val="accent1"/>
                </a:solidFill>
              </a:rPr>
              <a:t>особенности ОО, связанные с работой с детьми с ограниченными возможностями здоровья, в том числе с инвалидностью.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63110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4442</TotalTime>
  <Words>492</Words>
  <Application>Microsoft Office PowerPoint</Application>
  <PresentationFormat>Широкоэкранный</PresentationFormat>
  <Paragraphs>56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Noto Sans Symbols</vt:lpstr>
      <vt:lpstr>Symbol</vt:lpstr>
      <vt:lpstr>Tahoma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Деятельности и культурные практики в ДОУ </vt:lpstr>
      <vt:lpstr>Требования к планируемым результатам освоения Программы </vt:lpstr>
      <vt:lpstr>Содержание воспитательной работы</vt:lpstr>
      <vt:lpstr>Особенности реализации воспитательного процесса </vt:lpstr>
      <vt:lpstr>Разделы и приложение: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пк2</dc:creator>
  <cp:lastModifiedBy>пк2</cp:lastModifiedBy>
  <cp:revision>21</cp:revision>
  <dcterms:created xsi:type="dcterms:W3CDTF">2022-03-22T01:48:22Z</dcterms:created>
  <dcterms:modified xsi:type="dcterms:W3CDTF">2022-04-01T02:04:48Z</dcterms:modified>
</cp:coreProperties>
</file>