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92" r:id="rId5"/>
    <p:sldId id="262" r:id="rId6"/>
    <p:sldId id="269" r:id="rId7"/>
    <p:sldId id="279" r:id="rId8"/>
    <p:sldId id="278" r:id="rId9"/>
    <p:sldId id="265" r:id="rId10"/>
    <p:sldId id="271" r:id="rId11"/>
    <p:sldId id="280" r:id="rId12"/>
    <p:sldId id="282" r:id="rId13"/>
    <p:sldId id="283" r:id="rId14"/>
    <p:sldId id="286" r:id="rId15"/>
    <p:sldId id="293" r:id="rId16"/>
    <p:sldId id="294" r:id="rId17"/>
    <p:sldId id="288" r:id="rId18"/>
    <p:sldId id="281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32" autoAdjust="0"/>
  </p:normalViewPr>
  <p:slideViewPr>
    <p:cSldViewPr>
      <p:cViewPr>
        <p:scale>
          <a:sx n="108" d="100"/>
          <a:sy n="108" d="100"/>
        </p:scale>
        <p:origin x="-7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85786" y="1357298"/>
            <a:ext cx="7500990" cy="4155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г. Иркутска детский сад № 132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методов мнемотехники для развития речи детей подготовительной к школе группе</a:t>
            </a:r>
            <a:r>
              <a:rPr lang="ru-RU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ru-RU" sz="1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br>
              <a:rPr lang="ru-RU" sz="1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Парфенова Е.А.</a:t>
            </a:r>
            <a:br>
              <a:rPr lang="ru-RU" sz="1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Дементьева А.А.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2976" y="714356"/>
            <a:ext cx="6929486" cy="58477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Мнемотаблица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84.userapi.com/impf/ONsL8TeUihvxSI81_YBnrs4yJymAP45A3724HA/5wjEbCnqh1A.jpg?size=1280x960&amp;quality=96&amp;rotate=180&amp;sign=7fb4f25437053fb029311e180fdae68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15" y="1875192"/>
            <a:ext cx="4629727" cy="4222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632" y="1484784"/>
            <a:ext cx="3715840" cy="4637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5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1538" y="500042"/>
            <a:ext cx="7358082" cy="52322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428604"/>
            <a:ext cx="8072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Последовательность работы с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мнемотаблицами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00100" y="1285860"/>
            <a:ext cx="764386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8662" y="1785926"/>
            <a:ext cx="7215238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 этап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Рассматривание таблицы и разбор того, что на ней изображено. </a:t>
            </a:r>
          </a:p>
          <a:p>
            <a:pPr>
              <a:lnSpc>
                <a:spcPct val="80000"/>
              </a:lnSpc>
              <a:defRPr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2 этап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Осуществляется перекодирование информации, т.е. преобразование из абстрактных символов в образы.</a:t>
            </a:r>
          </a:p>
          <a:p>
            <a:pPr>
              <a:lnSpc>
                <a:spcPct val="80000"/>
              </a:lnSpc>
              <a:defRPr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3 этап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После перекодирования осуществляется пересказ сказки или рассказ по заданной теме. </a:t>
            </a:r>
          </a:p>
          <a:p>
            <a:pPr>
              <a:lnSpc>
                <a:spcPct val="80000"/>
              </a:lnSpc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В младших группах с помощью воспитателя, в старших – дети должны уметь самостоятельно.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6639" y="6727250"/>
            <a:ext cx="2718253" cy="1392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701" y="417"/>
            <a:ext cx="9144000" cy="67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34" y="3476629"/>
            <a:ext cx="4536068" cy="2984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87" y="3386402"/>
            <a:ext cx="3794819" cy="2941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45" y="347091"/>
            <a:ext cx="4084674" cy="30665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4753" y="252169"/>
            <a:ext cx="4451725" cy="3033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2976" y="714356"/>
            <a:ext cx="6929486" cy="52322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Проговаривание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чистоговорок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8" name="Рисунок 7" descr="http://festival.1september.ru/articles/588627/f_clip_image002.gif"/>
          <p:cNvPicPr/>
          <p:nvPr/>
        </p:nvPicPr>
        <p:blipFill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lum bright="-38000" contrast="65000"/>
          </a:blip>
          <a:srcRect/>
          <a:stretch>
            <a:fillRect/>
          </a:stretch>
        </p:blipFill>
        <p:spPr bwMode="auto">
          <a:xfrm>
            <a:off x="1084836" y="2097768"/>
            <a:ext cx="7344816" cy="235745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428860" y="4357694"/>
            <a:ext cx="6000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СА-СА-СА – меня ужалила оса, 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СО-СО-СО – стал мой нос как колесо,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СЫ-СЫ-СЫ – не боюсь я злой осы, 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СУ-СУ-СУ – я осу в руке несу!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2976" y="714356"/>
            <a:ext cx="6929486" cy="52322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smtClean="0">
                <a:latin typeface="Times New Roman" pitchFamily="18" charset="0"/>
                <a:cs typeface="Times New Roman" pitchFamily="18" charset="0"/>
              </a:rPr>
              <a:t>Пересказ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художественных текстов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21" y="1473932"/>
            <a:ext cx="7086596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698"/>
            <a:ext cx="9144000" cy="6858000"/>
          </a:xfrm>
          <a:prstGeom prst="rect">
            <a:avLst/>
          </a:prstGeom>
        </p:spPr>
      </p:pic>
      <p:pic>
        <p:nvPicPr>
          <p:cNvPr id="2050" name="Picture 2" descr="https://sun9-85.userapi.com/impf/0hhj7qdNvOcXALK9K-MKVTZ1ZleHqmZX0QyEdA/N1rPZc6INZ4.jpg?size=1280x960&amp;quality=96&amp;sign=44a351e399147e00300f4041e06f8c3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92407"/>
            <a:ext cx="8075240" cy="6195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9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9" y="397982"/>
            <a:ext cx="4136664" cy="2646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50" y="3381257"/>
            <a:ext cx="4139533" cy="3104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381257"/>
            <a:ext cx="4186808" cy="31401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938" y="397982"/>
            <a:ext cx="4158773" cy="2646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0138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6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2976" y="404664"/>
            <a:ext cx="7029424" cy="52322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Заучивание стихотворений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38" y="1353269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2266">
            <a:off x="4828246" y="2927268"/>
            <a:ext cx="4018300" cy="3013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143240" y="785794"/>
            <a:ext cx="3500462" cy="52322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714356"/>
            <a:ext cx="600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Результаты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1785926"/>
            <a:ext cx="8143932" cy="366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Словарный запас детей из пассивного (в основном) превратился в активный и обогатился до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уровня необходимого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ребенку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школе;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Ребята преодолевают робость, застенчивость, учатся свободно держаться перед аудиторией;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активнее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стали работать на занятиях. У них сконцентрировались наблюдательность, внимание, память, усидчивость; повысилось творческое воображение, логическое и образное мышление.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4348" y="2357430"/>
            <a:ext cx="7500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28662" y="620688"/>
            <a:ext cx="73877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 ребёнка каким-нибудь неизвестным ему пяти словам - он будет долго и напрасно мучиться, но свяжите двадцать таких слов с картинками, и он усвоит на лету.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К.Д.Ушинский</a:t>
            </a: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928662" y="1491422"/>
            <a:ext cx="72866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676A6C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" y="2449032"/>
            <a:ext cx="4414652" cy="4004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472" y="714356"/>
            <a:ext cx="8001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создать условия для успешного развития речи дошкольников средствами мнемотехники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10" y="1500175"/>
            <a:ext cx="8001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Мнемотехника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это система методов и приемов, обеспечивающих эффективное запоминание, сохранение и воспроизведение информации.</a:t>
            </a:r>
          </a:p>
          <a:p>
            <a:pPr algn="just"/>
            <a:r>
              <a:rPr lang="ru-RU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Мнемотаблица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 схема, в которую заложена определенная информация. На каждое слово или словосочетание придумывается картинка и весь текст зарисовывается схематично.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10" y="3357562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1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75656" y="1556792"/>
            <a:ext cx="6552728" cy="4003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25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теоретический анализ психолого-педагогической и методической литературы.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Разработать перспективный план реализации проблемной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темы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в образовательный процесс методику работы с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мнемотаблицами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развития речи детей-дошкольников.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Дети: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Расширять и обогащать словарный запас детей.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Учить детей заменять ключевые слова в предложениях значками– символами.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умение детей работать с опорой на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мнемотаблицу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 составлении описательных рассказов, заучивании стихотворений и т.п.;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у детей умственной активности, сообразительности, наблюдательности, умение сравнивать и выделять существенные признаки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908720"/>
            <a:ext cx="1015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765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58" y="785794"/>
            <a:ext cx="8501122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/>
              <a:t>П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очему нужно использовать мнемотехнику в детском саду?</a:t>
            </a:r>
            <a:endParaRPr lang="ru-RU" sz="2400" b="1" i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57554" y="1714488"/>
            <a:ext cx="2286016" cy="1500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Неумение согласовывать слова в предложении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29322" y="1928802"/>
            <a:ext cx="3000396" cy="1071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Нарушение звукопроизношения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57290" y="3786190"/>
            <a:ext cx="2928958" cy="1714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Неспособность правильно регулировать темп и громкость речи.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4348" y="1928802"/>
            <a:ext cx="2286016" cy="1071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21299999" rev="0"/>
              </a:camera>
              <a:lightRig rig="threePt" dir="t"/>
            </a:scene3d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Маленький словарный запас.</a:t>
            </a:r>
            <a:endParaRPr lang="ru-RU" sz="2400" dirty="0">
              <a:solidFill>
                <a:schemeClr val="tx1"/>
              </a:solidFill>
            </a:endParaRPr>
          </a:p>
        </p:txBody>
      </p:sp>
      <p:cxnSp>
        <p:nvCxnSpPr>
          <p:cNvPr id="11" name="Прямая со стрелкой 10"/>
          <p:cNvCxnSpPr>
            <a:endCxn id="14" idx="0"/>
          </p:cNvCxnSpPr>
          <p:nvPr/>
        </p:nvCxnSpPr>
        <p:spPr>
          <a:xfrm rot="5400000">
            <a:off x="1821637" y="1250141"/>
            <a:ext cx="714380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8" idx="0"/>
          </p:cNvCxnSpPr>
          <p:nvPr/>
        </p:nvCxnSpPr>
        <p:spPr>
          <a:xfrm rot="5400000">
            <a:off x="4251323" y="1464455"/>
            <a:ext cx="499272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H="1">
            <a:off x="6607983" y="1250141"/>
            <a:ext cx="64294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3" idx="0"/>
          </p:cNvCxnSpPr>
          <p:nvPr/>
        </p:nvCxnSpPr>
        <p:spPr>
          <a:xfrm rot="5400000">
            <a:off x="1768060" y="2196694"/>
            <a:ext cx="2643205" cy="5357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5643570" y="3786190"/>
            <a:ext cx="2286016" cy="1071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dirty="0" smtClean="0">
                <a:solidFill>
                  <a:schemeClr val="tx1"/>
                </a:solidFill>
              </a:rPr>
              <a:t>Неспособность построить монолог</a:t>
            </a:r>
            <a:endParaRPr lang="ru-RU" sz="2400" dirty="0">
              <a:solidFill>
                <a:schemeClr val="tx1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rot="16200000" flipH="1">
            <a:off x="4607719" y="2250273"/>
            <a:ext cx="250033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57356" y="500042"/>
            <a:ext cx="5429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Мнемотехника помогает развивать: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28860" y="1643050"/>
            <a:ext cx="1714512" cy="5000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Внимание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1472" y="2643182"/>
            <a:ext cx="1714512" cy="571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Мелкую моторику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57224" y="4286256"/>
            <a:ext cx="1714512" cy="571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Логическое мышление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00298" y="5143512"/>
            <a:ext cx="1714512" cy="571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Развивает кругозор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57752" y="4929198"/>
            <a:ext cx="2071702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Зрительную и слуховую память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43702" y="4214818"/>
            <a:ext cx="1714512" cy="571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Воображение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15140" y="2643182"/>
            <a:ext cx="1714512" cy="571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Интерес к обучению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29190" y="1643050"/>
            <a:ext cx="1714512" cy="5000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Усидчивость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43306" y="3143248"/>
            <a:ext cx="1857388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Развивает все стороны речи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6200000">
            <a:off x="4392934" y="1607802"/>
            <a:ext cx="282367" cy="6386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5400000">
            <a:off x="4338211" y="5162988"/>
            <a:ext cx="366391" cy="4703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3324056">
            <a:off x="7349010" y="4700859"/>
            <a:ext cx="285752" cy="1019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929586" y="3286124"/>
            <a:ext cx="323762" cy="8579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8843031">
            <a:off x="7018207" y="1712284"/>
            <a:ext cx="285752" cy="1019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0800000">
            <a:off x="1214414" y="3214686"/>
            <a:ext cx="357190" cy="1000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8273709">
            <a:off x="1963388" y="4825320"/>
            <a:ext cx="359438" cy="667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3424810">
            <a:off x="1724933" y="1699165"/>
            <a:ext cx="357190" cy="1000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 rot="16200000" flipV="1">
            <a:off x="3393273" y="2250273"/>
            <a:ext cx="1000132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7" idx="1"/>
            <a:endCxn id="9" idx="3"/>
          </p:cNvCxnSpPr>
          <p:nvPr/>
        </p:nvCxnSpPr>
        <p:spPr>
          <a:xfrm rot="10800000">
            <a:off x="2285984" y="2928935"/>
            <a:ext cx="1357322" cy="607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0" idx="3"/>
          </p:cNvCxnSpPr>
          <p:nvPr/>
        </p:nvCxnSpPr>
        <p:spPr>
          <a:xfrm rot="10800000" flipV="1">
            <a:off x="2571736" y="3786190"/>
            <a:ext cx="1071570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3214678" y="4143380"/>
            <a:ext cx="1143008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6200000" flipH="1">
            <a:off x="4893471" y="4036223"/>
            <a:ext cx="928694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13" idx="1"/>
          </p:cNvCxnSpPr>
          <p:nvPr/>
        </p:nvCxnSpPr>
        <p:spPr>
          <a:xfrm>
            <a:off x="5500694" y="3786190"/>
            <a:ext cx="1143008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17" idx="3"/>
            <a:endCxn id="14" idx="1"/>
          </p:cNvCxnSpPr>
          <p:nvPr/>
        </p:nvCxnSpPr>
        <p:spPr>
          <a:xfrm flipV="1">
            <a:off x="5500694" y="2928934"/>
            <a:ext cx="1214446" cy="607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5400000" flipH="1" flipV="1">
            <a:off x="4822033" y="2250273"/>
            <a:ext cx="857256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57356" y="500042"/>
            <a:ext cx="5429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Где можно использовать  </a:t>
            </a:r>
          </a:p>
          <a:p>
            <a:pPr algn="ctr">
              <a:defRPr/>
            </a:pP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ru-RU" sz="3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14480" y="3643314"/>
            <a:ext cx="2214578" cy="1285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 пересказах художественной литературы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28992" y="5214950"/>
            <a:ext cx="2786082" cy="1071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 заучивании стихов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86380" y="3714752"/>
            <a:ext cx="2857520" cy="1214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 отгадывании и загадывании загадок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0034" y="2214554"/>
            <a:ext cx="250033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для обогащения словарного запаса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86512" y="2285992"/>
            <a:ext cx="2428892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 обучении составлению рассказов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rot="10800000" flipV="1">
            <a:off x="1714480" y="1571612"/>
            <a:ext cx="128588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572132" y="1500174"/>
            <a:ext cx="1928826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5400000">
            <a:off x="2607455" y="1678769"/>
            <a:ext cx="2071702" cy="1714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6200000" flipH="1">
            <a:off x="4536281" y="1821645"/>
            <a:ext cx="2214578" cy="1571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5400000">
            <a:off x="2857488" y="3357562"/>
            <a:ext cx="35719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7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57356" y="500042"/>
            <a:ext cx="5429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Схемы служат своеобразным зрительным планом для создания монологов, помогают детям выстраивать:</a:t>
            </a:r>
            <a:endParaRPr lang="ru-RU" sz="3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10" y="3000372"/>
            <a:ext cx="2571768" cy="11430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Строение рассказа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85918" y="4714884"/>
            <a:ext cx="6000792" cy="1285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Лексико-грамматическую наполняемость рассказа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72066" y="2928934"/>
            <a:ext cx="3714776" cy="1214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Последовательность рассказа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Прямая со стрелкой 39"/>
          <p:cNvCxnSpPr>
            <a:endCxn id="9" idx="0"/>
          </p:cNvCxnSpPr>
          <p:nvPr/>
        </p:nvCxnSpPr>
        <p:spPr>
          <a:xfrm rot="10800000" flipV="1">
            <a:off x="1928794" y="2500306"/>
            <a:ext cx="157163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17" idx="0"/>
          </p:cNvCxnSpPr>
          <p:nvPr/>
        </p:nvCxnSpPr>
        <p:spPr>
          <a:xfrm>
            <a:off x="5214942" y="2500306"/>
            <a:ext cx="171451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5400000">
            <a:off x="3321835" y="3607595"/>
            <a:ext cx="221457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57356" y="428604"/>
            <a:ext cx="542928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Мнемоквадрат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8794" y="3286124"/>
            <a:ext cx="542928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Мнемодорожка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27518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643050"/>
            <a:ext cx="2000264" cy="1357322"/>
          </a:xfrm>
          <a:prstGeom prst="rect">
            <a:avLst/>
          </a:prstGeom>
          <a:solidFill>
            <a:srgbClr val="0070C0"/>
          </a:solidFill>
          <a:ln w="571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643050"/>
            <a:ext cx="2071702" cy="135732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6" name="Рисунок 15" descr="Ey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88" y="1643050"/>
            <a:ext cx="1928826" cy="128588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143380"/>
            <a:ext cx="7200800" cy="1928826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4694</TotalTime>
  <Words>440</Words>
  <Application>Microsoft Office PowerPoint</Application>
  <PresentationFormat>Экран (4:3)</PresentationFormat>
  <Paragraphs>64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Nastya</dc:creator>
  <cp:lastModifiedBy>Пользователь</cp:lastModifiedBy>
  <cp:revision>171</cp:revision>
  <dcterms:modified xsi:type="dcterms:W3CDTF">2024-03-22T07:45:16Z</dcterms:modified>
</cp:coreProperties>
</file>