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62" r:id="rId6"/>
    <p:sldId id="259" r:id="rId7"/>
    <p:sldId id="260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61A0-576D-4C9E-B9D1-5FB7B9516E4E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FBFD-3700-4902-83B0-AE871322DE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61A0-576D-4C9E-B9D1-5FB7B9516E4E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FBFD-3700-4902-83B0-AE871322D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61A0-576D-4C9E-B9D1-5FB7B9516E4E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FBFD-3700-4902-83B0-AE871322D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61A0-576D-4C9E-B9D1-5FB7B9516E4E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FBFD-3700-4902-83B0-AE871322DE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61A0-576D-4C9E-B9D1-5FB7B9516E4E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FBFD-3700-4902-83B0-AE871322D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61A0-576D-4C9E-B9D1-5FB7B9516E4E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FBFD-3700-4902-83B0-AE871322DE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61A0-576D-4C9E-B9D1-5FB7B9516E4E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FBFD-3700-4902-83B0-AE871322DE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61A0-576D-4C9E-B9D1-5FB7B9516E4E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FBFD-3700-4902-83B0-AE871322D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61A0-576D-4C9E-B9D1-5FB7B9516E4E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FBFD-3700-4902-83B0-AE871322D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61A0-576D-4C9E-B9D1-5FB7B9516E4E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FBFD-3700-4902-83B0-AE871322D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61A0-576D-4C9E-B9D1-5FB7B9516E4E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FBFD-3700-4902-83B0-AE871322DE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C5961A0-576D-4C9E-B9D1-5FB7B9516E4E}" type="datetimeFigureOut">
              <a:rPr lang="ru-RU" smtClean="0"/>
              <a:pPr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E0FBFD-3700-4902-83B0-AE871322D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6;&#1077;&#1085;&#1103;\Desktop\11%20%20&#1047;&#1080;&#1084;&#1072;%20%20&#1062;%20%20&#1050;&#1102;&#1080;%20(256%20%20kbps)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38953"/>
            <a:ext cx="10081119" cy="71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4077072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Подготовительная группа</a:t>
            </a:r>
          </a:p>
          <a:p>
            <a:pPr algn="r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Воспитатель: Парфенова Е.А.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700808"/>
            <a:ext cx="7772400" cy="1793167"/>
          </a:xfrm>
        </p:spPr>
        <p:txBody>
          <a:bodyPr/>
          <a:lstStyle/>
          <a:p>
            <a:r>
              <a:rPr lang="ru-RU" b="1" i="1" dirty="0" smtClean="0">
                <a:solidFill>
                  <a:srgbClr val="00B0F0"/>
                </a:solidFill>
              </a:rPr>
              <a:t>Тема: Пришла зима</a:t>
            </a:r>
            <a:endParaRPr lang="ru-RU" b="1" i="1" dirty="0">
              <a:solidFill>
                <a:srgbClr val="00B0F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73849" y="1"/>
            <a:ext cx="7772400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МБДОУ г. Иркутска детский сад № 132</a:t>
            </a:r>
            <a:endParaRPr lang="ru-RU" sz="18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9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16966"/>
            <a:ext cx="8280920" cy="2182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260"/>
              </a:lnSpc>
              <a:spcBef>
                <a:spcPts val="70"/>
              </a:spcBef>
              <a:spcAft>
                <a:spcPts val="0"/>
              </a:spcAft>
            </a:pPr>
            <a:r>
              <a:rPr lang="ru-RU" sz="1600" b="1" i="1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Задачи: </a:t>
            </a:r>
          </a:p>
          <a:p>
            <a:pPr algn="just">
              <a:lnSpc>
                <a:spcPts val="1260"/>
              </a:lnSpc>
              <a:spcBef>
                <a:spcPts val="70"/>
              </a:spcBef>
              <a:spcAft>
                <a:spcPts val="0"/>
              </a:spcAft>
            </a:pPr>
            <a:endParaRPr lang="ru-RU" sz="1600" i="1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85750" indent="-285750" algn="just">
              <a:lnSpc>
                <a:spcPts val="1260"/>
              </a:lnSpc>
              <a:spcBef>
                <a:spcPts val="7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ru-RU" sz="16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развивать певческие навыки; </a:t>
            </a:r>
          </a:p>
          <a:p>
            <a:pPr marL="285750" indent="-285750" algn="just">
              <a:lnSpc>
                <a:spcPts val="1260"/>
              </a:lnSpc>
              <a:spcBef>
                <a:spcPts val="7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ru-RU" sz="16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поддерживать интерес к литературе; </a:t>
            </a:r>
          </a:p>
          <a:p>
            <a:pPr marL="285750" indent="-285750" algn="just">
              <a:lnSpc>
                <a:spcPts val="1260"/>
              </a:lnSpc>
              <a:spcBef>
                <a:spcPts val="7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ru-RU" sz="16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учить стихотворение наизусть по </a:t>
            </a:r>
            <a:r>
              <a:rPr lang="ru-RU" sz="1600" dirty="0" err="1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мнемотаблице</a:t>
            </a:r>
            <a:r>
              <a:rPr lang="ru-RU" sz="16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, передавать интонацией характеры героев, свое отношение к персонажам, рассказывать в лицах (меняя голос, интонацию); </a:t>
            </a:r>
          </a:p>
          <a:p>
            <a:pPr marL="285750" indent="-285750" algn="just">
              <a:lnSpc>
                <a:spcPts val="1260"/>
              </a:lnSpc>
              <a:spcBef>
                <a:spcPts val="7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ru-RU" sz="16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уточнять, расширять и активизи­ровать предметный словарь, глагольный словарь и словарь признаков по теме «Зима»; учить детей согласовывать имена существительные с именами прилагательными; развивать мелкую моторику, словарный запас, усидчивость, творческие способности.</a:t>
            </a:r>
          </a:p>
          <a:p>
            <a:pPr marL="285750" indent="-285750" algn="just">
              <a:lnSpc>
                <a:spcPts val="1260"/>
              </a:lnSpc>
              <a:spcBef>
                <a:spcPts val="70"/>
              </a:spcBef>
              <a:spcAft>
                <a:spcPts val="0"/>
              </a:spcAft>
              <a:buFont typeface="Courier New" pitchFamily="49" charset="0"/>
              <a:buChar char="o"/>
            </a:pPr>
            <a:endParaRPr lang="ru-RU" sz="1600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85750" indent="-285750" algn="just">
              <a:lnSpc>
                <a:spcPts val="1260"/>
              </a:lnSpc>
              <a:spcBef>
                <a:spcPts val="70"/>
              </a:spcBef>
              <a:spcAft>
                <a:spcPts val="0"/>
              </a:spcAft>
              <a:buFont typeface="Courier New" pitchFamily="49" charset="0"/>
              <a:buChar char="o"/>
            </a:pPr>
            <a:endParaRPr lang="ru-RU" sz="1600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4795" y="2276872"/>
            <a:ext cx="7560840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" indent="-4445">
              <a:lnSpc>
                <a:spcPts val="1260"/>
              </a:lnSpc>
              <a:spcAft>
                <a:spcPts val="0"/>
              </a:spcAft>
            </a:pPr>
            <a:endParaRPr lang="ru-RU" sz="2800" dirty="0" smtClean="0">
              <a:effectLst/>
              <a:latin typeface="Times New Roman"/>
              <a:ea typeface="Times New Roman"/>
            </a:endParaRPr>
          </a:p>
          <a:p>
            <a:pPr>
              <a:lnSpc>
                <a:spcPts val="1260"/>
              </a:lnSpc>
              <a:spcAft>
                <a:spcPts val="0"/>
              </a:spcAft>
            </a:pPr>
            <a:r>
              <a:rPr lang="ru-RU" sz="1600" b="1" i="1" dirty="0" smtClean="0">
                <a:effectLst/>
                <a:latin typeface="Times New Roman"/>
                <a:ea typeface="Times New Roman"/>
                <a:cs typeface="Times New Roman"/>
              </a:rPr>
              <a:t>Содержательные компоненты образовательных областей: </a:t>
            </a:r>
          </a:p>
          <a:p>
            <a:pPr>
              <a:lnSpc>
                <a:spcPts val="1260"/>
              </a:lnSpc>
              <a:spcAft>
                <a:spcPts val="0"/>
              </a:spcAft>
            </a:pPr>
            <a:endParaRPr lang="ru-RU" sz="1600" i="1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lnSpc>
                <a:spcPts val="126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>«Физическое развитие» - овладение подвижными играми с правилами); </a:t>
            </a:r>
          </a:p>
          <a:p>
            <a:pPr marL="285750" indent="-285750">
              <a:lnSpc>
                <a:spcPts val="126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>«Познавательное развитие» - развитие интересов де­тей, любознательности и познавательной мотивации; </a:t>
            </a:r>
          </a:p>
          <a:p>
            <a:pPr marL="285750" indent="-285750">
              <a:lnSpc>
                <a:spcPts val="126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>«Социально-коммуникативное развитие- формирование основ безопасного поведения; </a:t>
            </a:r>
          </a:p>
          <a:p>
            <a:pPr marL="285750" indent="-285750">
              <a:lnSpc>
                <a:spcPts val="126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>«Художественно-эстетическое развитие» - реализация самостоятельной изобразительной и конструктивно-модельной деятельности детей, восприятие музыки</a:t>
            </a:r>
            <a:endParaRPr lang="ru-RU" sz="1600" i="1" dirty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ts val="1260"/>
              </a:lnSpc>
              <a:spcAft>
                <a:spcPts val="0"/>
              </a:spcAft>
            </a:pPr>
            <a:endParaRPr lang="ru-RU" sz="1600" i="1" dirty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ts val="1260"/>
              </a:lnSpc>
              <a:spcAft>
                <a:spcPts val="0"/>
              </a:spcAft>
            </a:pPr>
            <a:r>
              <a:rPr lang="ru-RU" sz="1600" b="1" i="1" dirty="0" smtClean="0">
                <a:effectLst/>
                <a:latin typeface="Times New Roman"/>
                <a:ea typeface="Times New Roman"/>
                <a:cs typeface="Times New Roman"/>
              </a:rPr>
              <a:t>Виды детской деятельности: </a:t>
            </a:r>
            <a:r>
              <a:rPr lang="ru-RU" sz="1600" dirty="0" smtClean="0">
                <a:effectLst/>
                <a:latin typeface="Times New Roman"/>
                <a:ea typeface="Times New Roman"/>
                <a:cs typeface="Times New Roman"/>
              </a:rPr>
              <a:t>двигательная, коммуникативная, познавательно-исследовательская, изобразительная, игровая.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031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g0.liveinternet.ru/images/attach/c/6/90/785/90785222_082412_1317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6224"/>
          <a:stretch/>
        </p:blipFill>
        <p:spPr bwMode="auto">
          <a:xfrm>
            <a:off x="611560" y="404664"/>
            <a:ext cx="2233559" cy="221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1" r="33315" b="50000"/>
          <a:stretch/>
        </p:blipFill>
        <p:spPr bwMode="auto">
          <a:xfrm>
            <a:off x="4139952" y="548680"/>
            <a:ext cx="2232248" cy="224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27" b="50000"/>
          <a:stretch/>
        </p:blipFill>
        <p:spPr bwMode="auto">
          <a:xfrm>
            <a:off x="6156176" y="1988840"/>
            <a:ext cx="2088232" cy="20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1" b="50000"/>
          <a:stretch/>
        </p:blipFill>
        <p:spPr bwMode="auto">
          <a:xfrm>
            <a:off x="2195736" y="1772816"/>
            <a:ext cx="225987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 descr="C:\Users\Пользователь.Пользователь-PC\Downloads\2024-04-09_12-57-4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65104"/>
            <a:ext cx="703897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77" y="6094835"/>
            <a:ext cx="6273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11  Зима  Ц  Кюи (256  kbp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6516216" y="61653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3363" y="188640"/>
            <a:ext cx="82749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285750" lvl="0" indent="-285750">
              <a:buFontTx/>
              <a:buChar char="-"/>
            </a:pPr>
            <a:endParaRPr lang="ru-RU" sz="1400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285750" lvl="0" indent="-285750"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Как называются зимние месяцы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ru-RU" sz="1400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285750" lvl="0" indent="-285750"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Какой сейчас месяц? </a:t>
            </a:r>
            <a:endParaRPr lang="ru-RU" sz="14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effectLst/>
                <a:latin typeface="Times New Roman"/>
                <a:ea typeface="Times New Roman"/>
                <a:cs typeface="Times New Roman"/>
              </a:rPr>
              <a:t>Какие изменения происходят зимой в природе? </a:t>
            </a:r>
            <a:endParaRPr lang="en-US" sz="1400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/>
                <a:ea typeface="Times New Roman"/>
                <a:cs typeface="Times New Roman"/>
              </a:rPr>
              <a:t>Как спасаются от холода дикие животные</a:t>
            </a:r>
            <a:r>
              <a:rPr lang="en-US" sz="1400" dirty="0" smtClean="0">
                <a:latin typeface="Times New Roman"/>
                <a:ea typeface="Times New Roman"/>
                <a:cs typeface="Times New Roman"/>
              </a:rPr>
              <a:t>?</a:t>
            </a:r>
            <a:endParaRPr lang="ru-RU" sz="1400" dirty="0" smtClean="0">
              <a:effectLst/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2" b="12885"/>
          <a:stretch/>
        </p:blipFill>
        <p:spPr bwMode="auto">
          <a:xfrm>
            <a:off x="683568" y="1844823"/>
            <a:ext cx="7776864" cy="446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90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76672"/>
            <a:ext cx="415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Какие птицы остались с нами зимовать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4" y="1052735"/>
            <a:ext cx="2781890" cy="184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183" y="1052734"/>
            <a:ext cx="2520280" cy="212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406" y="3173263"/>
            <a:ext cx="2593026" cy="194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1" y="4909867"/>
            <a:ext cx="2839222" cy="188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36" y="2896716"/>
            <a:ext cx="2826377" cy="19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4"/>
            <a:ext cx="2420319" cy="242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04" y="2961680"/>
            <a:ext cx="2922281" cy="19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115871"/>
            <a:ext cx="2246305" cy="164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13" y="4909867"/>
            <a:ext cx="2766318" cy="184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8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0119" y="332656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Чтение и анализ стихотворения И. Бунина «Первый снег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1052736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Зимним холодом пахнуло</a:t>
            </a:r>
            <a:b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На поля и на леса.</a:t>
            </a:r>
            <a:b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Ярким пурпуром </a:t>
            </a:r>
            <a:r>
              <a:rPr lang="ru-RU" sz="14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зажглися</a:t>
            </a:r>
            <a: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Пред закатом небеса.</a:t>
            </a:r>
          </a:p>
          <a:p>
            <a:pPr algn="ctr"/>
            <a:endParaRPr lang="ru-RU" sz="1400" b="0" i="1" dirty="0" smtClean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Ночью буря бушевала,</a:t>
            </a:r>
            <a:b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А с рассветом на село,</a:t>
            </a:r>
            <a:b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На пруды, на сад пустынный</a:t>
            </a:r>
            <a:b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Первым снегом понесло.</a:t>
            </a:r>
          </a:p>
          <a:p>
            <a:pPr algn="ctr"/>
            <a:endParaRPr lang="ru-RU" sz="1400" b="0" i="1" dirty="0" smtClean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И сегодня над широкой</a:t>
            </a:r>
            <a:b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Белой скатертью полей</a:t>
            </a:r>
            <a:b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Мы простились с запоздалой</a:t>
            </a:r>
            <a:b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Вереницею гусей.</a:t>
            </a:r>
            <a:endParaRPr lang="ru-RU" sz="1400" b="0" i="1" dirty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77072"/>
            <a:ext cx="5216332" cy="259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3" b="15837"/>
          <a:stretch/>
        </p:blipFill>
        <p:spPr bwMode="auto">
          <a:xfrm>
            <a:off x="6156176" y="1628800"/>
            <a:ext cx="2694354" cy="207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2" y="860443"/>
            <a:ext cx="3208276" cy="184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26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156" b="66781"/>
          <a:stretch/>
        </p:blipFill>
        <p:spPr bwMode="auto">
          <a:xfrm>
            <a:off x="971600" y="476672"/>
            <a:ext cx="2412623" cy="181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63" t="67118"/>
          <a:stretch/>
        </p:blipFill>
        <p:spPr bwMode="auto">
          <a:xfrm>
            <a:off x="5695338" y="4114984"/>
            <a:ext cx="2405054" cy="179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57" r="33121" b="66781"/>
          <a:stretch/>
        </p:blipFill>
        <p:spPr bwMode="auto">
          <a:xfrm>
            <a:off x="3384223" y="476672"/>
            <a:ext cx="2361213" cy="181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7" b="66792"/>
          <a:stretch/>
        </p:blipFill>
        <p:spPr bwMode="auto">
          <a:xfrm>
            <a:off x="5745436" y="476672"/>
            <a:ext cx="2382536" cy="181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9" r="66145" b="33396"/>
          <a:stretch/>
        </p:blipFill>
        <p:spPr bwMode="auto">
          <a:xfrm>
            <a:off x="971600" y="2290712"/>
            <a:ext cx="2412623" cy="182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6" t="32858" r="33037" b="33708"/>
          <a:stretch/>
        </p:blipFill>
        <p:spPr bwMode="auto">
          <a:xfrm>
            <a:off x="3384223" y="2290713"/>
            <a:ext cx="2354337" cy="182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9" t="33247" b="33318"/>
          <a:stretch/>
        </p:blipFill>
        <p:spPr bwMode="auto">
          <a:xfrm>
            <a:off x="5738559" y="2290712"/>
            <a:ext cx="2385975" cy="182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2" r="66207"/>
          <a:stretch/>
        </p:blipFill>
        <p:spPr bwMode="auto">
          <a:xfrm>
            <a:off x="976018" y="4114984"/>
            <a:ext cx="2408205" cy="18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6" t="66682" r="33357"/>
          <a:stretch/>
        </p:blipFill>
        <p:spPr bwMode="auto">
          <a:xfrm>
            <a:off x="3318235" y="4114984"/>
            <a:ext cx="2377103" cy="181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38118"/>
            <a:ext cx="7128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Заучивание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наизусть стихотворения с помощью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мнемотаблицы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87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763284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Дидактическая игра «Закончи предложение»</a:t>
            </a:r>
            <a:endParaRPr lang="en-US" b="1" dirty="0" smtClean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Если утром мороз, то утро (какое?) (Морозное.)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Если днем светит солнце, то день (какой?) (Солнечный.)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Если горка изо льда, то горка (какая?) (Ледяная.)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Если ночью холод, то ночь (какая?) (Холодная.)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Если зимой часто идет снег, то зима (какая?) (Снежная.)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Если снег хрустит под ногами, то снег (какой?) (Хрустящий.)</a:t>
            </a:r>
          </a:p>
          <a:p>
            <a:endParaRPr lang="en-US" dirty="0" smtClean="0"/>
          </a:p>
          <a:p>
            <a:r>
              <a:rPr lang="ru-RU" b="1" dirty="0" smtClean="0"/>
              <a:t>Дидактическая игра «Скажи наоборот»</a:t>
            </a:r>
            <a:endParaRPr lang="en-US" b="1" dirty="0" smtClean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Одни сосульки длинные, а другие - ... (короткие).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Летом дни жаркие, а зимой - ... (холодные).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Снег мягкий, а лед - ... (твердый). Снег белый, а земля - ... (черная</a:t>
            </a:r>
            <a:r>
              <a:rPr lang="ru-RU" dirty="0" smtClean="0"/>
              <a:t>)</a:t>
            </a:r>
            <a:endParaRPr lang="ru-RU" dirty="0" smtClean="0"/>
          </a:p>
          <a:p>
            <a:endParaRPr lang="en-US" dirty="0"/>
          </a:p>
          <a:p>
            <a:r>
              <a:rPr lang="ru-RU" b="1" dirty="0" smtClean="0"/>
              <a:t>Дидактическая игра «Назови ласково»</a:t>
            </a:r>
            <a:endParaRPr lang="en-US" b="1" dirty="0" smtClean="0"/>
          </a:p>
          <a:p>
            <a:endParaRPr lang="ru-RU" dirty="0" smtClean="0"/>
          </a:p>
          <a:p>
            <a:r>
              <a:rPr lang="ru-RU" dirty="0" smtClean="0"/>
              <a:t>Лед - ... (ледок), мороз - ... (морозец), санки - ... (саночки), холод - ... (холодок), метель - ... (метелица), зима - ... (зимушка), снег -... (снежок), солнце - ... (солнышко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18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043888" cy="520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05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219</TotalTime>
  <Words>396</Words>
  <Application>Microsoft Office PowerPoint</Application>
  <PresentationFormat>Экран (4:3)</PresentationFormat>
  <Paragraphs>51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Воздушный поток</vt:lpstr>
      <vt:lpstr>Тема: Пришла зима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Первый снег</dc:title>
  <dc:creator>Пользователь</dc:creator>
  <cp:lastModifiedBy>Пользователь</cp:lastModifiedBy>
  <cp:revision>26</cp:revision>
  <dcterms:created xsi:type="dcterms:W3CDTF">2024-04-09T02:05:10Z</dcterms:created>
  <dcterms:modified xsi:type="dcterms:W3CDTF">2024-04-09T05:49:43Z</dcterms:modified>
</cp:coreProperties>
</file>