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9" r:id="rId13"/>
    <p:sldId id="270" r:id="rId14"/>
    <p:sldId id="271" r:id="rId15"/>
    <p:sldId id="272" r:id="rId16"/>
    <p:sldId id="273" r:id="rId17"/>
    <p:sldId id="274" r:id="rId18"/>
    <p:sldId id="268" r:id="rId19"/>
    <p:sldId id="267"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9B87AE-2AE3-4DA2-8823-D69BC9E9FA15}" type="datetimeFigureOut">
              <a:rPr lang="ru-RU" smtClean="0"/>
              <a:t>06.02.2023</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B0CF41-42EA-4659-BE55-B085DF16B2EB}" type="slidenum">
              <a:rPr lang="ru-RU" smtClean="0"/>
              <a:t>‹#›</a:t>
            </a:fld>
            <a:endParaRPr lang="ru-RU"/>
          </a:p>
        </p:txBody>
      </p:sp>
    </p:spTree>
    <p:extLst>
      <p:ext uri="{BB962C8B-B14F-4D97-AF65-F5344CB8AC3E}">
        <p14:creationId xmlns:p14="http://schemas.microsoft.com/office/powerpoint/2010/main" val="2685006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69B0CF41-42EA-4659-BE55-B085DF16B2EB}" type="slidenum">
              <a:rPr lang="ru-RU" smtClean="0"/>
              <a:t>1</a:t>
            </a:fld>
            <a:endParaRPr lang="ru-RU"/>
          </a:p>
        </p:txBody>
      </p:sp>
    </p:spTree>
    <p:extLst>
      <p:ext uri="{BB962C8B-B14F-4D97-AF65-F5344CB8AC3E}">
        <p14:creationId xmlns:p14="http://schemas.microsoft.com/office/powerpoint/2010/main" val="1023685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C867DEEA-2C8C-4EBF-966A-147ADB184B84}" type="datetimeFigureOut">
              <a:rPr lang="ru-RU" smtClean="0"/>
              <a:t>06.02.2023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BFE93E5-BC2E-49D0-9970-EEE2B31F5471}" type="slidenum">
              <a:rPr lang="ru-RU" smtClean="0"/>
              <a:t>‹#›</a:t>
            </a:fld>
            <a:endParaRPr lang="ru-RU"/>
          </a:p>
        </p:txBody>
      </p:sp>
    </p:spTree>
    <p:extLst>
      <p:ext uri="{BB962C8B-B14F-4D97-AF65-F5344CB8AC3E}">
        <p14:creationId xmlns:p14="http://schemas.microsoft.com/office/powerpoint/2010/main" val="745915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867DEEA-2C8C-4EBF-966A-147ADB184B84}" type="datetimeFigureOut">
              <a:rPr lang="ru-RU" smtClean="0"/>
              <a:t>06.02.2023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BFE93E5-BC2E-49D0-9970-EEE2B31F5471}" type="slidenum">
              <a:rPr lang="ru-RU" smtClean="0"/>
              <a:t>‹#›</a:t>
            </a:fld>
            <a:endParaRPr lang="ru-RU"/>
          </a:p>
        </p:txBody>
      </p:sp>
    </p:spTree>
    <p:extLst>
      <p:ext uri="{BB962C8B-B14F-4D97-AF65-F5344CB8AC3E}">
        <p14:creationId xmlns:p14="http://schemas.microsoft.com/office/powerpoint/2010/main" val="195809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867DEEA-2C8C-4EBF-966A-147ADB184B84}" type="datetimeFigureOut">
              <a:rPr lang="ru-RU" smtClean="0"/>
              <a:t>06.02.2023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BFE93E5-BC2E-49D0-9970-EEE2B31F5471}" type="slidenum">
              <a:rPr lang="ru-RU" smtClean="0"/>
              <a:t>‹#›</a:t>
            </a:fld>
            <a:endParaRPr lang="ru-RU"/>
          </a:p>
        </p:txBody>
      </p:sp>
    </p:spTree>
    <p:extLst>
      <p:ext uri="{BB962C8B-B14F-4D97-AF65-F5344CB8AC3E}">
        <p14:creationId xmlns:p14="http://schemas.microsoft.com/office/powerpoint/2010/main" val="1234810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C867DEEA-2C8C-4EBF-966A-147ADB184B84}" type="datetimeFigureOut">
              <a:rPr lang="ru-RU" smtClean="0"/>
              <a:t>06.02.2023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BFE93E5-BC2E-49D0-9970-EEE2B31F5471}" type="slidenum">
              <a:rPr lang="ru-RU" smtClean="0"/>
              <a:t>‹#›</a:t>
            </a:fld>
            <a:endParaRPr lang="ru-RU"/>
          </a:p>
        </p:txBody>
      </p:sp>
    </p:spTree>
    <p:extLst>
      <p:ext uri="{BB962C8B-B14F-4D97-AF65-F5344CB8AC3E}">
        <p14:creationId xmlns:p14="http://schemas.microsoft.com/office/powerpoint/2010/main" val="658865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C867DEEA-2C8C-4EBF-966A-147ADB184B84}" type="datetimeFigureOut">
              <a:rPr lang="ru-RU" smtClean="0"/>
              <a:t>06.02.2023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BFE93E5-BC2E-49D0-9970-EEE2B31F5471}" type="slidenum">
              <a:rPr lang="ru-RU" smtClean="0"/>
              <a:t>‹#›</a:t>
            </a:fld>
            <a:endParaRPr lang="ru-RU"/>
          </a:p>
        </p:txBody>
      </p:sp>
    </p:spTree>
    <p:extLst>
      <p:ext uri="{BB962C8B-B14F-4D97-AF65-F5344CB8AC3E}">
        <p14:creationId xmlns:p14="http://schemas.microsoft.com/office/powerpoint/2010/main" val="2575406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C867DEEA-2C8C-4EBF-966A-147ADB184B84}" type="datetimeFigureOut">
              <a:rPr lang="ru-RU" smtClean="0"/>
              <a:t>06.02.2023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BFE93E5-BC2E-49D0-9970-EEE2B31F5471}" type="slidenum">
              <a:rPr lang="ru-RU" smtClean="0"/>
              <a:t>‹#›</a:t>
            </a:fld>
            <a:endParaRPr lang="ru-RU"/>
          </a:p>
        </p:txBody>
      </p:sp>
    </p:spTree>
    <p:extLst>
      <p:ext uri="{BB962C8B-B14F-4D97-AF65-F5344CB8AC3E}">
        <p14:creationId xmlns:p14="http://schemas.microsoft.com/office/powerpoint/2010/main" val="1862378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C867DEEA-2C8C-4EBF-966A-147ADB184B84}" type="datetimeFigureOut">
              <a:rPr lang="ru-RU" smtClean="0"/>
              <a:t>06.02.2023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BFE93E5-BC2E-49D0-9970-EEE2B31F5471}" type="slidenum">
              <a:rPr lang="ru-RU" smtClean="0"/>
              <a:t>‹#›</a:t>
            </a:fld>
            <a:endParaRPr lang="ru-RU"/>
          </a:p>
        </p:txBody>
      </p:sp>
    </p:spTree>
    <p:extLst>
      <p:ext uri="{BB962C8B-B14F-4D97-AF65-F5344CB8AC3E}">
        <p14:creationId xmlns:p14="http://schemas.microsoft.com/office/powerpoint/2010/main" val="3123070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C867DEEA-2C8C-4EBF-966A-147ADB184B84}" type="datetimeFigureOut">
              <a:rPr lang="ru-RU" smtClean="0"/>
              <a:t>06.02.2023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BFE93E5-BC2E-49D0-9970-EEE2B31F5471}" type="slidenum">
              <a:rPr lang="ru-RU" smtClean="0"/>
              <a:t>‹#›</a:t>
            </a:fld>
            <a:endParaRPr lang="ru-RU"/>
          </a:p>
        </p:txBody>
      </p:sp>
    </p:spTree>
    <p:extLst>
      <p:ext uri="{BB962C8B-B14F-4D97-AF65-F5344CB8AC3E}">
        <p14:creationId xmlns:p14="http://schemas.microsoft.com/office/powerpoint/2010/main" val="2741319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867DEEA-2C8C-4EBF-966A-147ADB184B84}" type="datetimeFigureOut">
              <a:rPr lang="ru-RU" smtClean="0"/>
              <a:t>06.02.2023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BFE93E5-BC2E-49D0-9970-EEE2B31F5471}" type="slidenum">
              <a:rPr lang="ru-RU" smtClean="0"/>
              <a:t>‹#›</a:t>
            </a:fld>
            <a:endParaRPr lang="ru-RU"/>
          </a:p>
        </p:txBody>
      </p:sp>
    </p:spTree>
    <p:extLst>
      <p:ext uri="{BB962C8B-B14F-4D97-AF65-F5344CB8AC3E}">
        <p14:creationId xmlns:p14="http://schemas.microsoft.com/office/powerpoint/2010/main" val="179187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C867DEEA-2C8C-4EBF-966A-147ADB184B84}" type="datetimeFigureOut">
              <a:rPr lang="ru-RU" smtClean="0"/>
              <a:t>06.02.2023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BFE93E5-BC2E-49D0-9970-EEE2B31F5471}" type="slidenum">
              <a:rPr lang="ru-RU" smtClean="0"/>
              <a:t>‹#›</a:t>
            </a:fld>
            <a:endParaRPr lang="ru-RU"/>
          </a:p>
        </p:txBody>
      </p:sp>
    </p:spTree>
    <p:extLst>
      <p:ext uri="{BB962C8B-B14F-4D97-AF65-F5344CB8AC3E}">
        <p14:creationId xmlns:p14="http://schemas.microsoft.com/office/powerpoint/2010/main" val="481103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C867DEEA-2C8C-4EBF-966A-147ADB184B84}" type="datetimeFigureOut">
              <a:rPr lang="ru-RU" smtClean="0"/>
              <a:t>06.02.2023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BFE93E5-BC2E-49D0-9970-EEE2B31F5471}" type="slidenum">
              <a:rPr lang="ru-RU" smtClean="0"/>
              <a:t>‹#›</a:t>
            </a:fld>
            <a:endParaRPr lang="ru-RU"/>
          </a:p>
        </p:txBody>
      </p:sp>
    </p:spTree>
    <p:extLst>
      <p:ext uri="{BB962C8B-B14F-4D97-AF65-F5344CB8AC3E}">
        <p14:creationId xmlns:p14="http://schemas.microsoft.com/office/powerpoint/2010/main" val="3669936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67DEEA-2C8C-4EBF-966A-147ADB184B84}" type="datetimeFigureOut">
              <a:rPr lang="ru-RU" smtClean="0"/>
              <a:t>06.02.2023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FE93E5-BC2E-49D0-9970-EEE2B31F5471}" type="slidenum">
              <a:rPr lang="ru-RU" smtClean="0"/>
              <a:t>‹#›</a:t>
            </a:fld>
            <a:endParaRPr lang="ru-RU"/>
          </a:p>
        </p:txBody>
      </p:sp>
    </p:spTree>
    <p:extLst>
      <p:ext uri="{BB962C8B-B14F-4D97-AF65-F5344CB8AC3E}">
        <p14:creationId xmlns:p14="http://schemas.microsoft.com/office/powerpoint/2010/main" val="41729762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3.pn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616" y="0"/>
            <a:ext cx="10870114" cy="6840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ctrTitle"/>
          </p:nvPr>
        </p:nvSpPr>
        <p:spPr>
          <a:xfrm>
            <a:off x="-324544" y="1628801"/>
            <a:ext cx="9468544" cy="1971650"/>
          </a:xfrm>
        </p:spPr>
        <p:txBody>
          <a:bodyPr>
            <a:normAutofit fontScale="90000"/>
          </a:bodyPr>
          <a:lstStyle/>
          <a:p>
            <a:r>
              <a:rPr lang="ru-RU" b="1" dirty="0">
                <a:latin typeface="Monotype Corsiva" panose="03010101010201010101" pitchFamily="66" charset="0"/>
              </a:rPr>
              <a:t>«Лучшее дидактическое пособие </a:t>
            </a:r>
            <a:r>
              <a:rPr lang="ru-RU" b="1" dirty="0" smtClean="0">
                <a:latin typeface="Monotype Corsiva" panose="03010101010201010101" pitchFamily="66" charset="0"/>
              </a:rPr>
              <a:t/>
            </a:r>
            <a:br>
              <a:rPr lang="ru-RU" b="1" dirty="0" smtClean="0">
                <a:latin typeface="Monotype Corsiva" panose="03010101010201010101" pitchFamily="66" charset="0"/>
              </a:rPr>
            </a:br>
            <a:r>
              <a:rPr lang="ru-RU" b="1" dirty="0" smtClean="0">
                <a:latin typeface="Monotype Corsiva" panose="03010101010201010101" pitchFamily="66" charset="0"/>
              </a:rPr>
              <a:t>по </a:t>
            </a:r>
            <a:r>
              <a:rPr lang="ru-RU" b="1" dirty="0">
                <a:latin typeface="Monotype Corsiva" panose="03010101010201010101" pitchFamily="66" charset="0"/>
              </a:rPr>
              <a:t>формированию экономических представлений, качеств и основ финансовой грамотности, выполненное своими руками»</a:t>
            </a:r>
          </a:p>
        </p:txBody>
      </p:sp>
      <p:sp>
        <p:nvSpPr>
          <p:cNvPr id="3" name="Подзаголовок 2"/>
          <p:cNvSpPr>
            <a:spLocks noGrp="1"/>
          </p:cNvSpPr>
          <p:nvPr>
            <p:ph type="subTitle" idx="1"/>
          </p:nvPr>
        </p:nvSpPr>
        <p:spPr>
          <a:xfrm>
            <a:off x="1209328" y="4314488"/>
            <a:ext cx="6400800" cy="1752600"/>
          </a:xfrm>
        </p:spPr>
        <p:txBody>
          <a:bodyPr>
            <a:normAutofit fontScale="92500" lnSpcReduction="20000"/>
          </a:bodyPr>
          <a:lstStyle/>
          <a:p>
            <a:r>
              <a:rPr lang="ru-RU" dirty="0">
                <a:solidFill>
                  <a:schemeClr val="tx1"/>
                </a:solidFill>
              </a:rPr>
              <a:t>Автор:</a:t>
            </a:r>
          </a:p>
          <a:p>
            <a:r>
              <a:rPr lang="ru-RU" dirty="0" err="1">
                <a:solidFill>
                  <a:schemeClr val="tx1"/>
                </a:solidFill>
              </a:rPr>
              <a:t>Бутырина</a:t>
            </a:r>
            <a:r>
              <a:rPr lang="ru-RU" dirty="0">
                <a:solidFill>
                  <a:schemeClr val="tx1"/>
                </a:solidFill>
              </a:rPr>
              <a:t> Надежда Александровна, воспитатель МБДОУ г. Иркутска детский сад № 133</a:t>
            </a:r>
          </a:p>
        </p:txBody>
      </p:sp>
    </p:spTree>
    <p:extLst>
      <p:ext uri="{BB962C8B-B14F-4D97-AF65-F5344CB8AC3E}">
        <p14:creationId xmlns:p14="http://schemas.microsoft.com/office/powerpoint/2010/main" val="1868839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188" y="7938"/>
            <a:ext cx="10875963" cy="684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lstStyle/>
          <a:p>
            <a:r>
              <a:rPr lang="ru-RU" b="1" dirty="0" smtClean="0">
                <a:latin typeface="Times New Roman" panose="02020603050405020304" pitchFamily="18" charset="0"/>
                <a:cs typeface="Times New Roman" panose="02020603050405020304" pitchFamily="18" charset="0"/>
              </a:rPr>
              <a:t>Этапы создания</a:t>
            </a:r>
            <a:endParaRPr lang="ru-RU" b="1" dirty="0">
              <a:latin typeface="Times New Roman" panose="02020603050405020304" pitchFamily="18" charset="0"/>
              <a:cs typeface="Times New Roman" panose="02020603050405020304" pitchFamily="18" charset="0"/>
            </a:endParaRPr>
          </a:p>
        </p:txBody>
      </p:sp>
      <p:pic>
        <p:nvPicPr>
          <p:cNvPr id="3074"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612576" y="1196752"/>
            <a:ext cx="4986837" cy="3754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1196752"/>
            <a:ext cx="4964360" cy="3737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3928" y="4293096"/>
            <a:ext cx="2428924" cy="2361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528" y="4797152"/>
            <a:ext cx="2481263"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9568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xmlns="" id="{65F12E77-F172-41A3-8537-76C89994B1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188" y="7938"/>
            <a:ext cx="10875963" cy="684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Заголовок 3"/>
          <p:cNvSpPr>
            <a:spLocks noGrp="1"/>
          </p:cNvSpPr>
          <p:nvPr>
            <p:ph type="title"/>
          </p:nvPr>
        </p:nvSpPr>
        <p:spPr/>
        <p:txBody>
          <a:bodyPr/>
          <a:lstStyle/>
          <a:p>
            <a:r>
              <a:rPr lang="ru-RU" b="1" dirty="0" smtClean="0">
                <a:latin typeface="Times New Roman" panose="02020603050405020304" pitchFamily="18" charset="0"/>
                <a:cs typeface="Times New Roman" panose="02020603050405020304" pitchFamily="18" charset="0"/>
              </a:rPr>
              <a:t>Этапы создания</a:t>
            </a:r>
            <a:endParaRPr lang="ru-RU" b="1" dirty="0">
              <a:latin typeface="Times New Roman" panose="02020603050405020304" pitchFamily="18" charset="0"/>
              <a:cs typeface="Times New Roman" panose="02020603050405020304" pitchFamily="18" charset="0"/>
            </a:endParaRPr>
          </a:p>
        </p:txBody>
      </p:sp>
      <p:pic>
        <p:nvPicPr>
          <p:cNvPr id="4098" name="Picture 2"/>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684584" y="1268760"/>
            <a:ext cx="5082473" cy="382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4716016" y="1268760"/>
            <a:ext cx="5082473" cy="382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3888" y="4725144"/>
            <a:ext cx="2131638" cy="2072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2536" y="4902622"/>
            <a:ext cx="2482081" cy="1717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8765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188" y="7938"/>
            <a:ext cx="10875963" cy="684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descr="C:\Users\solov\Downloads\1675666338998 — копия.jp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399269" y="364656"/>
            <a:ext cx="6347048" cy="61271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2320" y="4437112"/>
            <a:ext cx="2383816" cy="2317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0528" y="4869160"/>
            <a:ext cx="2482081" cy="1717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9000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188" y="7938"/>
            <a:ext cx="10875963" cy="684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descr="C:\Users\solov\Downloads\1675666338998 — копия (3).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19672" y="116632"/>
            <a:ext cx="6583202" cy="638089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2320" y="4437112"/>
            <a:ext cx="2383816" cy="2317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0528" y="4869160"/>
            <a:ext cx="2482081" cy="1717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751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188" y="7938"/>
            <a:ext cx="10875963" cy="684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descr="C:\Users\solov\Downloads\1675666338998 — копия (4).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75656" y="237943"/>
            <a:ext cx="6471828" cy="63805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2320" y="4437112"/>
            <a:ext cx="2383816" cy="2317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0528" y="4869160"/>
            <a:ext cx="2482081" cy="1717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8833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188" y="7938"/>
            <a:ext cx="10875963" cy="684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descr="C:\Users\solov\Downloads\1675666338998 — копия (5).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19672" y="332656"/>
            <a:ext cx="6509163" cy="63146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2320" y="4437112"/>
            <a:ext cx="2383816" cy="2317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0528" y="4869160"/>
            <a:ext cx="2482081" cy="1717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35017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188" y="7938"/>
            <a:ext cx="10875963" cy="684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1" name="Picture 3" descr="C:\Users\solov\Downloads\1675666338998 — копия (6).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60425" y="299231"/>
            <a:ext cx="6624736" cy="62579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2320" y="4437112"/>
            <a:ext cx="2383816" cy="2317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0528" y="4869160"/>
            <a:ext cx="2482081" cy="1717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22809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188" y="7938"/>
            <a:ext cx="10875963" cy="684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5" name="Picture 3" descr="C:\Users\solov\Downloads\1675666338998.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03648" y="332656"/>
            <a:ext cx="6552728" cy="6386697"/>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2320" y="4437112"/>
            <a:ext cx="2383816" cy="2317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0528" y="4869160"/>
            <a:ext cx="2482081" cy="1717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5681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188" y="7938"/>
            <a:ext cx="10875963" cy="684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Заголовок 4"/>
          <p:cNvSpPr>
            <a:spLocks noGrp="1"/>
          </p:cNvSpPr>
          <p:nvPr>
            <p:ph type="title"/>
          </p:nvPr>
        </p:nvSpPr>
        <p:spPr/>
        <p:txBody>
          <a:bodyPr/>
          <a:lstStyle/>
          <a:p>
            <a:r>
              <a:rPr lang="ru-RU" b="1" dirty="0">
                <a:solidFill>
                  <a:prstClr val="black"/>
                </a:solidFill>
                <a:latin typeface="Times New Roman" panose="02020603050405020304" pitchFamily="18" charset="0"/>
                <a:cs typeface="Times New Roman" panose="02020603050405020304" pitchFamily="18" charset="0"/>
              </a:rPr>
              <a:t>Этапы создания</a:t>
            </a:r>
            <a:endParaRPr lang="ru-RU" dirty="0"/>
          </a:p>
        </p:txBody>
      </p:sp>
      <p:pic>
        <p:nvPicPr>
          <p:cNvPr id="5123"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142443" y="1373500"/>
            <a:ext cx="4860699" cy="5177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3789040"/>
            <a:ext cx="2841625"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descr="C:\Users\solov\Downloads\Coin-Stack-Investment-PNG-Photos.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2536" y="4365104"/>
            <a:ext cx="2940805" cy="2030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53175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xmlns="" id="{9A25E804-64FB-4BE9-B982-A64BE1A7D4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188" y="7938"/>
            <a:ext cx="10875963" cy="684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a:extLst>
              <a:ext uri="{FF2B5EF4-FFF2-40B4-BE49-F238E27FC236}">
                <a16:creationId xmlns:a16="http://schemas.microsoft.com/office/drawing/2014/main" xmlns="" id="{B69C21E8-7505-4EA0-9AFF-583C3BD6EAAD}"/>
              </a:ext>
            </a:extLst>
          </p:cNvPr>
          <p:cNvSpPr>
            <a:spLocks noGrp="1"/>
          </p:cNvSpPr>
          <p:nvPr>
            <p:ph idx="1"/>
          </p:nvPr>
        </p:nvSpPr>
        <p:spPr>
          <a:xfrm>
            <a:off x="-252536" y="476672"/>
            <a:ext cx="9649072" cy="5760640"/>
          </a:xfrm>
          <a:solidFill>
            <a:schemeClr val="accent6">
              <a:lumMod val="60000"/>
              <a:lumOff val="40000"/>
            </a:schemeClr>
          </a:solidFill>
        </p:spPr>
        <p:txBody>
          <a:bodyPr>
            <a:normAutofit/>
          </a:bodyPr>
          <a:lstStyle/>
          <a:p>
            <a:pPr marL="0" indent="0" algn="ctr">
              <a:buNone/>
            </a:pPr>
            <a:r>
              <a:rPr lang="ru-RU" sz="2800" b="1" dirty="0">
                <a:latin typeface="Times New Roman" panose="02020603050405020304" pitchFamily="18" charset="0"/>
                <a:cs typeface="Times New Roman" panose="02020603050405020304" pitchFamily="18" charset="0"/>
              </a:rPr>
              <a:t>Таким образом, </a:t>
            </a:r>
            <a:r>
              <a:rPr lang="ru-RU" sz="2800" b="1" dirty="0" smtClean="0">
                <a:latin typeface="Times New Roman" panose="02020603050405020304" pitchFamily="18" charset="0"/>
                <a:cs typeface="Times New Roman" panose="02020603050405020304" pitchFamily="18" charset="0"/>
              </a:rPr>
              <a:t>использование «Кубика </a:t>
            </a:r>
            <a:r>
              <a:rPr lang="ru-RU" sz="2800" b="1" dirty="0">
                <a:latin typeface="Times New Roman" panose="02020603050405020304" pitchFamily="18" charset="0"/>
                <a:cs typeface="Times New Roman" panose="02020603050405020304" pitchFamily="18" charset="0"/>
              </a:rPr>
              <a:t>Блума», является инновационной практикой, которая помогает в работе с детьми сформировать не только элементы критического мышления, что очень важно при формировании у детей мягких навыков, но и позволяет систематизировать полученные знания, сфокусировав внимание на всех сторонах заданной проблемы</a:t>
            </a:r>
            <a:r>
              <a:rPr lang="ru-RU" sz="2800" b="1" dirty="0" smtClean="0">
                <a:latin typeface="Times New Roman" panose="02020603050405020304" pitchFamily="18" charset="0"/>
                <a:cs typeface="Times New Roman" panose="02020603050405020304" pitchFamily="18" charset="0"/>
              </a:rPr>
              <a:t>.</a:t>
            </a:r>
          </a:p>
          <a:p>
            <a:pPr marL="0" indent="0" algn="ctr">
              <a:buNone/>
            </a:pPr>
            <a:endParaRPr lang="ru-RU" sz="2800" b="1" dirty="0">
              <a:latin typeface="Times New Roman" panose="02020603050405020304" pitchFamily="18" charset="0"/>
              <a:cs typeface="Times New Roman" panose="02020603050405020304" pitchFamily="18" charset="0"/>
            </a:endParaRPr>
          </a:p>
        </p:txBody>
      </p:sp>
      <p:pic>
        <p:nvPicPr>
          <p:cNvPr id="6146" name="Picture 2" descr="C:\Users\solov\Downloads\e54f5b9744527c48497bb807649f3eb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3789040"/>
            <a:ext cx="2841593" cy="2763366"/>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Users\solov\Downloads\Coin-Stack-Investment-PNG-Photo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4005064"/>
            <a:ext cx="3960440" cy="2735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3552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188" y="7938"/>
            <a:ext cx="10875963" cy="684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68560" y="461054"/>
            <a:ext cx="9155360" cy="1143000"/>
          </a:xfrm>
        </p:spPr>
        <p:txBody>
          <a:bodyPr>
            <a:noAutofit/>
          </a:bodyPr>
          <a:lstStyle/>
          <a:p>
            <a:r>
              <a:rPr lang="ru-RU" sz="3600" b="1" dirty="0"/>
              <a:t>Цель: Расширить представления детей о функциях и свойствах денег</a:t>
            </a:r>
            <a:br>
              <a:rPr lang="ru-RU" sz="3600" b="1" dirty="0"/>
            </a:br>
            <a:endParaRPr lang="ru-RU" sz="3600" b="1" dirty="0"/>
          </a:p>
        </p:txBody>
      </p:sp>
      <p:sp>
        <p:nvSpPr>
          <p:cNvPr id="3" name="Объект 2"/>
          <p:cNvSpPr>
            <a:spLocks noGrp="1"/>
          </p:cNvSpPr>
          <p:nvPr>
            <p:ph idx="1"/>
          </p:nvPr>
        </p:nvSpPr>
        <p:spPr>
          <a:xfrm>
            <a:off x="-612576" y="1412776"/>
            <a:ext cx="9505056" cy="5112567"/>
          </a:xfrm>
        </p:spPr>
        <p:txBody>
          <a:bodyPr>
            <a:normAutofit fontScale="47500" lnSpcReduction="20000"/>
          </a:bodyPr>
          <a:lstStyle/>
          <a:p>
            <a:r>
              <a:rPr lang="ru-RU" sz="4400" b="1" dirty="0">
                <a:latin typeface="Times New Roman" panose="02020603050405020304" pitchFamily="18" charset="0"/>
                <a:cs typeface="Times New Roman" panose="02020603050405020304" pitchFamily="18" charset="0"/>
              </a:rPr>
              <a:t>Задачи:</a:t>
            </a:r>
          </a:p>
          <a:p>
            <a:r>
              <a:rPr lang="ru-RU" sz="4400" b="1" dirty="0">
                <a:latin typeface="Times New Roman" panose="02020603050405020304" pitchFamily="18" charset="0"/>
                <a:cs typeface="Times New Roman" panose="02020603050405020304" pitchFamily="18" charset="0"/>
              </a:rPr>
              <a:t>Обучающие:</a:t>
            </a:r>
          </a:p>
          <a:p>
            <a:r>
              <a:rPr lang="ru-RU" sz="4400" b="1" dirty="0">
                <a:latin typeface="Times New Roman" panose="02020603050405020304" pitchFamily="18" charset="0"/>
                <a:cs typeface="Times New Roman" panose="02020603050405020304" pitchFamily="18" charset="0"/>
              </a:rPr>
              <a:t>-Закрепить знания детей о внешнем виде современных денег, банковской карте;</a:t>
            </a:r>
          </a:p>
          <a:p>
            <a:r>
              <a:rPr lang="ru-RU" sz="4400" b="1" dirty="0">
                <a:latin typeface="Times New Roman" panose="02020603050405020304" pitchFamily="18" charset="0"/>
                <a:cs typeface="Times New Roman" panose="02020603050405020304" pitchFamily="18" charset="0"/>
              </a:rPr>
              <a:t>-Закрепление понятий «доход», «расход», «монета», «купюра»;</a:t>
            </a:r>
          </a:p>
          <a:p>
            <a:r>
              <a:rPr lang="ru-RU" sz="4400" b="1" dirty="0">
                <a:latin typeface="Times New Roman" panose="02020603050405020304" pitchFamily="18" charset="0"/>
                <a:cs typeface="Times New Roman" panose="02020603050405020304" pitchFamily="18" charset="0"/>
              </a:rPr>
              <a:t>Развивающие:</a:t>
            </a:r>
          </a:p>
          <a:p>
            <a:r>
              <a:rPr lang="ru-RU" sz="4400" b="1" dirty="0">
                <a:latin typeface="Times New Roman" panose="02020603050405020304" pitchFamily="18" charset="0"/>
                <a:cs typeface="Times New Roman" panose="02020603050405020304" pitchFamily="18" charset="0"/>
              </a:rPr>
              <a:t>-Развивать у детей познавательную активность в процессе экспериментирования, опытным путём знакомить с различными свойствами металла и бумаги;</a:t>
            </a:r>
          </a:p>
          <a:p>
            <a:r>
              <a:rPr lang="ru-RU" sz="4400" b="1" dirty="0">
                <a:latin typeface="Times New Roman" panose="02020603050405020304" pitchFamily="18" charset="0"/>
                <a:cs typeface="Times New Roman" panose="02020603050405020304" pitchFamily="18" charset="0"/>
              </a:rPr>
              <a:t>-Способствовать развитию внимания, логического мышления, связной речи; способствовать формированию коммуникативных отношений;</a:t>
            </a:r>
          </a:p>
          <a:p>
            <a:r>
              <a:rPr lang="ru-RU" sz="4400" b="1" dirty="0">
                <a:latin typeface="Times New Roman" panose="02020603050405020304" pitchFamily="18" charset="0"/>
                <a:cs typeface="Times New Roman" panose="02020603050405020304" pitchFamily="18" charset="0"/>
              </a:rPr>
              <a:t>Воспитательные:</a:t>
            </a:r>
          </a:p>
          <a:p>
            <a:r>
              <a:rPr lang="ru-RU" sz="4400" b="1" dirty="0">
                <a:latin typeface="Times New Roman" panose="02020603050405020304" pitchFamily="18" charset="0"/>
                <a:cs typeface="Times New Roman" panose="02020603050405020304" pitchFamily="18" charset="0"/>
              </a:rPr>
              <a:t>-Закреплять умение работать в команде;</a:t>
            </a:r>
          </a:p>
          <a:p>
            <a:r>
              <a:rPr lang="ru-RU" sz="4400" b="1" dirty="0">
                <a:latin typeface="Times New Roman" panose="02020603050405020304" pitchFamily="18" charset="0"/>
                <a:cs typeface="Times New Roman" panose="02020603050405020304" pitchFamily="18" charset="0"/>
              </a:rPr>
              <a:t>-Формировать умения выражать свои мысли и анализировать.</a:t>
            </a:r>
          </a:p>
          <a:p>
            <a:endParaRPr lang="ru-RU"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4797152"/>
            <a:ext cx="2026776" cy="1970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4997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188" y="7938"/>
            <a:ext cx="10875963" cy="684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Объект 4">
            <a:extLst>
              <a:ext uri="{FF2B5EF4-FFF2-40B4-BE49-F238E27FC236}">
                <a16:creationId xmlns:a16="http://schemas.microsoft.com/office/drawing/2014/main" xmlns="" id="{BAC5D82A-14C0-443C-9CA7-2DB5E9F04DD1}"/>
              </a:ext>
            </a:extLst>
          </p:cNvPr>
          <p:cNvSpPr>
            <a:spLocks noGrp="1"/>
          </p:cNvSpPr>
          <p:nvPr>
            <p:ph sz="half" idx="1"/>
          </p:nvPr>
        </p:nvSpPr>
        <p:spPr>
          <a:xfrm>
            <a:off x="-468560" y="404664"/>
            <a:ext cx="4964360" cy="5721499"/>
          </a:xfrm>
        </p:spPr>
        <p:txBody>
          <a:bodyPr>
            <a:normAutofit fontScale="92500" lnSpcReduction="20000"/>
          </a:bodyPr>
          <a:lstStyle/>
          <a:p>
            <a:r>
              <a:rPr lang="ru-RU" b="1" dirty="0">
                <a:latin typeface="Times New Roman" panose="02020603050405020304" pitchFamily="18" charset="0"/>
                <a:cs typeface="Times New Roman" panose="02020603050405020304" pitchFamily="18" charset="0"/>
              </a:rPr>
              <a:t>В своей работе мы  используем технику «Кубик Блума», которая помогает детям не только запомнить, но и проанализировать, прочувствовать и понять материал.</a:t>
            </a:r>
          </a:p>
          <a:p>
            <a:r>
              <a:rPr lang="ru-RU" b="1" dirty="0">
                <a:latin typeface="Times New Roman" panose="02020603050405020304" pitchFamily="18" charset="0"/>
                <a:cs typeface="Times New Roman" panose="02020603050405020304" pitchFamily="18" charset="0"/>
              </a:rPr>
              <a:t>Создатель техники «Кубик Блума» — Бенджамин Блум, американский психолог, педагог. Суть этого педагогического приема заключается в следующем: после прохождения какой-то темы нужно бросить кубик, похожий на игральные кости. </a:t>
            </a:r>
          </a:p>
        </p:txBody>
      </p:sp>
      <p:pic>
        <p:nvPicPr>
          <p:cNvPr id="1026"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764704"/>
            <a:ext cx="4604320" cy="4886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6038" y="4581128"/>
            <a:ext cx="2140892" cy="2081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0312" y="4942956"/>
            <a:ext cx="2481263"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2421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188" y="7938"/>
            <a:ext cx="10875963" cy="684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Заголовок 3">
            <a:extLst>
              <a:ext uri="{FF2B5EF4-FFF2-40B4-BE49-F238E27FC236}">
                <a16:creationId xmlns:a16="http://schemas.microsoft.com/office/drawing/2014/main" xmlns="" id="{6082728A-A11A-444C-8FAC-BCFBC178A53A}"/>
              </a:ext>
            </a:extLst>
          </p:cNvPr>
          <p:cNvSpPr>
            <a:spLocks noGrp="1"/>
          </p:cNvSpPr>
          <p:nvPr>
            <p:ph type="title"/>
          </p:nvPr>
        </p:nvSpPr>
        <p:spPr>
          <a:xfrm>
            <a:off x="-324544" y="188640"/>
            <a:ext cx="9577064" cy="1575048"/>
          </a:xfrm>
          <a:solidFill>
            <a:schemeClr val="accent3">
              <a:lumMod val="60000"/>
              <a:lumOff val="40000"/>
            </a:schemeClr>
          </a:solidFill>
        </p:spPr>
        <p:txBody>
          <a:bodyPr>
            <a:normAutofit fontScale="90000"/>
          </a:bodyPr>
          <a:lstStyle/>
          <a:p>
            <a:r>
              <a:rPr lang="ru-RU" b="1" dirty="0">
                <a:latin typeface="Times New Roman" panose="02020603050405020304" pitchFamily="18" charset="0"/>
                <a:cs typeface="Times New Roman" panose="02020603050405020304" pitchFamily="18" charset="0"/>
              </a:rPr>
              <a:t>На каждой грани написан свой вопрос. Всего их 6:</a:t>
            </a:r>
            <a:r>
              <a:rPr lang="ru-RU" dirty="0"/>
              <a:t/>
            </a:r>
            <a:br>
              <a:rPr lang="ru-RU" dirty="0"/>
            </a:br>
            <a:endParaRPr lang="ru-RU" dirty="0"/>
          </a:p>
        </p:txBody>
      </p:sp>
      <p:sp>
        <p:nvSpPr>
          <p:cNvPr id="5" name="Объект 4">
            <a:extLst>
              <a:ext uri="{FF2B5EF4-FFF2-40B4-BE49-F238E27FC236}">
                <a16:creationId xmlns:a16="http://schemas.microsoft.com/office/drawing/2014/main" xmlns="" id="{0EDD53FC-3594-4B5D-8B36-BFF1E31C4CFE}"/>
              </a:ext>
            </a:extLst>
          </p:cNvPr>
          <p:cNvSpPr>
            <a:spLocks noGrp="1"/>
          </p:cNvSpPr>
          <p:nvPr>
            <p:ph sz="half" idx="1"/>
          </p:nvPr>
        </p:nvSpPr>
        <p:spPr>
          <a:xfrm>
            <a:off x="0" y="1958386"/>
            <a:ext cx="4038600" cy="4525963"/>
          </a:xfrm>
          <a:solidFill>
            <a:schemeClr val="accent6">
              <a:lumMod val="60000"/>
              <a:lumOff val="40000"/>
            </a:schemeClr>
          </a:solidFill>
        </p:spPr>
        <p:txBody>
          <a:bodyPr/>
          <a:lstStyle/>
          <a:p>
            <a:r>
              <a:rPr lang="ru-RU" sz="4000" b="1" dirty="0">
                <a:solidFill>
                  <a:srgbClr val="FF0000"/>
                </a:solidFill>
                <a:latin typeface="Times New Roman" panose="02020603050405020304" pitchFamily="18" charset="0"/>
                <a:cs typeface="Times New Roman" panose="02020603050405020304" pitchFamily="18" charset="0"/>
              </a:rPr>
              <a:t>почему;</a:t>
            </a:r>
          </a:p>
          <a:p>
            <a:r>
              <a:rPr lang="ru-RU" sz="4000" b="1" dirty="0">
                <a:solidFill>
                  <a:srgbClr val="FF0000"/>
                </a:solidFill>
                <a:latin typeface="Times New Roman" panose="02020603050405020304" pitchFamily="18" charset="0"/>
                <a:cs typeface="Times New Roman" panose="02020603050405020304" pitchFamily="18" charset="0"/>
              </a:rPr>
              <a:t>придумай;</a:t>
            </a:r>
          </a:p>
          <a:p>
            <a:r>
              <a:rPr lang="ru-RU" sz="4000" b="1" dirty="0">
                <a:solidFill>
                  <a:srgbClr val="FF0000"/>
                </a:solidFill>
                <a:latin typeface="Times New Roman" panose="02020603050405020304" pitchFamily="18" charset="0"/>
                <a:cs typeface="Times New Roman" panose="02020603050405020304" pitchFamily="18" charset="0"/>
              </a:rPr>
              <a:t>поделись;</a:t>
            </a:r>
          </a:p>
          <a:p>
            <a:r>
              <a:rPr lang="ru-RU" sz="4000" b="1" dirty="0">
                <a:solidFill>
                  <a:srgbClr val="FF0000"/>
                </a:solidFill>
                <a:latin typeface="Times New Roman" panose="02020603050405020304" pitchFamily="18" charset="0"/>
                <a:cs typeface="Times New Roman" panose="02020603050405020304" pitchFamily="18" charset="0"/>
              </a:rPr>
              <a:t>назови;</a:t>
            </a:r>
          </a:p>
          <a:p>
            <a:r>
              <a:rPr lang="ru-RU" sz="4000" b="1" dirty="0">
                <a:solidFill>
                  <a:srgbClr val="FF0000"/>
                </a:solidFill>
                <a:latin typeface="Times New Roman" panose="02020603050405020304" pitchFamily="18" charset="0"/>
                <a:cs typeface="Times New Roman" panose="02020603050405020304" pitchFamily="18" charset="0"/>
              </a:rPr>
              <a:t>предложи;</a:t>
            </a:r>
          </a:p>
          <a:p>
            <a:r>
              <a:rPr lang="ru-RU" sz="4000" b="1" dirty="0">
                <a:solidFill>
                  <a:srgbClr val="FF0000"/>
                </a:solidFill>
                <a:latin typeface="Times New Roman" panose="02020603050405020304" pitchFamily="18" charset="0"/>
                <a:cs typeface="Times New Roman" panose="02020603050405020304" pitchFamily="18" charset="0"/>
              </a:rPr>
              <a:t>объясни.</a:t>
            </a:r>
          </a:p>
          <a:p>
            <a:endParaRPr lang="ru-RU" dirty="0"/>
          </a:p>
        </p:txBody>
      </p:sp>
      <p:pic>
        <p:nvPicPr>
          <p:cNvPr id="2050"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1988840"/>
            <a:ext cx="5546866"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4920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188" y="7938"/>
            <a:ext cx="10875963" cy="684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612576" y="836712"/>
            <a:ext cx="9299376" cy="5688632"/>
          </a:xfrm>
        </p:spPr>
        <p:txBody>
          <a:bodyPr>
            <a:normAutofit/>
          </a:bodyPr>
          <a:lstStyle/>
          <a:p>
            <a:r>
              <a:rPr lang="ru-RU" b="1" dirty="0">
                <a:latin typeface="Times New Roman" panose="02020603050405020304" pitchFamily="18" charset="0"/>
                <a:cs typeface="Times New Roman" panose="02020603050405020304" pitchFamily="18" charset="0"/>
              </a:rPr>
              <a:t>Вопросам нужно придумать продолжение. После ответить на них. Другой вариант – составить задание и выполнить его.</a:t>
            </a:r>
          </a:p>
          <a:p>
            <a:r>
              <a:rPr lang="ru-RU" b="1" dirty="0">
                <a:latin typeface="Times New Roman" panose="02020603050405020304" pitchFamily="18" charset="0"/>
                <a:cs typeface="Times New Roman" panose="02020603050405020304" pitchFamily="18" charset="0"/>
              </a:rPr>
              <a:t>Бросать кубик можно сколько угодно. Чем больше вопросов будет задано, тем лучше дети усвоят изучаемый материал.</a:t>
            </a:r>
          </a:p>
          <a:p>
            <a:r>
              <a:rPr lang="ru-RU" b="1" dirty="0">
                <a:latin typeface="Times New Roman" panose="02020603050405020304" pitchFamily="18" charset="0"/>
                <a:cs typeface="Times New Roman" panose="02020603050405020304" pitchFamily="18" charset="0"/>
              </a:rPr>
              <a:t>Внешне кубик представляет собой объемную фигуру с 6 гранями. Рассмотрим каждый вопрос подробнее.</a:t>
            </a:r>
          </a:p>
          <a:p>
            <a:endParaRPr lang="ru-RU"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328" y="4684787"/>
            <a:ext cx="2235662" cy="217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8433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576" y="69009"/>
            <a:ext cx="10875963" cy="684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Текст 7">
            <a:extLst>
              <a:ext uri="{FF2B5EF4-FFF2-40B4-BE49-F238E27FC236}">
                <a16:creationId xmlns:a16="http://schemas.microsoft.com/office/drawing/2014/main" xmlns="" id="{5F8533B6-DEEA-47A9-ADA1-324399234695}"/>
              </a:ext>
            </a:extLst>
          </p:cNvPr>
          <p:cNvSpPr>
            <a:spLocks noGrp="1"/>
          </p:cNvSpPr>
          <p:nvPr>
            <p:ph type="body" idx="1"/>
          </p:nvPr>
        </p:nvSpPr>
        <p:spPr>
          <a:xfrm>
            <a:off x="683568" y="433648"/>
            <a:ext cx="4040188" cy="952320"/>
          </a:xfrm>
          <a:solidFill>
            <a:schemeClr val="accent6">
              <a:lumMod val="60000"/>
              <a:lumOff val="40000"/>
            </a:schemeClr>
          </a:solidFill>
        </p:spPr>
        <p:txBody>
          <a:bodyPr>
            <a:normAutofit/>
          </a:bodyPr>
          <a:lstStyle/>
          <a:p>
            <a:pPr algn="ctr"/>
            <a:r>
              <a:rPr lang="ru-RU" sz="5400" dirty="0">
                <a:solidFill>
                  <a:srgbClr val="FF0000"/>
                </a:solidFill>
                <a:latin typeface="Times New Roman" panose="02020603050405020304" pitchFamily="18" charset="0"/>
                <a:cs typeface="Times New Roman" panose="02020603050405020304" pitchFamily="18" charset="0"/>
              </a:rPr>
              <a:t>НАЗОВИ</a:t>
            </a:r>
          </a:p>
        </p:txBody>
      </p:sp>
      <p:sp>
        <p:nvSpPr>
          <p:cNvPr id="9" name="Объект 8">
            <a:extLst>
              <a:ext uri="{FF2B5EF4-FFF2-40B4-BE49-F238E27FC236}">
                <a16:creationId xmlns:a16="http://schemas.microsoft.com/office/drawing/2014/main" xmlns="" id="{997CE499-864F-46C1-AE99-921BD3F37969}"/>
              </a:ext>
            </a:extLst>
          </p:cNvPr>
          <p:cNvSpPr>
            <a:spLocks noGrp="1"/>
          </p:cNvSpPr>
          <p:nvPr>
            <p:ph sz="half" idx="2"/>
          </p:nvPr>
        </p:nvSpPr>
        <p:spPr>
          <a:xfrm>
            <a:off x="323527" y="1513632"/>
            <a:ext cx="4545831" cy="4903609"/>
          </a:xfrm>
          <a:solidFill>
            <a:schemeClr val="accent3">
              <a:lumMod val="60000"/>
              <a:lumOff val="40000"/>
            </a:schemeClr>
          </a:solidFill>
        </p:spPr>
        <p:txBody>
          <a:bodyPr>
            <a:normAutofit/>
          </a:bodyPr>
          <a:lstStyle/>
          <a:p>
            <a:pPr algn="ctr"/>
            <a:r>
              <a:rPr lang="ru-RU" sz="3200" b="1" dirty="0">
                <a:latin typeface="Times New Roman" panose="02020603050405020304" pitchFamily="18" charset="0"/>
                <a:cs typeface="Times New Roman" panose="02020603050405020304" pitchFamily="18" charset="0"/>
              </a:rPr>
              <a:t>Предполагает воспроизведение знаний. Это самые простые вопросы. Ребенку предлагается просто назвать предмет, явление, термин и т.д.</a:t>
            </a:r>
          </a:p>
        </p:txBody>
      </p:sp>
      <p:sp>
        <p:nvSpPr>
          <p:cNvPr id="10" name="Текст 9">
            <a:extLst>
              <a:ext uri="{FF2B5EF4-FFF2-40B4-BE49-F238E27FC236}">
                <a16:creationId xmlns:a16="http://schemas.microsoft.com/office/drawing/2014/main" xmlns="" id="{2579AF25-4AE7-4972-A0B5-B72C6EA8A65F}"/>
              </a:ext>
            </a:extLst>
          </p:cNvPr>
          <p:cNvSpPr>
            <a:spLocks noGrp="1"/>
          </p:cNvSpPr>
          <p:nvPr>
            <p:ph type="body" sz="quarter" idx="3"/>
          </p:nvPr>
        </p:nvSpPr>
        <p:spPr>
          <a:xfrm>
            <a:off x="5400091" y="440759"/>
            <a:ext cx="4041775" cy="952319"/>
          </a:xfrm>
          <a:solidFill>
            <a:schemeClr val="accent6">
              <a:lumMod val="60000"/>
              <a:lumOff val="40000"/>
            </a:schemeClr>
          </a:solidFill>
        </p:spPr>
        <p:txBody>
          <a:bodyPr>
            <a:normAutofit/>
          </a:bodyPr>
          <a:lstStyle/>
          <a:p>
            <a:r>
              <a:rPr lang="ru-RU" sz="5400" dirty="0">
                <a:solidFill>
                  <a:srgbClr val="FF0000"/>
                </a:solidFill>
                <a:latin typeface="Times New Roman" panose="02020603050405020304" pitchFamily="18" charset="0"/>
                <a:cs typeface="Times New Roman" panose="02020603050405020304" pitchFamily="18" charset="0"/>
              </a:rPr>
              <a:t>ПОЧЕМУ</a:t>
            </a:r>
          </a:p>
        </p:txBody>
      </p:sp>
      <p:sp>
        <p:nvSpPr>
          <p:cNvPr id="11" name="Объект 10">
            <a:extLst>
              <a:ext uri="{FF2B5EF4-FFF2-40B4-BE49-F238E27FC236}">
                <a16:creationId xmlns:a16="http://schemas.microsoft.com/office/drawing/2014/main" xmlns="" id="{3A34F822-EB4D-4FE6-B6B7-31838435B4F8}"/>
              </a:ext>
            </a:extLst>
          </p:cNvPr>
          <p:cNvSpPr>
            <a:spLocks noGrp="1"/>
          </p:cNvSpPr>
          <p:nvPr>
            <p:ph sz="quarter" idx="4"/>
          </p:nvPr>
        </p:nvSpPr>
        <p:spPr>
          <a:xfrm>
            <a:off x="5148064" y="1548317"/>
            <a:ext cx="4545831" cy="4903609"/>
          </a:xfrm>
          <a:solidFill>
            <a:schemeClr val="accent3">
              <a:lumMod val="60000"/>
              <a:lumOff val="40000"/>
            </a:schemeClr>
          </a:solidFill>
        </p:spPr>
        <p:txBody>
          <a:bodyPr>
            <a:noAutofit/>
          </a:bodyPr>
          <a:lstStyle/>
          <a:p>
            <a:pPr algn="ctr"/>
            <a:r>
              <a:rPr lang="ru-RU" sz="2800" b="1" dirty="0">
                <a:latin typeface="Times New Roman" panose="02020603050405020304" pitchFamily="18" charset="0"/>
                <a:cs typeface="Times New Roman" panose="02020603050405020304" pitchFamily="18" charset="0"/>
              </a:rPr>
              <a:t>Это блок вопросов позволяет сформулировать причинно-следственные связи, то есть описать процессы, которые происходят с указанным предметом, явлением.</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3" y="5019637"/>
            <a:ext cx="1944216" cy="1889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23515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188" y="7938"/>
            <a:ext cx="10875963" cy="684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Текст 4">
            <a:extLst>
              <a:ext uri="{FF2B5EF4-FFF2-40B4-BE49-F238E27FC236}">
                <a16:creationId xmlns:a16="http://schemas.microsoft.com/office/drawing/2014/main" xmlns="" id="{336C0938-0841-4DE5-A867-BB56F2123310}"/>
              </a:ext>
            </a:extLst>
          </p:cNvPr>
          <p:cNvSpPr>
            <a:spLocks noGrp="1"/>
          </p:cNvSpPr>
          <p:nvPr>
            <p:ph type="body" idx="1"/>
          </p:nvPr>
        </p:nvSpPr>
        <p:spPr>
          <a:xfrm>
            <a:off x="251520" y="220489"/>
            <a:ext cx="4040188" cy="864096"/>
          </a:xfrm>
          <a:solidFill>
            <a:schemeClr val="accent6">
              <a:lumMod val="60000"/>
              <a:lumOff val="40000"/>
            </a:schemeClr>
          </a:solidFill>
        </p:spPr>
        <p:txBody>
          <a:bodyPr>
            <a:normAutofit lnSpcReduction="10000"/>
          </a:bodyPr>
          <a:lstStyle/>
          <a:p>
            <a:pPr algn="ctr"/>
            <a:r>
              <a:rPr lang="ru-RU" sz="5400" dirty="0">
                <a:solidFill>
                  <a:srgbClr val="FF0000"/>
                </a:solidFill>
                <a:latin typeface="Times New Roman" panose="02020603050405020304" pitchFamily="18" charset="0"/>
                <a:cs typeface="Times New Roman" panose="02020603050405020304" pitchFamily="18" charset="0"/>
              </a:rPr>
              <a:t>ОБЪЯСНИ</a:t>
            </a:r>
          </a:p>
        </p:txBody>
      </p:sp>
      <p:sp>
        <p:nvSpPr>
          <p:cNvPr id="6" name="Объект 5">
            <a:extLst>
              <a:ext uri="{FF2B5EF4-FFF2-40B4-BE49-F238E27FC236}">
                <a16:creationId xmlns:a16="http://schemas.microsoft.com/office/drawing/2014/main" xmlns="" id="{1A0A2160-A316-4815-8AE5-71FDB0067AD3}"/>
              </a:ext>
            </a:extLst>
          </p:cNvPr>
          <p:cNvSpPr>
            <a:spLocks noGrp="1"/>
          </p:cNvSpPr>
          <p:nvPr>
            <p:ph sz="half" idx="2"/>
          </p:nvPr>
        </p:nvSpPr>
        <p:spPr>
          <a:xfrm>
            <a:off x="-81747" y="1297136"/>
            <a:ext cx="4455871" cy="5012184"/>
          </a:xfrm>
          <a:solidFill>
            <a:schemeClr val="accent3">
              <a:lumMod val="60000"/>
              <a:lumOff val="40000"/>
            </a:schemeClr>
          </a:solidFill>
        </p:spPr>
        <p:txBody>
          <a:bodyPr>
            <a:normAutofit/>
          </a:bodyPr>
          <a:lstStyle/>
          <a:p>
            <a:pPr marL="0" indent="0" algn="ctr">
              <a:buNone/>
            </a:pPr>
            <a:r>
              <a:rPr lang="ru-RU" sz="3200" b="1" dirty="0">
                <a:latin typeface="Times New Roman" panose="02020603050405020304" pitchFamily="18" charset="0"/>
                <a:cs typeface="Times New Roman" panose="02020603050405020304" pitchFamily="18" charset="0"/>
              </a:rPr>
              <a:t>Это вопросы уточняющие. Они помогают увидеть проблему в разных аспектах и сфокусировать внимание на всех сторонах заданной проблемы.</a:t>
            </a:r>
          </a:p>
        </p:txBody>
      </p:sp>
      <p:sp>
        <p:nvSpPr>
          <p:cNvPr id="7" name="Текст 6">
            <a:extLst>
              <a:ext uri="{FF2B5EF4-FFF2-40B4-BE49-F238E27FC236}">
                <a16:creationId xmlns:a16="http://schemas.microsoft.com/office/drawing/2014/main" xmlns="" id="{FF9A6AB8-6149-43D8-83CA-90E8C913ECC8}"/>
              </a:ext>
            </a:extLst>
          </p:cNvPr>
          <p:cNvSpPr>
            <a:spLocks noGrp="1"/>
          </p:cNvSpPr>
          <p:nvPr>
            <p:ph type="body" sz="quarter" idx="3"/>
          </p:nvPr>
        </p:nvSpPr>
        <p:spPr>
          <a:xfrm>
            <a:off x="5212334" y="236006"/>
            <a:ext cx="4041775" cy="864096"/>
          </a:xfrm>
          <a:solidFill>
            <a:schemeClr val="accent6">
              <a:lumMod val="60000"/>
              <a:lumOff val="40000"/>
            </a:schemeClr>
          </a:solidFill>
        </p:spPr>
        <p:txBody>
          <a:bodyPr>
            <a:noAutofit/>
          </a:bodyPr>
          <a:lstStyle/>
          <a:p>
            <a:pPr algn="ctr"/>
            <a:r>
              <a:rPr lang="ru-RU" sz="4800" dirty="0">
                <a:solidFill>
                  <a:srgbClr val="FF0000"/>
                </a:solidFill>
                <a:latin typeface="Times New Roman" panose="02020603050405020304" pitchFamily="18" charset="0"/>
                <a:cs typeface="Times New Roman" panose="02020603050405020304" pitchFamily="18" charset="0"/>
              </a:rPr>
              <a:t>ПРЕДЛОЖИ</a:t>
            </a:r>
          </a:p>
        </p:txBody>
      </p:sp>
      <p:sp>
        <p:nvSpPr>
          <p:cNvPr id="8" name="Объект 7">
            <a:extLst>
              <a:ext uri="{FF2B5EF4-FFF2-40B4-BE49-F238E27FC236}">
                <a16:creationId xmlns:a16="http://schemas.microsoft.com/office/drawing/2014/main" xmlns="" id="{92008B7D-1030-4A0C-A976-50EE787433B3}"/>
              </a:ext>
            </a:extLst>
          </p:cNvPr>
          <p:cNvSpPr>
            <a:spLocks noGrp="1"/>
          </p:cNvSpPr>
          <p:nvPr>
            <p:ph sz="quarter" idx="4"/>
          </p:nvPr>
        </p:nvSpPr>
        <p:spPr>
          <a:xfrm>
            <a:off x="4769876" y="1328170"/>
            <a:ext cx="4752528" cy="5012184"/>
          </a:xfrm>
          <a:solidFill>
            <a:schemeClr val="accent3">
              <a:lumMod val="60000"/>
              <a:lumOff val="40000"/>
            </a:schemeClr>
          </a:solidFill>
        </p:spPr>
        <p:txBody>
          <a:bodyPr>
            <a:normAutofit lnSpcReduction="10000"/>
          </a:bodyPr>
          <a:lstStyle/>
          <a:p>
            <a:pPr marL="0" indent="0" algn="ctr">
              <a:buNone/>
            </a:pPr>
            <a:r>
              <a:rPr lang="ru-RU" sz="2800" b="1" dirty="0">
                <a:latin typeface="Times New Roman" panose="02020603050405020304" pitchFamily="18" charset="0"/>
                <a:cs typeface="Times New Roman" panose="02020603050405020304" pitchFamily="18" charset="0"/>
              </a:rPr>
              <a:t>Ребенок должен предложить свою задачу, которая позволяет применить то или иное правило. Либо предложить свое видение проблемы, свои идеи. То есть, ученик должен объяснить, как использовать то или иное знание на практике, для решения конкретных ситуаций.</a:t>
            </a:r>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5896" y="5229200"/>
            <a:ext cx="1512168" cy="1469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9519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188" y="7938"/>
            <a:ext cx="10875963" cy="684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Текст 4">
            <a:extLst>
              <a:ext uri="{FF2B5EF4-FFF2-40B4-BE49-F238E27FC236}">
                <a16:creationId xmlns:a16="http://schemas.microsoft.com/office/drawing/2014/main" xmlns="" id="{CCD3FF78-0DCE-4700-983E-28A93CEB4DC3}"/>
              </a:ext>
            </a:extLst>
          </p:cNvPr>
          <p:cNvSpPr>
            <a:spLocks noGrp="1"/>
          </p:cNvSpPr>
          <p:nvPr>
            <p:ph type="body" idx="1"/>
          </p:nvPr>
        </p:nvSpPr>
        <p:spPr>
          <a:xfrm>
            <a:off x="323528" y="451644"/>
            <a:ext cx="4248472" cy="1105148"/>
          </a:xfrm>
          <a:solidFill>
            <a:schemeClr val="accent6">
              <a:lumMod val="60000"/>
              <a:lumOff val="40000"/>
            </a:schemeClr>
          </a:solidFill>
        </p:spPr>
        <p:txBody>
          <a:bodyPr>
            <a:normAutofit fontScale="92500"/>
          </a:bodyPr>
          <a:lstStyle/>
          <a:p>
            <a:pPr algn="ctr"/>
            <a:r>
              <a:rPr lang="ru-RU" sz="5400" dirty="0">
                <a:solidFill>
                  <a:srgbClr val="FF0000"/>
                </a:solidFill>
                <a:latin typeface="Times New Roman" panose="02020603050405020304" pitchFamily="18" charset="0"/>
                <a:cs typeface="Times New Roman" panose="02020603050405020304" pitchFamily="18" charset="0"/>
              </a:rPr>
              <a:t>ПРИДУМАЙ</a:t>
            </a:r>
          </a:p>
        </p:txBody>
      </p:sp>
      <p:sp>
        <p:nvSpPr>
          <p:cNvPr id="6" name="Объект 5">
            <a:extLst>
              <a:ext uri="{FF2B5EF4-FFF2-40B4-BE49-F238E27FC236}">
                <a16:creationId xmlns:a16="http://schemas.microsoft.com/office/drawing/2014/main" xmlns="" id="{76326632-F196-484E-AF5D-CD480289EA09}"/>
              </a:ext>
            </a:extLst>
          </p:cNvPr>
          <p:cNvSpPr>
            <a:spLocks noGrp="1"/>
          </p:cNvSpPr>
          <p:nvPr>
            <p:ph sz="half" idx="2"/>
          </p:nvPr>
        </p:nvSpPr>
        <p:spPr>
          <a:xfrm>
            <a:off x="-130176" y="1772816"/>
            <a:ext cx="4702175" cy="3951288"/>
          </a:xfrm>
          <a:solidFill>
            <a:schemeClr val="accent3">
              <a:lumMod val="60000"/>
              <a:lumOff val="40000"/>
            </a:schemeClr>
          </a:solidFill>
        </p:spPr>
        <p:txBody>
          <a:bodyPr>
            <a:normAutofit/>
          </a:bodyPr>
          <a:lstStyle/>
          <a:p>
            <a:pPr marL="0" indent="0" algn="ctr">
              <a:buNone/>
            </a:pPr>
            <a:r>
              <a:rPr lang="ru-RU" sz="4000" b="1" dirty="0">
                <a:latin typeface="Times New Roman" panose="02020603050405020304" pitchFamily="18" charset="0"/>
                <a:cs typeface="Times New Roman" panose="02020603050405020304" pitchFamily="18" charset="0"/>
              </a:rPr>
              <a:t>это вопросы творческие, которые содержат в себе элемент предположения, вымысла.</a:t>
            </a:r>
          </a:p>
        </p:txBody>
      </p:sp>
      <p:sp>
        <p:nvSpPr>
          <p:cNvPr id="7" name="Текст 6">
            <a:extLst>
              <a:ext uri="{FF2B5EF4-FFF2-40B4-BE49-F238E27FC236}">
                <a16:creationId xmlns:a16="http://schemas.microsoft.com/office/drawing/2014/main" xmlns="" id="{DFF2EB26-C2C5-44B9-AA4A-866FC0D5E257}"/>
              </a:ext>
            </a:extLst>
          </p:cNvPr>
          <p:cNvSpPr>
            <a:spLocks noGrp="1"/>
          </p:cNvSpPr>
          <p:nvPr>
            <p:ph type="body" sz="quarter" idx="3"/>
          </p:nvPr>
        </p:nvSpPr>
        <p:spPr>
          <a:xfrm>
            <a:off x="5220072" y="451644"/>
            <a:ext cx="4464496" cy="1105147"/>
          </a:xfrm>
          <a:solidFill>
            <a:schemeClr val="accent6">
              <a:lumMod val="60000"/>
              <a:lumOff val="40000"/>
            </a:schemeClr>
          </a:solidFill>
        </p:spPr>
        <p:txBody>
          <a:bodyPr>
            <a:normAutofit/>
          </a:bodyPr>
          <a:lstStyle/>
          <a:p>
            <a:pPr algn="ctr"/>
            <a:r>
              <a:rPr lang="ru-RU" sz="5400" dirty="0">
                <a:solidFill>
                  <a:srgbClr val="FF0000"/>
                </a:solidFill>
                <a:latin typeface="Times New Roman" panose="02020603050405020304" pitchFamily="18" charset="0"/>
                <a:cs typeface="Times New Roman" panose="02020603050405020304" pitchFamily="18" charset="0"/>
              </a:rPr>
              <a:t>ПОДЕЛИСЬ</a:t>
            </a:r>
          </a:p>
        </p:txBody>
      </p:sp>
      <p:sp>
        <p:nvSpPr>
          <p:cNvPr id="8" name="Объект 7">
            <a:extLst>
              <a:ext uri="{FF2B5EF4-FFF2-40B4-BE49-F238E27FC236}">
                <a16:creationId xmlns:a16="http://schemas.microsoft.com/office/drawing/2014/main" xmlns="" id="{97D08EBB-21C1-43B7-BA97-7D8324603BE9}"/>
              </a:ext>
            </a:extLst>
          </p:cNvPr>
          <p:cNvSpPr>
            <a:spLocks noGrp="1"/>
          </p:cNvSpPr>
          <p:nvPr>
            <p:ph sz="quarter" idx="4"/>
          </p:nvPr>
        </p:nvSpPr>
        <p:spPr>
          <a:xfrm>
            <a:off x="5098777" y="1835103"/>
            <a:ext cx="4585791" cy="3951288"/>
          </a:xfrm>
          <a:solidFill>
            <a:schemeClr val="accent3">
              <a:lumMod val="60000"/>
              <a:lumOff val="40000"/>
            </a:schemeClr>
          </a:solidFill>
        </p:spPr>
        <p:txBody>
          <a:bodyPr>
            <a:normAutofit fontScale="92500" lnSpcReduction="20000"/>
          </a:bodyPr>
          <a:lstStyle/>
          <a:p>
            <a:pPr algn="ctr"/>
            <a:r>
              <a:rPr lang="ru-RU" sz="2800" b="1" dirty="0">
                <a:latin typeface="Times New Roman" panose="02020603050405020304" pitchFamily="18" charset="0"/>
                <a:cs typeface="Times New Roman" panose="02020603050405020304" pitchFamily="18" charset="0"/>
              </a:rPr>
              <a:t>вопросы этого блока предназначены для активации мыслительной деятельности воспитанников, учат их анализировать, выделять факты и следствия, оценивать значимость полученных сведений, акцентировать внимание на их оценке.</a:t>
            </a:r>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9912" y="4941168"/>
            <a:ext cx="1780852" cy="1731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8691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982" y="-99392"/>
            <a:ext cx="10875963" cy="684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612576" y="116632"/>
            <a:ext cx="8229600" cy="1728192"/>
          </a:xfrm>
          <a:solidFill>
            <a:schemeClr val="accent6">
              <a:lumMod val="60000"/>
              <a:lumOff val="40000"/>
            </a:schemeClr>
          </a:solidFill>
        </p:spPr>
        <p:txBody>
          <a:bodyPr>
            <a:normAutofit fontScale="90000"/>
          </a:bodyPr>
          <a:lstStyle/>
          <a:p>
            <a:r>
              <a:rPr lang="ru-RU" sz="4000" b="1" dirty="0">
                <a:latin typeface="Times New Roman" panose="02020603050405020304" pitchFamily="18" charset="0"/>
                <a:cs typeface="Times New Roman" panose="02020603050405020304" pitchFamily="18" charset="0"/>
              </a:rPr>
              <a:t>Использование «Кубика Блума» в процессе обучения имеет массу преимуществ. Вот некоторые из них</a:t>
            </a:r>
            <a:r>
              <a:rPr lang="ru-RU" dirty="0"/>
              <a:t>:</a:t>
            </a:r>
          </a:p>
        </p:txBody>
      </p:sp>
      <p:sp>
        <p:nvSpPr>
          <p:cNvPr id="3" name="Объект 2"/>
          <p:cNvSpPr>
            <a:spLocks noGrp="1"/>
          </p:cNvSpPr>
          <p:nvPr>
            <p:ph idx="1"/>
          </p:nvPr>
        </p:nvSpPr>
        <p:spPr>
          <a:xfrm>
            <a:off x="-324544" y="1987008"/>
            <a:ext cx="9721080" cy="4525963"/>
          </a:xfrm>
          <a:solidFill>
            <a:schemeClr val="accent3">
              <a:lumMod val="60000"/>
              <a:lumOff val="40000"/>
            </a:schemeClr>
          </a:solidFill>
        </p:spPr>
        <p:txBody>
          <a:bodyPr>
            <a:normAutofit lnSpcReduction="10000"/>
          </a:bodyPr>
          <a:lstStyle/>
          <a:p>
            <a:pPr algn="ctr"/>
            <a:r>
              <a:rPr lang="ru-RU" b="1" dirty="0">
                <a:latin typeface="Times New Roman" panose="02020603050405020304" pitchFamily="18" charset="0"/>
                <a:cs typeface="Times New Roman" panose="02020603050405020304" pitchFamily="18" charset="0"/>
              </a:rPr>
              <a:t>1.	Дети учатся воспроизводить знания. </a:t>
            </a:r>
          </a:p>
          <a:p>
            <a:pPr algn="ctr"/>
            <a:r>
              <a:rPr lang="ru-RU" b="1" dirty="0">
                <a:latin typeface="Times New Roman" panose="02020603050405020304" pitchFamily="18" charset="0"/>
                <a:cs typeface="Times New Roman" panose="02020603050405020304" pitchFamily="18" charset="0"/>
              </a:rPr>
              <a:t>2.	Побуждает искать причинно-следственные связи.</a:t>
            </a:r>
          </a:p>
          <a:p>
            <a:pPr algn="ctr"/>
            <a:r>
              <a:rPr lang="ru-RU" b="1" dirty="0">
                <a:latin typeface="Times New Roman" panose="02020603050405020304" pitchFamily="18" charset="0"/>
                <a:cs typeface="Times New Roman" panose="02020603050405020304" pitchFamily="18" charset="0"/>
              </a:rPr>
              <a:t>3.	«Кубик Блума» предлагает посмотреть на предмет или объект с другой стороны, выяснить все его аспекты.</a:t>
            </a:r>
          </a:p>
          <a:p>
            <a:pPr algn="ctr"/>
            <a:r>
              <a:rPr lang="ru-RU" b="1" dirty="0">
                <a:latin typeface="Times New Roman" panose="02020603050405020304" pitchFamily="18" charset="0"/>
                <a:cs typeface="Times New Roman" panose="02020603050405020304" pitchFamily="18" charset="0"/>
              </a:rPr>
              <a:t>4.	Есть возможность проявить свою фантазию, придумать свой путь развития событий.</a:t>
            </a:r>
          </a:p>
          <a:p>
            <a:pPr algn="ctr"/>
            <a:r>
              <a:rPr lang="ru-RU" b="1" dirty="0">
                <a:latin typeface="Times New Roman" panose="02020603050405020304" pitchFamily="18" charset="0"/>
                <a:cs typeface="Times New Roman" panose="02020603050405020304" pitchFamily="18" charset="0"/>
              </a:rPr>
              <a:t>5.	 Развивается стратегическое мышление.</a:t>
            </a:r>
          </a:p>
          <a:p>
            <a:endParaRPr lang="ru-RU" dirty="0"/>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360" y="260648"/>
            <a:ext cx="1717121" cy="1669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69311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TotalTime>
  <Words>486</Words>
  <Application>Microsoft Office PowerPoint</Application>
  <PresentationFormat>Экран (4:3)</PresentationFormat>
  <Paragraphs>49</Paragraphs>
  <Slides>19</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«Лучшее дидактическое пособие  по формированию экономических представлений, качеств и основ финансовой грамотности, выполненное своими руками»</vt:lpstr>
      <vt:lpstr>Цель: Расширить представления детей о функциях и свойствах денег </vt:lpstr>
      <vt:lpstr>Презентация PowerPoint</vt:lpstr>
      <vt:lpstr>На каждой грани написан свой вопрос. Всего их 6: </vt:lpstr>
      <vt:lpstr>Презентация PowerPoint</vt:lpstr>
      <vt:lpstr>Презентация PowerPoint</vt:lpstr>
      <vt:lpstr>Презентация PowerPoint</vt:lpstr>
      <vt:lpstr>Презентация PowerPoint</vt:lpstr>
      <vt:lpstr>Использование «Кубика Блума» в процессе обучения имеет массу преимуществ. Вот некоторые из них:</vt:lpstr>
      <vt:lpstr>Этапы создания</vt:lpstr>
      <vt:lpstr>Этапы создания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Этапы создания</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Надежда Бутырина</dc:creator>
  <cp:lastModifiedBy>Надежда Бутырина</cp:lastModifiedBy>
  <cp:revision>6</cp:revision>
  <dcterms:created xsi:type="dcterms:W3CDTF">2023-02-05T09:04:42Z</dcterms:created>
  <dcterms:modified xsi:type="dcterms:W3CDTF">2023-02-06T04:55:11Z</dcterms:modified>
</cp:coreProperties>
</file>