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73" r:id="rId6"/>
    <p:sldId id="260" r:id="rId7"/>
    <p:sldId id="261" r:id="rId8"/>
    <p:sldId id="262" r:id="rId9"/>
    <p:sldId id="264" r:id="rId10"/>
    <p:sldId id="265" r:id="rId11"/>
    <p:sldId id="275" r:id="rId12"/>
    <p:sldId id="276" r:id="rId13"/>
    <p:sldId id="277" r:id="rId14"/>
    <p:sldId id="278" r:id="rId15"/>
    <p:sldId id="267" r:id="rId16"/>
    <p:sldId id="269" r:id="rId17"/>
    <p:sldId id="266" r:id="rId18"/>
    <p:sldId id="270" r:id="rId19"/>
    <p:sldId id="279" r:id="rId20"/>
    <p:sldId id="282" r:id="rId21"/>
    <p:sldId id="268" r:id="rId22"/>
    <p:sldId id="274" r:id="rId23"/>
    <p:sldId id="283" r:id="rId24"/>
    <p:sldId id="284" r:id="rId25"/>
    <p:sldId id="285" r:id="rId26"/>
    <p:sldId id="286" r:id="rId27"/>
    <p:sldId id="271" r:id="rId28"/>
    <p:sldId id="280" r:id="rId29"/>
    <p:sldId id="263" r:id="rId30"/>
    <p:sldId id="27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83577" autoAdjust="0"/>
  </p:normalViewPr>
  <p:slideViewPr>
    <p:cSldViewPr>
      <p:cViewPr>
        <p:scale>
          <a:sx n="103" d="100"/>
          <a:sy n="103" d="100"/>
        </p:scale>
        <p:origin x="-1854" y="150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6C93-FD74-4D3F-85F5-AF33AA705B9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8D0C6-E1CF-4D12-991E-35D54C8D85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0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8D0C6-E1CF-4D12-991E-35D54C8D854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7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8D0C6-E1CF-4D12-991E-35D54C8D854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46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8D0C6-E1CF-4D12-991E-35D54C8D854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8D0C6-E1CF-4D12-991E-35D54C8D854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820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8D0C6-E1CF-4D12-991E-35D54C8D854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6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3" Type="http://schemas.openxmlformats.org/officeDocument/2006/relationships/image" Target="../media/image2.jpe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2.jpe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8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087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города Иркутска детский сад № 133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7704856" cy="429803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"Нравственно-патриотическое воспитание старших дошкольников посредством игры"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G:\ирга 9 гр\20230313_112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r="1001" b="13251"/>
          <a:stretch>
            <a:fillRect/>
          </a:stretch>
        </p:blipFill>
        <p:spPr bwMode="auto">
          <a:xfrm>
            <a:off x="5940152" y="1196752"/>
            <a:ext cx="305521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:\ирга 9 гр\20230313_112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r="12518" b="38450"/>
          <a:stretch>
            <a:fillRect/>
          </a:stretch>
        </p:blipFill>
        <p:spPr bwMode="auto">
          <a:xfrm>
            <a:off x="0" y="1628800"/>
            <a:ext cx="2793503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G:\ирга 9 гр\20230313_111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33" b="20600"/>
          <a:stretch>
            <a:fillRect/>
          </a:stretch>
        </p:blipFill>
        <p:spPr bwMode="auto">
          <a:xfrm>
            <a:off x="2915816" y="548680"/>
            <a:ext cx="2920453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14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элементы изобразительной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ирга 9 гр\20230313_111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33" b="10101"/>
          <a:stretch>
            <a:fillRect/>
          </a:stretch>
        </p:blipFill>
        <p:spPr bwMode="auto">
          <a:xfrm>
            <a:off x="251520" y="980728"/>
            <a:ext cx="255672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ирга 9 гр\20230313_111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r="1001" b="9051"/>
          <a:stretch>
            <a:fillRect/>
          </a:stretch>
        </p:blipFill>
        <p:spPr bwMode="auto">
          <a:xfrm>
            <a:off x="6084168" y="836712"/>
            <a:ext cx="278450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ирга 9 гр\20230313_111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33" b="10101"/>
          <a:stretch>
            <a:fillRect/>
          </a:stretch>
        </p:blipFill>
        <p:spPr bwMode="auto">
          <a:xfrm>
            <a:off x="3131840" y="908720"/>
            <a:ext cx="2623170" cy="517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90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1" name="Picture 5" descr="G:\ирга 9 гр\20230313_111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33" b="11151"/>
          <a:stretch>
            <a:fillRect/>
          </a:stretch>
        </p:blipFill>
        <p:spPr bwMode="auto">
          <a:xfrm>
            <a:off x="6444208" y="0"/>
            <a:ext cx="2699792" cy="5260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G:\ирга 9 гр\20230315_133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5" r="18182"/>
          <a:stretch>
            <a:fillRect/>
          </a:stretch>
        </p:blipFill>
        <p:spPr bwMode="auto">
          <a:xfrm>
            <a:off x="251520" y="0"/>
            <a:ext cx="4320480" cy="402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G:\ирга 9 гр\20230313_111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6925" b="15000"/>
          <a:stretch>
            <a:fillRect/>
          </a:stretch>
        </p:blipFill>
        <p:spPr bwMode="auto">
          <a:xfrm>
            <a:off x="1475656" y="3521248"/>
            <a:ext cx="5976664" cy="333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90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элементы двигательной деятельности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G:\ирга 9 гр\Screenshot_20230315-133510_Vib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8" t="24885" r="2006" b="50184"/>
          <a:stretch>
            <a:fillRect/>
          </a:stretch>
        </p:blipFill>
        <p:spPr bwMode="auto">
          <a:xfrm>
            <a:off x="3707904" y="2060848"/>
            <a:ext cx="2520279" cy="2304256"/>
          </a:xfrm>
          <a:prstGeom prst="rect">
            <a:avLst/>
          </a:prstGeom>
          <a:noFill/>
        </p:spPr>
      </p:pic>
      <p:pic>
        <p:nvPicPr>
          <p:cNvPr id="5123" name="Picture 3" descr="G:\ирга 9 гр\20230315_1334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8" r="11575"/>
          <a:stretch>
            <a:fillRect/>
          </a:stretch>
        </p:blipFill>
        <p:spPr bwMode="auto">
          <a:xfrm>
            <a:off x="4931922" y="3933056"/>
            <a:ext cx="4212078" cy="2498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G:\ирга 9 гр\IMG-2f21217be63bf9e6db3d77a8f52225bc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t="14294" r="842"/>
          <a:stretch>
            <a:fillRect/>
          </a:stretch>
        </p:blipFill>
        <p:spPr bwMode="auto">
          <a:xfrm>
            <a:off x="179512" y="548680"/>
            <a:ext cx="43633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G:\ирга 9 гр\Фото3\20230213_1554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12201" r="2905" b="13607"/>
          <a:stretch>
            <a:fillRect/>
          </a:stretch>
        </p:blipFill>
        <p:spPr bwMode="auto">
          <a:xfrm>
            <a:off x="323528" y="3212976"/>
            <a:ext cx="317970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G:\ирга 9 гр\20230313_1124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r="3796" b="25427"/>
          <a:stretch>
            <a:fillRect/>
          </a:stretch>
        </p:blipFill>
        <p:spPr bwMode="auto">
          <a:xfrm>
            <a:off x="6372200" y="476672"/>
            <a:ext cx="246501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90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Использование познавательных игр и упражнений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G:\ирга 9 гр\Фото3\20230310_160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r="-399"/>
          <a:stretch>
            <a:fillRect/>
          </a:stretch>
        </p:blipFill>
        <p:spPr bwMode="auto">
          <a:xfrm>
            <a:off x="251520" y="1196752"/>
            <a:ext cx="2771800" cy="3386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s://img1.labirint.ru/rcimg/79b05c57fb9e91f2218b16da160e0331/1920x1080/books64/631413/ph_01.jpg?15640793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8"/>
            <a:ext cx="2892921" cy="1883276"/>
          </a:xfrm>
          <a:prstGeom prst="rect">
            <a:avLst/>
          </a:prstGeom>
          <a:noFill/>
        </p:spPr>
      </p:pic>
      <p:pic>
        <p:nvPicPr>
          <p:cNvPr id="6150" name="Picture 6" descr="https://smartstart.shop/wa-data/public/shop/products/86/35/33586/images/86625/razvivaushie_testy_4-5_mahaon_005.970x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3" t="10278" r="8034" b="18177"/>
          <a:stretch>
            <a:fillRect/>
          </a:stretch>
        </p:blipFill>
        <p:spPr bwMode="auto">
          <a:xfrm>
            <a:off x="2843808" y="2708920"/>
            <a:ext cx="1683364" cy="2348880"/>
          </a:xfrm>
          <a:prstGeom prst="rect">
            <a:avLst/>
          </a:prstGeom>
          <a:noFill/>
        </p:spPr>
      </p:pic>
      <p:pic>
        <p:nvPicPr>
          <p:cNvPr id="6152" name="Picture 8" descr="https://mdou101.ru/wp-content/uploads/2017/05/478703-labiri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1993312" cy="1944215"/>
          </a:xfrm>
          <a:prstGeom prst="rect">
            <a:avLst/>
          </a:prstGeom>
          <a:noFill/>
        </p:spPr>
      </p:pic>
      <p:pic>
        <p:nvPicPr>
          <p:cNvPr id="6154" name="Picture 10" descr="https://avatars.mds.yandex.net/i?id=73379a82f6c265f4a2a7f3ef51fcd7ac_l-5342217-images-thumbs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7360" r="2003" b="4278"/>
          <a:stretch>
            <a:fillRect/>
          </a:stretch>
        </p:blipFill>
        <p:spPr bwMode="auto">
          <a:xfrm>
            <a:off x="7042167" y="2996952"/>
            <a:ext cx="2101833" cy="266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6" name="Picture 12" descr="https://sun9-20.userapi.com/impg/MdX_-zp39nwGe28F2FEjEg2NG1Age0wQA8lq1g/SaIXSY09xlM.jpg?size=700x511&amp;quality=96&amp;sign=0726345effc24d3359448dc684fc9ae9&amp;c_uniq_tag=Cdxp8fIidJwheW_jkIbGq-6gz65TlClALPqNwDP0lro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2808312" cy="2050068"/>
          </a:xfrm>
          <a:prstGeom prst="rect">
            <a:avLst/>
          </a:prstGeom>
          <a:noFill/>
        </p:spPr>
      </p:pic>
      <p:pic>
        <p:nvPicPr>
          <p:cNvPr id="6158" name="Picture 14" descr="https://img-gorod.ru/27/497/2749729_detai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3136"/>
            <a:ext cx="2664296" cy="1906875"/>
          </a:xfrm>
          <a:prstGeom prst="rect">
            <a:avLst/>
          </a:prstGeom>
          <a:noFill/>
        </p:spPr>
      </p:pic>
      <p:sp>
        <p:nvSpPr>
          <p:cNvPr id="6160" name="AutoShape 16" descr="https://cdn1.ozone.ru/s3/multimedia-d/60895734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6" name="Picture 22" descr="https://www.ukazka.ru/img/g/uk388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" r="5101" b="4039"/>
          <a:stretch>
            <a:fillRect/>
          </a:stretch>
        </p:blipFill>
        <p:spPr bwMode="auto">
          <a:xfrm>
            <a:off x="4499992" y="2636912"/>
            <a:ext cx="2952328" cy="209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90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892480" cy="72008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Для каждого объекта, который используется в игре,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подобран набор заданий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1" name="Picture 1" descr="G:\ирга 9 гр\Фото3\20230313_072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412">
            <a:off x="424939" y="624926"/>
            <a:ext cx="2790310" cy="372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G:\ирга 9 гр\Фото3\20230313_073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92696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G:\ирга 9 гр\Фото3\20230313_073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/>
          <a:stretch>
            <a:fillRect/>
          </a:stretch>
        </p:blipFill>
        <p:spPr bwMode="auto">
          <a:xfrm rot="773279">
            <a:off x="5773726" y="633359"/>
            <a:ext cx="3151393" cy="402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G:\ирга 9 гр\Фото3\20230313_0731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485">
            <a:off x="2008029" y="3521985"/>
            <a:ext cx="2304256" cy="307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G:\ирга 9 гр\Фото3\20230313_0732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096">
            <a:off x="4563145" y="3555634"/>
            <a:ext cx="2365238" cy="315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90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2.Вариант «Архитектура города»</a:t>
            </a:r>
            <a:endParaRPr lang="ru-RU" sz="2400" dirty="0"/>
          </a:p>
        </p:txBody>
      </p:sp>
      <p:pic>
        <p:nvPicPr>
          <p:cNvPr id="16385" name="Picture 1" descr="G:\ирга 9 гр\Фото3\20230310_160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6957" r="2597" b="278"/>
          <a:stretch>
            <a:fillRect/>
          </a:stretch>
        </p:blipFill>
        <p:spPr bwMode="auto">
          <a:xfrm>
            <a:off x="0" y="476672"/>
            <a:ext cx="36004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G:\ирга 9 гр\Фото3\20230310_161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9" t="12061" r="2010" b="7531"/>
          <a:stretch>
            <a:fillRect/>
          </a:stretch>
        </p:blipFill>
        <p:spPr bwMode="auto">
          <a:xfrm>
            <a:off x="6248585" y="4010051"/>
            <a:ext cx="2895415" cy="284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G:\ирга 9 гр\photo_2023-03-11_15-09-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12" y="476672"/>
            <a:ext cx="2592288" cy="3452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G:\ирга 9 гр\20230313_1131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r="1001" b="17451"/>
          <a:stretch>
            <a:fillRect/>
          </a:stretch>
        </p:blipFill>
        <p:spPr bwMode="auto">
          <a:xfrm>
            <a:off x="3491880" y="692696"/>
            <a:ext cx="305521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G:\ирга 9 гр\Фото3\20230313_0908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9" b="17450"/>
          <a:stretch>
            <a:fillRect/>
          </a:stretch>
        </p:blipFill>
        <p:spPr bwMode="auto">
          <a:xfrm>
            <a:off x="467544" y="3356992"/>
            <a:ext cx="3021453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06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3" y="-459432"/>
            <a:ext cx="9144000" cy="6858000"/>
          </a:xfrm>
          <a:prstGeom prst="rect">
            <a:avLst/>
          </a:prstGeom>
        </p:spPr>
      </p:pic>
      <p:pic>
        <p:nvPicPr>
          <p:cNvPr id="14337" name="Picture 1" descr="G:\ирга 9 гр\Фото3\20230310_160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8" t="10055" r="7900" b="12381"/>
          <a:stretch>
            <a:fillRect/>
          </a:stretch>
        </p:blipFill>
        <p:spPr bwMode="auto">
          <a:xfrm>
            <a:off x="0" y="188640"/>
            <a:ext cx="3168352" cy="2479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G:\ирга 9 гр\Фото3\20230310_1643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20" y="0"/>
            <a:ext cx="28417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G:\ирга 9 гр\Фото3\20230310_1611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5901"/>
          <a:stretch>
            <a:fillRect/>
          </a:stretch>
        </p:blipFill>
        <p:spPr bwMode="auto">
          <a:xfrm>
            <a:off x="5622278" y="3861048"/>
            <a:ext cx="3521722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G:\ирга 9 гр\Фото3\20230310_1612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/>
          <a:stretch>
            <a:fillRect/>
          </a:stretch>
        </p:blipFill>
        <p:spPr bwMode="auto">
          <a:xfrm>
            <a:off x="179512" y="2780928"/>
            <a:ext cx="272993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 descr="G:\ирга 9 гр\Фото3\20230310_1613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4300" r="6601"/>
          <a:stretch>
            <a:fillRect/>
          </a:stretch>
        </p:blipFill>
        <p:spPr bwMode="auto">
          <a:xfrm>
            <a:off x="3059832" y="3212976"/>
            <a:ext cx="2448272" cy="356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4" name="Picture 8" descr="G:\ирга 9 гр\Фото3\20230310_1644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8680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72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89" name="Picture 1" descr="G:\ирга 9 гр\Фото3\20230310_164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G:\ирга 9 гр\Фото3\20230310_164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/>
          <a:stretch>
            <a:fillRect/>
          </a:stretch>
        </p:blipFill>
        <p:spPr bwMode="auto">
          <a:xfrm>
            <a:off x="179512" y="188640"/>
            <a:ext cx="4665009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G:\ирга 9 гр\Фото3\20230310_1622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b="6951"/>
          <a:stretch>
            <a:fillRect/>
          </a:stretch>
        </p:blipFill>
        <p:spPr bwMode="auto">
          <a:xfrm>
            <a:off x="4788024" y="2996952"/>
            <a:ext cx="3960440" cy="3714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G:\ирга 9 гр\Фото3\20230310_1624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r="11413" b="12201"/>
          <a:stretch>
            <a:fillRect/>
          </a:stretch>
        </p:blipFill>
        <p:spPr bwMode="auto">
          <a:xfrm>
            <a:off x="5220072" y="0"/>
            <a:ext cx="3384376" cy="310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800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3" descr="G:\ирга 9 гр\Фото3\20230310_164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2201" r="5901"/>
          <a:stretch>
            <a:fillRect/>
          </a:stretch>
        </p:blipFill>
        <p:spPr bwMode="auto">
          <a:xfrm>
            <a:off x="1" y="0"/>
            <a:ext cx="9144000" cy="688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80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spcAft>
                <a:spcPts val="750"/>
              </a:spcAft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Актуальность.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692697"/>
            <a:ext cx="8075240" cy="4608512"/>
          </a:xfrm>
        </p:spPr>
        <p:txBody>
          <a:bodyPr>
            <a:normAutofit fontScale="55000" lnSpcReduction="20000"/>
          </a:bodyPr>
          <a:lstStyle/>
          <a:p>
            <a:pPr algn="just">
              <a:spcAft>
                <a:spcPts val="75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малая Родина…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У каждого человека она своя, но для всех остается той путеводной звездой, которая на протяжении жизни определяет очень многое, если не сказать – все.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Дошкольный возраст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это важнейший период становления личности, когда закладываются предпосылки гражданских качеств, развиваются представления о человеке, обществе, культуре.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 из таких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условий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ознакомление дошкольников с культурным наследием русского народа через изучение достопримечательностей родного города.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не велика наша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страна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человек связывает свое чувство любви к ней с теми местами, где он родился, вырос; с улицей, по которой ходил не раз; с двором, где посадил первое деревце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0100" r="9838"/>
          <a:stretch/>
        </p:blipFill>
        <p:spPr>
          <a:xfrm>
            <a:off x="6018522" y="4127796"/>
            <a:ext cx="2801949" cy="252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366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3.Вариант «Поговорим о нашем городе»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2048434" cy="20423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80728"/>
            <a:ext cx="2188654" cy="2158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2170364" cy="2091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08920"/>
            <a:ext cx="1786283" cy="1786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961980"/>
            <a:ext cx="1896020" cy="18960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986366"/>
            <a:ext cx="1975275" cy="1871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949787"/>
            <a:ext cx="1877731" cy="1908213"/>
          </a:xfrm>
          <a:prstGeom prst="rect">
            <a:avLst/>
          </a:prstGeom>
        </p:spPr>
      </p:pic>
      <p:pic>
        <p:nvPicPr>
          <p:cNvPr id="11" name="Рисунок 10" descr="https://i.ytimg.com/vi/cR5PGrPhi_w/hqdefault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20278" r="9583" b="4167"/>
          <a:stretch>
            <a:fillRect/>
          </a:stretch>
        </p:blipFill>
        <p:spPr bwMode="auto">
          <a:xfrm>
            <a:off x="6444208" y="1052736"/>
            <a:ext cx="1956124" cy="18859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https://i.pinimg.com/736x/31/b9/b3/31b9b327d05973340eb1b45dda700429--emoticon-emoji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1952625" cy="19526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https://img2.freepng.ru/20190302/ipp/kisspng-emoji-emoticon-clip-art-portable-network-graphics-happy-with-balloons-emoji-5c7a27a19089f7.384473991551509409592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17967"/>
          <a:stretch>
            <a:fillRect/>
          </a:stretch>
        </p:blipFill>
        <p:spPr bwMode="auto">
          <a:xfrm>
            <a:off x="7237049" y="3068960"/>
            <a:ext cx="1655431" cy="18192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https://sun9-21.userapi.com/impg/l1etBsfQrYz50kWi18kBAcLPAXAaMTs25kVHHQ/74gyxq1BEmw.jpg?size=920x560&amp;quality=96&amp;sign=bb7a63e4e434b368427c5799329e0ef5&amp;c_uniq_tag=6z1hUt-ASDnDrh-oDW5hGHSZK1slmrTELrcZr-EnYII&amp;type=album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r="12943"/>
          <a:stretch>
            <a:fillRect/>
          </a:stretch>
        </p:blipFill>
        <p:spPr bwMode="auto">
          <a:xfrm>
            <a:off x="2771800" y="3068960"/>
            <a:ext cx="1926590" cy="18905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https://i.ytimg.com/vi/Mx_qd8HtL4A/maxresdefault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r="23677"/>
          <a:stretch>
            <a:fillRect/>
          </a:stretch>
        </p:blipFill>
        <p:spPr bwMode="auto">
          <a:xfrm>
            <a:off x="5220072" y="3429000"/>
            <a:ext cx="1728192" cy="17133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807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17639" r="18649" b="17680"/>
          <a:stretch/>
        </p:blipFill>
        <p:spPr>
          <a:xfrm>
            <a:off x="240636" y="908720"/>
            <a:ext cx="1628758" cy="16287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9353" r="6428" b="13670"/>
          <a:stretch/>
        </p:blipFill>
        <p:spPr>
          <a:xfrm>
            <a:off x="232648" y="4925250"/>
            <a:ext cx="1755578" cy="16796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6" y="2924943"/>
            <a:ext cx="1782074" cy="17472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925250"/>
            <a:ext cx="2394775" cy="17960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4" y="937074"/>
            <a:ext cx="2281436" cy="1711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" b="13919"/>
          <a:stretch/>
        </p:blipFill>
        <p:spPr>
          <a:xfrm>
            <a:off x="5083376" y="4925250"/>
            <a:ext cx="2754808" cy="17766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161559" y="5463849"/>
            <a:ext cx="1441126" cy="118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93" y="5628315"/>
            <a:ext cx="1412649" cy="8557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/>
        </p:blipFill>
        <p:spPr>
          <a:xfrm>
            <a:off x="3175713" y="2860672"/>
            <a:ext cx="2510179" cy="17542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67" y="3137563"/>
            <a:ext cx="956263" cy="7822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8025" y="3137563"/>
            <a:ext cx="828312" cy="66248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083376" y="3212976"/>
            <a:ext cx="500009" cy="649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82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54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4" y="188640"/>
            <a:ext cx="1358954" cy="135895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13086" r="13086" b="13087"/>
          <a:stretch/>
        </p:blipFill>
        <p:spPr>
          <a:xfrm>
            <a:off x="56995" y="1799088"/>
            <a:ext cx="1477933" cy="14779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5" y="3512748"/>
            <a:ext cx="1562443" cy="14559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3" t="11335" r="13261" b="21417"/>
          <a:stretch/>
        </p:blipFill>
        <p:spPr>
          <a:xfrm>
            <a:off x="175873" y="5198941"/>
            <a:ext cx="1463449" cy="14939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93" y="3594150"/>
            <a:ext cx="2065412" cy="15490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81" y="3594150"/>
            <a:ext cx="2065412" cy="15490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74" y="188640"/>
            <a:ext cx="2196065" cy="16104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-2967" b="19260"/>
          <a:stretch/>
        </p:blipFill>
        <p:spPr>
          <a:xfrm>
            <a:off x="6198769" y="3561834"/>
            <a:ext cx="2465595" cy="16136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18" y="1981845"/>
            <a:ext cx="1958554" cy="13062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3" t="9586" r="11256" b="10940"/>
          <a:stretch/>
        </p:blipFill>
        <p:spPr>
          <a:xfrm>
            <a:off x="3773747" y="1981845"/>
            <a:ext cx="2056126" cy="156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9" y="106412"/>
            <a:ext cx="4176464" cy="6651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94" y="106412"/>
            <a:ext cx="3994489" cy="664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9472" y="19261"/>
            <a:ext cx="80458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4.Вариант «Иркутск –ворота на Байкал»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57" y="4554760"/>
            <a:ext cx="3838733" cy="230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32" y="1760688"/>
            <a:ext cx="4497513" cy="269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4" y="854379"/>
            <a:ext cx="3548335" cy="591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t="8924" r="15818"/>
          <a:stretch/>
        </p:blipFill>
        <p:spPr>
          <a:xfrm rot="10800000">
            <a:off x="6830180" y="441900"/>
            <a:ext cx="2039875" cy="1474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95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2" t="16547" r="8198" b="-1877"/>
          <a:stretch/>
        </p:blipFill>
        <p:spPr>
          <a:xfrm>
            <a:off x="179512" y="260648"/>
            <a:ext cx="445456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27358" b="184"/>
          <a:stretch/>
        </p:blipFill>
        <p:spPr>
          <a:xfrm>
            <a:off x="778464" y="3068960"/>
            <a:ext cx="378510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11" y="180962"/>
            <a:ext cx="3465598" cy="5775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739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9" t="31370" r="21539" b="18330"/>
          <a:stretch/>
        </p:blipFill>
        <p:spPr>
          <a:xfrm>
            <a:off x="179512" y="12135"/>
            <a:ext cx="1728193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92" y="92681"/>
            <a:ext cx="3043315" cy="4530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8479">
            <a:off x="872473" y="2422247"/>
            <a:ext cx="2910594" cy="425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6044">
            <a:off x="5081502" y="2275536"/>
            <a:ext cx="3369151" cy="434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51" y="92681"/>
            <a:ext cx="2922292" cy="209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3239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7809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.Вариант «Иркутск для детей»</a:t>
            </a:r>
            <a:b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(работа с родителями)</a:t>
            </a:r>
            <a:endParaRPr lang="ru-RU" sz="3200" dirty="0"/>
          </a:p>
        </p:txBody>
      </p:sp>
      <p:pic>
        <p:nvPicPr>
          <p:cNvPr id="1026" name="Picture 2" descr="C:\Users\user\Desktop\ирга 9 гр\20230301_092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b="3972"/>
          <a:stretch>
            <a:fillRect/>
          </a:stretch>
        </p:blipFill>
        <p:spPr bwMode="auto">
          <a:xfrm>
            <a:off x="323528" y="980728"/>
            <a:ext cx="547303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ирга 9 гр\20230301_134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5796136" cy="290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80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user\Desktop\ирга 9 гр\20230301_135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8675" cy="2765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ирга 9 гр\20230301_135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88840"/>
            <a:ext cx="471597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ирга 9 гр\20230301_135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5110740" cy="236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80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Подводя итог, хочется подчеркнуть, что воспитание любви к своей Родине, своему городу – это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долговременный процесс. Он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должен осуществляться ненавязчиво и постоянно, с самого раннего детства. И именно игра поможет  сделать так,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чтобы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впечатления детства у наших воспитанников  стали истоками любви к родному городу и к людям, живущим в нем, истоками патриотических чувств.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13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5937523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помочь детям открыть Родину в том, что им близко и дорого – в ближайшем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окружении.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Необходимо:                                                                                                                                            1.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условий для становления основ патриотического сознания детей возможности позитивной социализации ребенка, его всестороннего личностного, морально-нравственного и познавательного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развития, на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основе соответствующих дошкольному возрасту видов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деятельности;                                                                                                            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Отобрать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интересные и доступные материалы с опорой на опыт и чувства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Тесный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контакт с семьей, опора на ее опыт и традиции.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3040" r="6475" b="7835"/>
          <a:stretch/>
        </p:blipFill>
        <p:spPr>
          <a:xfrm>
            <a:off x="4086316" y="3619652"/>
            <a:ext cx="4320479" cy="306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000" r="14300" b="5200"/>
          <a:stretch/>
        </p:blipFill>
        <p:spPr>
          <a:xfrm rot="5400000">
            <a:off x="211926" y="3732501"/>
            <a:ext cx="325003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5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8" name="AutoShape 2" descr="https://cdn1.ozone.ru/s3/multimedia-d/60895734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0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18864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256" y="5731977"/>
            <a:ext cx="8964488" cy="1095610"/>
          </a:xfrm>
        </p:spPr>
        <p:txBody>
          <a:bodyPr>
            <a:normAutofit fontScale="85000" lnSpcReduction="20000"/>
          </a:bodyPr>
          <a:lstStyle/>
          <a:p>
            <a:pPr algn="just">
              <a:spcAft>
                <a:spcPts val="750"/>
              </a:spcAft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данной игры: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совершенствовать педагогический процесс по нравственно - патриотическому воспитанию детей дошкольного возраста через ознакомление с родным городом.</a:t>
            </a:r>
            <a:endParaRPr lang="ru-RU" sz="2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r="1051" b="29406"/>
          <a:stretch/>
        </p:blipFill>
        <p:spPr>
          <a:xfrm>
            <a:off x="755576" y="331377"/>
            <a:ext cx="7782221" cy="5400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78434" y="100544"/>
            <a:ext cx="453650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Игровое пособие «Мой город»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7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424936" cy="371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пособие позволяет: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Сформировать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 у дошкольников о жизни 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особенностях труда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городе, об истории и культуре родного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Продолжать знакомить детей с малой родиной, особенностями её природы, озером Байкал. .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Повышать продуктивность коррекционной работы, развития лексико- грамматических категорий, связной речи, познавательного интереса у детей с речевыми нарушениями.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-Воспитывать у детей любовь к родному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городу и краю.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Данное пособие подходит для индивидуальной и подгрупповой работы с детьми старшего дошкольного возраста.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-3666" r="10101"/>
          <a:stretch/>
        </p:blipFill>
        <p:spPr>
          <a:xfrm rot="5400000">
            <a:off x="838999" y="4497707"/>
            <a:ext cx="3010188" cy="1736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999" r="4851" b="-1332"/>
          <a:stretch/>
        </p:blipFill>
        <p:spPr>
          <a:xfrm rot="5400000">
            <a:off x="4960855" y="4038534"/>
            <a:ext cx="3335610" cy="224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08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147248" cy="5937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рганизации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игровым пособием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нескольких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этапов </a:t>
            </a:r>
          </a:p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подготовка. Она включает в себя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пособия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возрастом и программным материалом, определение времени проведения игры (на занятиях или в свободное время,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(осмысление игры, место в игре, методы руководства, подготовку детей (обогащение их знаниями о предметах, явлениях и взаимосвязях в окружающей среде, необходимых для решения игровых задач).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-1800" r="4851"/>
          <a:stretch/>
        </p:blipFill>
        <p:spPr>
          <a:xfrm rot="5400000">
            <a:off x="263770" y="3289166"/>
            <a:ext cx="3312368" cy="3048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762" y="3180690"/>
            <a:ext cx="3621021" cy="271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0204" y="3209244"/>
            <a:ext cx="3588389" cy="269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87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проведения игры. Он содержит ознакомление детей с условиями игры и дидактическим материалом, объяснение правил и хода игры, показ игровых действий, определение роли воспитателя в игре (играющий, болельщик, арбитр, подведение итогов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958" r="-1542" b="9790"/>
          <a:stretch/>
        </p:blipFill>
        <p:spPr>
          <a:xfrm>
            <a:off x="3193703" y="1772816"/>
            <a:ext cx="5616624" cy="409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5933" y="2842277"/>
            <a:ext cx="5198186" cy="233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650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Третий этап</a:t>
            </a:r>
            <a:r>
              <a:rPr lang="ru-RU" sz="2000" dirty="0">
                <a:latin typeface="Times New Roman" panose="02020603050405020304" pitchFamily="18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-анализ игры, позволяющий определить эффективность выбранных материалов и заданий, выявить индивидуальные особенности в поведении и характере детей.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17878"/>
            <a:ext cx="4860032" cy="2724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r="12239"/>
          <a:stretch/>
        </p:blipFill>
        <p:spPr>
          <a:xfrm>
            <a:off x="4860893" y="1144040"/>
            <a:ext cx="4234839" cy="463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3" y="1052736"/>
            <a:ext cx="4701775" cy="260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28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Данное пособие имеет несколько вариантов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игры: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1.Вариант «Иркутск социальный»</a:t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G:\ирга 9 гр\20230301_0918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52736"/>
            <a:ext cx="5724128" cy="2575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G:\ирга 9 гр\20230301_135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1437" r="2439" b="9479"/>
          <a:stretch>
            <a:fillRect/>
          </a:stretch>
        </p:blipFill>
        <p:spPr bwMode="auto">
          <a:xfrm>
            <a:off x="3707904" y="3573016"/>
            <a:ext cx="1872208" cy="305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G:\ирга 9 гр\20230313_1125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-1333" b="21650"/>
          <a:stretch>
            <a:fillRect/>
          </a:stretch>
        </p:blipFill>
        <p:spPr bwMode="auto">
          <a:xfrm>
            <a:off x="6084168" y="3501008"/>
            <a:ext cx="2160240" cy="3183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G:\ирга 9 гр\20230313_1123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r="-1332" b="36350"/>
          <a:stretch>
            <a:fillRect/>
          </a:stretch>
        </p:blipFill>
        <p:spPr bwMode="auto">
          <a:xfrm>
            <a:off x="179512" y="1628800"/>
            <a:ext cx="3072363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6165304"/>
            <a:ext cx="3871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элемент сюжетно-ролевой игры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088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385</Words>
  <Application>Microsoft Office PowerPoint</Application>
  <PresentationFormat>Экран (4:3)</PresentationFormat>
  <Paragraphs>38</Paragraphs>
  <Slides>30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Муниципальное бюджетное дошкольное образовательное учреждение  города Иркутска детский сад № 133</vt:lpstr>
      <vt:lpstr>Актуальность.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Данное пособие имеет несколько вариантов игры: 1.Вариант «Иркутск социальный» </vt:lpstr>
      <vt:lpstr>Презентация PowerPoint</vt:lpstr>
      <vt:lpstr>элементы изобразительной деятельности</vt:lpstr>
      <vt:lpstr>Презентация PowerPoint</vt:lpstr>
      <vt:lpstr>элементы двигательной деятельности </vt:lpstr>
      <vt:lpstr>Использование познавательных игр и упражнений</vt:lpstr>
      <vt:lpstr>Для каждого объекта, который используется в игре,  подобран набор заданий </vt:lpstr>
      <vt:lpstr>2.Вариант «Архитектура города»</vt:lpstr>
      <vt:lpstr>Презентация PowerPoint</vt:lpstr>
      <vt:lpstr>Презентация PowerPoint</vt:lpstr>
      <vt:lpstr>Презентация PowerPoint</vt:lpstr>
      <vt:lpstr>3.Вариант «Поговорим о нашем городе»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5.Вариант «Иркутск для детей» (работа с родителями)</vt:lpstr>
      <vt:lpstr>Презентация PowerPoint</vt:lpstr>
      <vt:lpstr>ВЫВОД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дидактических игр при ознакомлении старших дошкольников с родным городом</dc:title>
  <dc:creator>алек крос</dc:creator>
  <cp:lastModifiedBy>Надежда Бутырина</cp:lastModifiedBy>
  <cp:revision>135</cp:revision>
  <dcterms:created xsi:type="dcterms:W3CDTF">2021-10-16T17:34:35Z</dcterms:created>
  <dcterms:modified xsi:type="dcterms:W3CDTF">2023-11-19T01:22:56Z</dcterms:modified>
</cp:coreProperties>
</file>