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3" r:id="rId7"/>
    <p:sldId id="262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8D8A8-A912-4EAB-BCD5-3F61028CC8B1}" type="datetimeFigureOut">
              <a:rPr lang="ru-RU" smtClean="0"/>
              <a:pPr/>
              <a:t>03.11.2021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46E0-19DF-4E22-8D8D-460A8486B9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47436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8D8A8-A912-4EAB-BCD5-3F61028CC8B1}" type="datetimeFigureOut">
              <a:rPr lang="ru-RU" smtClean="0"/>
              <a:pPr/>
              <a:t>03.11.2021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46E0-19DF-4E22-8D8D-460A8486B9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61751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8D8A8-A912-4EAB-BCD5-3F61028CC8B1}" type="datetimeFigureOut">
              <a:rPr lang="ru-RU" smtClean="0"/>
              <a:pPr/>
              <a:t>03.11.2021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46E0-19DF-4E22-8D8D-460A8486B9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78424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8D8A8-A912-4EAB-BCD5-3F61028CC8B1}" type="datetimeFigureOut">
              <a:rPr lang="ru-RU" smtClean="0"/>
              <a:pPr/>
              <a:t>03.11.2021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46E0-19DF-4E22-8D8D-460A8486B9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6743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8D8A8-A912-4EAB-BCD5-3F61028CC8B1}" type="datetimeFigureOut">
              <a:rPr lang="ru-RU" smtClean="0"/>
              <a:pPr/>
              <a:t>03.11.2021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46E0-19DF-4E22-8D8D-460A8486B9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65118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8D8A8-A912-4EAB-BCD5-3F61028CC8B1}" type="datetimeFigureOut">
              <a:rPr lang="ru-RU" smtClean="0"/>
              <a:pPr/>
              <a:t>03.11.2021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46E0-19DF-4E22-8D8D-460A8486B9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81346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8D8A8-A912-4EAB-BCD5-3F61028CC8B1}" type="datetimeFigureOut">
              <a:rPr lang="ru-RU" smtClean="0"/>
              <a:pPr/>
              <a:t>03.11.2021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46E0-19DF-4E22-8D8D-460A8486B9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19559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8D8A8-A912-4EAB-BCD5-3F61028CC8B1}" type="datetimeFigureOut">
              <a:rPr lang="ru-RU" smtClean="0"/>
              <a:pPr/>
              <a:t>03.11.2021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46E0-19DF-4E22-8D8D-460A8486B9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18504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8D8A8-A912-4EAB-BCD5-3F61028CC8B1}" type="datetimeFigureOut">
              <a:rPr lang="ru-RU" smtClean="0"/>
              <a:pPr/>
              <a:t>03.11.2021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46E0-19DF-4E22-8D8D-460A8486B9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2362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8D8A8-A912-4EAB-BCD5-3F61028CC8B1}" type="datetimeFigureOut">
              <a:rPr lang="ru-RU" smtClean="0"/>
              <a:pPr/>
              <a:t>03.11.2021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46E0-19DF-4E22-8D8D-460A8486B9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25897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8D8A8-A912-4EAB-BCD5-3F61028CC8B1}" type="datetimeFigureOut">
              <a:rPr lang="ru-RU" smtClean="0"/>
              <a:pPr/>
              <a:t>03.11.2021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846E0-19DF-4E22-8D8D-460A8486B9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98448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8D8A8-A912-4EAB-BCD5-3F61028CC8B1}" type="datetimeFigureOut">
              <a:rPr lang="ru-RU" smtClean="0"/>
              <a:pPr/>
              <a:t>03.11.2021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846E0-19DF-4E22-8D8D-460A8486B9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61726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мелкой, общей и артикуляционной моторики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62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846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Домашние игры для развития ручной умелости и речевой активности</a:t>
            </a:r>
            <a:endParaRPr lang="ru-RU" sz="40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585"/>
          <a:stretch/>
        </p:blipFill>
        <p:spPr bwMode="auto">
          <a:xfrm>
            <a:off x="1240047" y="1358660"/>
            <a:ext cx="2279530" cy="29076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6545">
            <a:off x="187061" y="3377816"/>
            <a:ext cx="2323606" cy="22678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71932" y="5503653"/>
            <a:ext cx="2132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«Весёлые прищепки»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945" y="2106496"/>
            <a:ext cx="3916392" cy="2937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51054" y="4874513"/>
            <a:ext cx="33958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Поделки из природных материалов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998" y="1575863"/>
            <a:ext cx="3390179" cy="22510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733" y="3746960"/>
            <a:ext cx="3325874" cy="18719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289603" y="5670806"/>
            <a:ext cx="17960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Песочная терапия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621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117" y="3863556"/>
            <a:ext cx="8858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12321" y="150381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Приведенные примеры на развитие мелкой моторики очень нравятся детям, а главное приносят  желаемый и успешный </a:t>
            </a: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217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t="1" b="2071"/>
          <a:stretch/>
        </p:blipFill>
        <p:spPr>
          <a:xfrm>
            <a:off x="7938655" y="1981201"/>
            <a:ext cx="3906265" cy="458585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Артикуляционная гимнастика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9382" y="1842655"/>
            <a:ext cx="7578436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650" dirty="0"/>
              <a:t>- это совокупность специальных упражнений, направленных на укрепление мышц артикуляционного аппарата, развитие силы, подвижности и </a:t>
            </a:r>
            <a:r>
              <a:rPr lang="ru-RU" sz="2650" dirty="0" err="1"/>
              <a:t>дифференцированности</a:t>
            </a:r>
            <a:r>
              <a:rPr lang="ru-RU" sz="2650" dirty="0"/>
              <a:t> движений органов, участвующих в речевом процессе.</a:t>
            </a:r>
          </a:p>
          <a:p>
            <a:endParaRPr lang="ru-RU" dirty="0" smtClean="0"/>
          </a:p>
          <a:p>
            <a:pPr marL="0" indent="0">
              <a:buNone/>
            </a:pPr>
            <a:r>
              <a:rPr lang="ru-RU" b="1" i="1" u="sng" dirty="0" smtClean="0"/>
              <a:t>Цель:</a:t>
            </a:r>
            <a:r>
              <a:rPr lang="ru-RU" i="1" dirty="0" smtClean="0"/>
              <a:t> выработка </a:t>
            </a:r>
            <a:r>
              <a:rPr lang="ru-RU" i="1" dirty="0"/>
              <a:t>полноценных движений и определенных положений органов артикуляционного аппарата, умение объединять простые движения в сложные, которые необходимы для правильного произнесения звуков.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2746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831523"/>
            <a:ext cx="4376605" cy="40264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773" y="7433"/>
            <a:ext cx="10515600" cy="1325563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Упражнения-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стихокомплексы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7619" y="1576580"/>
            <a:ext cx="4426527" cy="17466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i="1" dirty="0" smtClean="0"/>
              <a:t>«Зубы ровно мы смыкаем</a:t>
            </a:r>
            <a:br>
              <a:rPr lang="ru-RU" sz="2400" i="1" dirty="0" smtClean="0"/>
            </a:br>
            <a:r>
              <a:rPr lang="ru-RU" sz="2400" i="1" dirty="0" smtClean="0"/>
              <a:t>И заборчик получаем,</a:t>
            </a:r>
            <a:br>
              <a:rPr lang="ru-RU" sz="2400" i="1" dirty="0" smtClean="0"/>
            </a:br>
            <a:r>
              <a:rPr lang="ru-RU" sz="2400" i="1" dirty="0" smtClean="0"/>
              <a:t>А сейчас раздвинем губы,</a:t>
            </a:r>
            <a:br>
              <a:rPr lang="ru-RU" sz="2400" i="1" dirty="0" smtClean="0"/>
            </a:br>
            <a:r>
              <a:rPr lang="ru-RU" sz="2400" i="1" dirty="0" smtClean="0"/>
              <a:t>Посчитаем наши зубы»</a:t>
            </a:r>
            <a:endParaRPr lang="ru-RU" sz="24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5721929" y="4611231"/>
            <a:ext cx="42810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/>
              <a:t>«Подражаю я слону,</a:t>
            </a:r>
            <a:br>
              <a:rPr lang="ru-RU" sz="2000" i="1" dirty="0" smtClean="0"/>
            </a:br>
            <a:r>
              <a:rPr lang="ru-RU" sz="2000" i="1" dirty="0" smtClean="0"/>
              <a:t>Язык хоботом тяну!</a:t>
            </a:r>
            <a:br>
              <a:rPr lang="ru-RU" sz="2000" i="1" dirty="0" smtClean="0"/>
            </a:br>
            <a:r>
              <a:rPr lang="ru-RU" sz="2000" i="1" dirty="0" smtClean="0"/>
              <a:t>Даже если я устану,</a:t>
            </a:r>
            <a:br>
              <a:rPr lang="ru-RU" sz="2000" i="1" dirty="0" smtClean="0"/>
            </a:br>
            <a:r>
              <a:rPr lang="ru-RU" sz="2000" i="1" dirty="0" smtClean="0"/>
              <a:t>то тянуть не перестану.</a:t>
            </a:r>
            <a:br>
              <a:rPr lang="ru-RU" sz="2000" i="1" dirty="0" smtClean="0"/>
            </a:br>
            <a:r>
              <a:rPr lang="ru-RU" sz="2000" i="1" dirty="0" smtClean="0"/>
              <a:t>Буду долго так держать,</a:t>
            </a:r>
            <a:br>
              <a:rPr lang="ru-RU" sz="2000" i="1" dirty="0" smtClean="0"/>
            </a:br>
            <a:r>
              <a:rPr lang="ru-RU" sz="2000" i="1" dirty="0" smtClean="0"/>
              <a:t>Язычок свой укреплять!»</a:t>
            </a:r>
            <a:br>
              <a:rPr lang="ru-RU" sz="2000" i="1" dirty="0" smtClean="0"/>
            </a:br>
            <a:endParaRPr lang="ru-RU" sz="2000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42369" y="288613"/>
            <a:ext cx="4322618" cy="43226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6444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4345" y="484909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Рисунки-подсказки, картинки-образы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1367" t="2853" r="4029" b="50943"/>
          <a:stretch/>
        </p:blipFill>
        <p:spPr>
          <a:xfrm>
            <a:off x="0" y="2267672"/>
            <a:ext cx="6396181" cy="42949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l="1598" t="49251" r="3963" b="3788"/>
          <a:stretch/>
        </p:blipFill>
        <p:spPr>
          <a:xfrm>
            <a:off x="6234545" y="2267672"/>
            <a:ext cx="5957455" cy="42949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5394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Логоритмическая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гимнастика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6539902" cy="1875107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u="sng" dirty="0" err="1"/>
              <a:t>Логоритмика</a:t>
            </a:r>
            <a:r>
              <a:rPr lang="ru-RU" dirty="0"/>
              <a:t> - это система двигательных упражнений, в которых различные движения сочетаются с произнесением специального речевого материала. </a:t>
            </a:r>
            <a:endParaRPr lang="ru-RU" dirty="0" smtClean="0"/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2050" name="Picture 2" descr="E:\21055284625b8eaea8521a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664" y="1640594"/>
            <a:ext cx="4535306" cy="49672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4271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3" y="3126804"/>
            <a:ext cx="5591175" cy="39338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Организация работы во время занятия: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13140"/>
            <a:ext cx="10515600" cy="3692105"/>
          </a:xfrm>
        </p:spPr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ru-RU" dirty="0"/>
              <a:t>Взрослый рассказывает о предстоящем упражнении, </a:t>
            </a:r>
            <a:r>
              <a:rPr lang="ru-RU" dirty="0" smtClean="0"/>
              <a:t>используя игровые </a:t>
            </a:r>
            <a:r>
              <a:rPr lang="ru-RU" dirty="0"/>
              <a:t>приемы.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Взрослый </a:t>
            </a:r>
            <a:r>
              <a:rPr lang="ru-RU" dirty="0"/>
              <a:t>показывает выполнение упражнения.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Ребенок </a:t>
            </a:r>
            <a:r>
              <a:rPr lang="ru-RU" dirty="0"/>
              <a:t>выполняет упражнение, а взрослый контролирует выполнение.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1104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imag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872" y="2589184"/>
            <a:ext cx="3899050" cy="38461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Правила проведения артикуляционной гимнастики: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7960743" cy="4351338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Ежедневное проведение для закрепления навыков;</a:t>
            </a:r>
          </a:p>
          <a:p>
            <a:r>
              <a:rPr lang="ru-RU" dirty="0"/>
              <a:t>При отборе упражнений </a:t>
            </a:r>
            <a:r>
              <a:rPr lang="ru-RU" dirty="0" smtClean="0"/>
              <a:t>соблюдать </a:t>
            </a:r>
            <a:r>
              <a:rPr lang="ru-RU" dirty="0"/>
              <a:t>определенную последовательность: </a:t>
            </a:r>
            <a:r>
              <a:rPr lang="ru-RU" dirty="0" smtClean="0"/>
              <a:t>от </a:t>
            </a:r>
            <a:r>
              <a:rPr lang="ru-RU" dirty="0"/>
              <a:t>простых упражнений к более </a:t>
            </a:r>
            <a:r>
              <a:rPr lang="ru-RU" dirty="0" smtClean="0"/>
              <a:t>сложным;</a:t>
            </a:r>
          </a:p>
          <a:p>
            <a:r>
              <a:rPr lang="ru-RU" dirty="0" smtClean="0"/>
              <a:t>Проводить </a:t>
            </a:r>
            <a:r>
              <a:rPr lang="ru-RU" dirty="0"/>
              <a:t>упражнения эмоционально, в игровой </a:t>
            </a:r>
            <a:r>
              <a:rPr lang="ru-RU" dirty="0" smtClean="0"/>
              <a:t>форме;</a:t>
            </a:r>
          </a:p>
          <a:p>
            <a:r>
              <a:rPr lang="ru-RU" dirty="0" smtClean="0"/>
              <a:t>Взрослый должен следить </a:t>
            </a:r>
            <a:r>
              <a:rPr lang="ru-RU" dirty="0"/>
              <a:t>за качеством выполняемых ребенком </a:t>
            </a:r>
            <a:r>
              <a:rPr lang="ru-RU" dirty="0" smtClean="0"/>
              <a:t>движений;</a:t>
            </a:r>
          </a:p>
          <a:p>
            <a:r>
              <a:rPr lang="ru-RU" dirty="0" smtClean="0"/>
              <a:t>Проводить занятие в положении сидя;</a:t>
            </a:r>
          </a:p>
          <a:p>
            <a:r>
              <a:rPr lang="ru-RU" dirty="0"/>
              <a:t>Ребенок должен хорошо видеть не только лицо взрослого, но и свое, чтобы самостоятельно контролировать правильность выполнения упражнений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7176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3859"/>
            <a:ext cx="10515600" cy="127988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Важно 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помнить о создании положительного эмоционального настроя у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ребенка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083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5044" y="24153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Домашние игры для развития ручной умелости и речевой активности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17" y="1524650"/>
            <a:ext cx="2608412" cy="30309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8129" y="4555625"/>
            <a:ext cx="19945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«Волшебные палочки»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333" y="2222840"/>
            <a:ext cx="2948167" cy="3667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21336" y="1915063"/>
            <a:ext cx="1624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«Игры-шнуровки»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80" t="29574" r="51580" b="35374"/>
          <a:stretch/>
        </p:blipFill>
        <p:spPr bwMode="auto">
          <a:xfrm rot="736050">
            <a:off x="5338615" y="2441193"/>
            <a:ext cx="2234242" cy="16648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133" y="1524650"/>
            <a:ext cx="4050821" cy="29570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897002" y="4555626"/>
            <a:ext cx="1041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Трафареты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736" y="4395485"/>
            <a:ext cx="3887368" cy="21283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0379232" y="6202362"/>
            <a:ext cx="15597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Камешки </a:t>
            </a:r>
            <a:r>
              <a:rPr lang="ru-RU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Марблс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21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258</Words>
  <Application>Microsoft Office PowerPoint</Application>
  <PresentationFormat>Произвольный</PresentationFormat>
  <Paragraphs>33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Развитие мелкой, общей и артикуляционной моторики</vt:lpstr>
      <vt:lpstr>Артикуляционная гимнастика</vt:lpstr>
      <vt:lpstr>Упражнения-стихокомплексы</vt:lpstr>
      <vt:lpstr>Рисунки-подсказки, картинки-образы</vt:lpstr>
      <vt:lpstr>Логоритмическая гимнастика</vt:lpstr>
      <vt:lpstr>Организация работы во время занятия:</vt:lpstr>
      <vt:lpstr>Правила проведения артикуляционной гимнастики:</vt:lpstr>
      <vt:lpstr>Слайд 8</vt:lpstr>
      <vt:lpstr>Домашние игры для развития ручной умелости и речевой активности</vt:lpstr>
      <vt:lpstr>Домашние игры для развития ручной умелости и речевой активности</vt:lpstr>
      <vt:lpstr>Приведенные примеры на развитие мелкой моторики очень нравятся детям, а главное приносят  желаемый и успешный результат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мелкой, общей и артикуляционной моторики</dc:title>
  <dc:creator>LizaSilkovich</dc:creator>
  <cp:lastModifiedBy>user</cp:lastModifiedBy>
  <cp:revision>21</cp:revision>
  <dcterms:created xsi:type="dcterms:W3CDTF">2020-01-26T06:35:35Z</dcterms:created>
  <dcterms:modified xsi:type="dcterms:W3CDTF">2021-11-03T01:50:58Z</dcterms:modified>
</cp:coreProperties>
</file>