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63" r:id="rId4"/>
    <p:sldId id="269" r:id="rId5"/>
    <p:sldId id="257" r:id="rId6"/>
    <p:sldId id="264" r:id="rId7"/>
    <p:sldId id="270" r:id="rId8"/>
    <p:sldId id="258" r:id="rId9"/>
    <p:sldId id="265" r:id="rId10"/>
    <p:sldId id="271" r:id="rId11"/>
    <p:sldId id="259" r:id="rId12"/>
    <p:sldId id="260" r:id="rId13"/>
    <p:sldId id="272" r:id="rId14"/>
    <p:sldId id="266" r:id="rId15"/>
    <p:sldId id="261" r:id="rId16"/>
    <p:sldId id="273" r:id="rId17"/>
    <p:sldId id="267" r:id="rId18"/>
    <p:sldId id="262" r:id="rId19"/>
    <p:sldId id="274" r:id="rId20"/>
    <p:sldId id="268" r:id="rId21"/>
    <p:sldId id="275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B0459CA-51C2-4D07-A55D-4F61059ED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0F2CA32-7B7C-4BD7-8093-F461EE203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47B241-FE3A-4065-9DE2-4DC469BB6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789659-7988-47DB-8A09-8C061F79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D7A3885-0602-457B-9CDB-0BDC9FA5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2A7923-2C5B-4B67-A25A-FD9A41448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A5DE180-3C30-4B90-A73C-669AF0F6AC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5F77286-7203-4C0F-9AD3-29071488C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7529ED-1F5F-4C15-B2DD-43343A28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8B347FB8-E9C2-4773-BA85-A43FB82F8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478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64BA3D9F-2E0B-4B5F-BBCB-F382CD660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BBEF195-D772-4729-94D9-6D0118AC6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1F8178C-C2BA-4766-9DF1-45B2F55E4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2C8A111-C49D-4A71-AB43-A811AB12C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36C5B6F-50DD-416B-B074-952E0EF39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97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54A84B3-4FC3-48AD-8759-3B258A309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9DD364A-DE2C-4CEF-B38F-3454E4F17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4127588-5718-4267-AFE1-30C194995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577DCC-33E3-4666-93DB-1ABBAC77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9BEFB7-7B30-4603-9B19-B7DBBCEAC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82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6D0AA7-D6DC-4277-8B4A-9977153BE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00C8C04-B3EA-4240-A196-EB1340F95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274551-C26A-42F5-982A-212A84AE7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D4C9906-0F7D-48E0-B230-E3F3299C4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8035C87-F2A7-42AD-90D6-85B7AEFB5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32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CDDA96D-2991-4B1A-9538-634D4D4C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51CBB7B-18CE-4722-948C-DD7556441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AADA828-0405-4FB9-9754-73B3ED68C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48DE575-A913-460C-B9B4-E566CB28E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59ABD41-6E17-4E40-BA69-2ECED0D9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456791A-8028-443D-9E60-C3D5D63D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05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D7BBA51-9FF1-4EF7-9A76-03404F7A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DCBBA44-8C00-43A5-9E0B-31581AA5C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20F3A39-7729-4EB6-BAAC-C01CF91CE8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C99EB77-52D0-453C-AF71-168B01272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ABF639D2-3DC0-4220-B9F8-A382BDA603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7DE5EDC9-0213-413F-B705-C6ABBECB6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224BF07-3EA1-4B7C-B543-A77B4078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9342D43-B3DF-45AE-A38C-D4317B8E9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33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13864D-53DE-402F-88C5-FED8D4EE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ECACA6D-52D0-4B71-AB06-4826066DE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C6D69946-15DC-43EA-84C5-282A8DCE3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C0E06EA-D1C1-4C97-B60F-4D8941F1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70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5D44A1B-CBFE-4F88-B2AF-822A2B0FD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5E2B6E4-6029-49C9-B343-F6E8F3B05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009856-3D6E-4126-B902-78F336D8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450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9A5CF3-6285-4891-9BF0-EE5E4968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B603B6C-044B-4B7D-BE8B-FDCFF807F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48E38CF-48C0-4BCD-8EE6-6345F070A4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9E7BC01-3462-4DF9-9BA6-2FD9AA516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5F3B16B-B917-44B0-B304-02E74102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4761181-B73F-4D0A-B437-6370AFF12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74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B9B9FC-92DA-440B-AA66-56E5384AA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5BDB2D2-1F6D-4BD5-8D4B-EB5320BFD1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22E2DB2-7A95-43E2-8A26-0882C1FAC7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7DCC154-5177-4A20-872A-8BA43DEF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403CE807-2FEA-4031-B802-B257C63EF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D7D0650-D981-4552-87A7-FCE58FB9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372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7C5FF2-DF4E-416D-A292-C00707F5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E1444B3-5894-4507-9A2B-CD8837743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6EF4356-0E57-4294-A964-EB62F8764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342CA-F418-43F5-8B06-FE3E19199F9B}" type="datetimeFigureOut">
              <a:rPr lang="ru-RU" smtClean="0"/>
              <a:t>25.03.2021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5544D72-D30F-428A-B9BA-D542DED48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9A2AC4-9F68-470C-A932-5BE3E6AA15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48CFE-1C9E-4387-A3F9-78BABFF02E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04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10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6816" cy="699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D1E72C8-17CA-49DA-8719-FAFE9506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2671" y="4678670"/>
            <a:ext cx="4173794" cy="120593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Для детей 5-7 лет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2BA681-8B8E-4EA6-BBED-CE401A799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472" y="235974"/>
            <a:ext cx="11926528" cy="129785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Интерактивная презентация по лексической теме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Моя семья»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357205-7765-4F34-956A-1DEBB9A896B0}"/>
              </a:ext>
            </a:extLst>
          </p:cNvPr>
          <p:cNvSpPr/>
          <p:nvPr/>
        </p:nvSpPr>
        <p:spPr>
          <a:xfrm>
            <a:off x="252156" y="1994717"/>
            <a:ext cx="5072012" cy="1430594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Игра «СЕМЬ Я»</a:t>
            </a:r>
            <a:endParaRPr lang="ru-RU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644" y="1861983"/>
            <a:ext cx="6661356" cy="4996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61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907F3-5B4C-4D80-BB5D-DAE1E1D0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949" y="139751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Бабушка, бабулечка,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Никогда не устает….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От мамы с папой 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Не отстает…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Весь день кружится,  как юла….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Какие у нее дела?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0ED7F94-7ED4-434C-9751-0511AE8C8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083275" y="3728952"/>
            <a:ext cx="2742884" cy="2742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3018C1C-F794-4EBD-9A8F-B09FD4337D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65" t="9315" r="13994" b="7080"/>
          <a:stretch/>
        </p:blipFill>
        <p:spPr>
          <a:xfrm>
            <a:off x="649824" y="3840480"/>
            <a:ext cx="2285919" cy="2784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0C03D4-F0DA-42D7-8A07-A22B510D52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37" t="4957" r="10883" b="2377"/>
          <a:stretch/>
        </p:blipFill>
        <p:spPr>
          <a:xfrm>
            <a:off x="9195574" y="386164"/>
            <a:ext cx="2356266" cy="2814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CB7393-C3BC-4413-904C-92E73CCC9E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262" t="2376" r="12854" b="2886"/>
          <a:stretch/>
        </p:blipFill>
        <p:spPr>
          <a:xfrm>
            <a:off x="497840" y="437038"/>
            <a:ext cx="2029661" cy="2712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4DE37B-E989-43D1-AD13-E5B5D39233D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97" t="5923" r="5629" b="1649"/>
          <a:stretch/>
        </p:blipFill>
        <p:spPr>
          <a:xfrm>
            <a:off x="5852657" y="3894079"/>
            <a:ext cx="2412119" cy="25203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B3D58-5F57-42FB-B58D-55E6EE675D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9252" t="-1299" r="23854"/>
          <a:stretch/>
        </p:blipFill>
        <p:spPr>
          <a:xfrm>
            <a:off x="3773293" y="3840480"/>
            <a:ext cx="1503680" cy="2677276"/>
          </a:xfrm>
          <a:prstGeom prst="rect">
            <a:avLst/>
          </a:prstGeom>
        </p:spPr>
      </p:pic>
      <p:pic>
        <p:nvPicPr>
          <p:cNvPr id="3" name="salamisound-3345862-vacuuming-the-room-very">
            <a:hlinkClick r:id="" action="ppaction://media"/>
            <a:extLst>
              <a:ext uri="{FF2B5EF4-FFF2-40B4-BE49-F238E27FC236}">
                <a16:creationId xmlns="" xmlns:a16="http://schemas.microsoft.com/office/drawing/2014/main" id="{06FD467A-C1BA-4138-9B5E-C2B5E0B14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44313" y="6421438"/>
            <a:ext cx="406400" cy="406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35743" y="483772"/>
            <a:ext cx="6104274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бабушка.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0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3BC8FA9-7E3C-416D-8734-8F18EBE47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75" r="2564" b="4992"/>
          <a:stretch/>
        </p:blipFill>
        <p:spPr>
          <a:xfrm>
            <a:off x="3318385" y="258139"/>
            <a:ext cx="5404465" cy="506982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4466" y="6032091"/>
            <a:ext cx="11488992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Бабушка пылесосит ковер ….          Бабушка  быстро пылесосит детский ковер.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58593C-7577-4148-B5E1-4336D8DB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42" y="158218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Дед работы не боится,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Дед работаю гордится.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Все, что сделал дед,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Всем прослужит 300 лет!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53982AF-8CFC-461D-A491-8C900F441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8" y="3561243"/>
            <a:ext cx="2474852" cy="2538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E5C9869-DCFA-4DC2-880D-DFE23D9A46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73" t="2136" r="15600"/>
          <a:stretch/>
        </p:blipFill>
        <p:spPr>
          <a:xfrm>
            <a:off x="9519920" y="124373"/>
            <a:ext cx="1739922" cy="3304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4D7BE30-2842-4FA4-AFBA-076A26C2E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448" y="3523235"/>
            <a:ext cx="2887592" cy="27154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E2F1E38-1937-4AB0-83E8-94B966863B5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040" t="14519" r="12561" b="22815"/>
          <a:stretch/>
        </p:blipFill>
        <p:spPr>
          <a:xfrm>
            <a:off x="5822717" y="3635289"/>
            <a:ext cx="2709089" cy="24644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CFCF17-AACB-487C-9121-2E00EE1E7E9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712" b="5665"/>
          <a:stretch/>
        </p:blipFill>
        <p:spPr>
          <a:xfrm>
            <a:off x="3277697" y="3494218"/>
            <a:ext cx="2279823" cy="2810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3004755-F744-42F2-92AC-4E88EE8BF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717" y="619281"/>
            <a:ext cx="3082622" cy="254762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595717" y="207001"/>
            <a:ext cx="6924204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дедушка.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58593C-7577-4148-B5E1-4336D8DB0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42" y="184133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Дед работы не боится,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Дед работаю гордится.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Все, что сделал дед,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Всем прослужит 300 лет!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53982AF-8CFC-461D-A491-8C900F441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028" y="3561243"/>
            <a:ext cx="2474852" cy="25384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E5C9869-DCFA-4DC2-880D-DFE23D9A46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73" t="2136" r="15600"/>
          <a:stretch/>
        </p:blipFill>
        <p:spPr>
          <a:xfrm>
            <a:off x="9519920" y="124373"/>
            <a:ext cx="1739922" cy="33046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4D7BE30-2842-4FA4-AFBA-076A26C2E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9448" y="3523235"/>
            <a:ext cx="2887592" cy="27154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E2F1E38-1937-4AB0-83E8-94B966863B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40" t="14519" r="12561" b="22815"/>
          <a:stretch/>
        </p:blipFill>
        <p:spPr>
          <a:xfrm>
            <a:off x="5822717" y="3635289"/>
            <a:ext cx="2709089" cy="246444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44CFCF17-AACB-487C-9121-2E00EE1E7E9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712" b="5665"/>
          <a:stretch/>
        </p:blipFill>
        <p:spPr>
          <a:xfrm>
            <a:off x="3277697" y="3494218"/>
            <a:ext cx="2279823" cy="28106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93004755-F744-42F2-92AC-4E88EE8BF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717" y="619281"/>
            <a:ext cx="3082622" cy="2547621"/>
          </a:xfrm>
          <a:prstGeom prst="rect">
            <a:avLst/>
          </a:prstGeom>
        </p:spPr>
      </p:pic>
      <p:pic>
        <p:nvPicPr>
          <p:cNvPr id="3" name="hammer-in-wall_gkghczn_">
            <a:hlinkClick r:id="" action="ppaction://media"/>
            <a:extLst>
              <a:ext uri="{FF2B5EF4-FFF2-40B4-BE49-F238E27FC236}">
                <a16:creationId xmlns="" xmlns:a16="http://schemas.microsoft.com/office/drawing/2014/main" id="{71466853-614B-42D8-AD67-BA290ACC9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391275"/>
            <a:ext cx="406400" cy="406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76880" y="619281"/>
            <a:ext cx="6104274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папа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6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2FCCF832-FED4-496B-B45F-BC09047F9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192" y="322474"/>
            <a:ext cx="5897225" cy="48762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4466" y="6032091"/>
            <a:ext cx="11488992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Дедушка забивает гвоздь….          Дедушка смело забивает стальные гвозди.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7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652F91-C477-49AC-A176-AF8388A1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79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Доченька, красавица,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Своим стараньем славится!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Всему у мамы учится!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У нее все-все получится.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01CEFF4-6CA3-4321-968B-9117C69D9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7451" y="4031599"/>
            <a:ext cx="1792751" cy="21952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1AE468-6176-4222-9C7A-2243364FE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480" y="495455"/>
            <a:ext cx="2748109" cy="2732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C769187-5323-43E8-98F2-DF81367036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" t="24873" r="3469" b="14495"/>
          <a:stretch/>
        </p:blipFill>
        <p:spPr>
          <a:xfrm>
            <a:off x="8321042" y="3800313"/>
            <a:ext cx="3642569" cy="247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98CFD67-46BC-4B69-BA63-0865AD305F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32" t="25147" r="4034" b="16080"/>
          <a:stretch/>
        </p:blipFill>
        <p:spPr>
          <a:xfrm>
            <a:off x="228389" y="3980806"/>
            <a:ext cx="3342640" cy="2296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C6C49AD-6E6F-4E14-823E-14323636B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14" y="749471"/>
            <a:ext cx="2297840" cy="2971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D76578-9D16-4F1E-B3E2-FB10109C09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980806"/>
            <a:ext cx="1883870" cy="256699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549013" y="207001"/>
            <a:ext cx="7093974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дочка.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7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652F91-C477-49AC-A176-AF8388A17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7903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Доченька, красавица,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Своим стараньем славится!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Всему у мамы учится!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У нее все-все получится.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01CEFF4-6CA3-4321-968B-9117C69D9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57451" y="4031599"/>
            <a:ext cx="1792751" cy="21952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E1AE468-6176-4222-9C7A-2243364FEB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7480" y="495455"/>
            <a:ext cx="2748109" cy="27324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C769187-5323-43E8-98F2-DF813670369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379" t="24873" r="3469" b="14495"/>
          <a:stretch/>
        </p:blipFill>
        <p:spPr>
          <a:xfrm>
            <a:off x="8321042" y="3800313"/>
            <a:ext cx="3642569" cy="247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98CFD67-46BC-4B69-BA63-0865AD305F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32" t="25147" r="4034" b="16080"/>
          <a:stretch/>
        </p:blipFill>
        <p:spPr>
          <a:xfrm>
            <a:off x="228389" y="3980806"/>
            <a:ext cx="3342640" cy="229679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C6C49AD-6E6F-4E14-823E-14323636B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040" y="649922"/>
            <a:ext cx="2297840" cy="297179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9D76578-9D16-4F1E-B3E2-FB10109C09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3980806"/>
            <a:ext cx="1883870" cy="2566998"/>
          </a:xfrm>
          <a:prstGeom prst="rect">
            <a:avLst/>
          </a:prstGeom>
        </p:spPr>
      </p:pic>
      <p:pic>
        <p:nvPicPr>
          <p:cNvPr id="5" name="water-pour-liquid-into-coffee-mug_zkqmj3v_">
            <a:hlinkClick r:id="" action="ppaction://media"/>
            <a:extLst>
              <a:ext uri="{FF2B5EF4-FFF2-40B4-BE49-F238E27FC236}">
                <a16:creationId xmlns="" xmlns:a16="http://schemas.microsoft.com/office/drawing/2014/main" id="{4C015C79-FAA1-4EF6-A920-1E274CEFB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8075" y="6573838"/>
            <a:ext cx="406400" cy="406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998880" y="495455"/>
            <a:ext cx="6104274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дочь.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9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C01CEFF4-6CA3-4321-968B-9117C69D94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479" y="383458"/>
            <a:ext cx="4191491" cy="513243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7485" y="6032091"/>
            <a:ext cx="11783960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Дочка наливает чай в чашки ….       Дочка умело наливает ароматный чай в разноцветные чашки. 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F9E732-8450-4415-8A80-248F8551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703" y="21045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Comic Sans MS" panose="030F0702030302020204" pitchFamily="66" charset="0"/>
              </a:rPr>
              <a:t>Кто сказал, что сын лентяй?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Вы тому не верьте.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Сами посмотрите!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Наш сынишка хоть и мал,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Но ему на месте не сидится.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2D9BA69-BA32-4778-B961-608A9E593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59200" y="3629174"/>
            <a:ext cx="2788919" cy="27784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6C119D-5637-4BFC-BB05-241C0118C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62" t="2650"/>
          <a:stretch/>
        </p:blipFill>
        <p:spPr>
          <a:xfrm>
            <a:off x="669822" y="3720301"/>
            <a:ext cx="2662658" cy="2624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6D15109-D9D7-4ED5-9A44-19164CF14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09" t="2633" r="14590" b="4580"/>
          <a:stretch/>
        </p:blipFill>
        <p:spPr>
          <a:xfrm>
            <a:off x="7142122" y="3708400"/>
            <a:ext cx="2022198" cy="2783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5941E9-9839-496D-9470-4292C4ABA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8323" y="3720301"/>
            <a:ext cx="1998179" cy="278384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BBF5CF5-614E-4178-BE27-7BA2B3D2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8" y="403383"/>
            <a:ext cx="2534602" cy="25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0D17FF-96D1-455A-98CE-226E597867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5492" y="438785"/>
            <a:ext cx="2361010" cy="23285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418735" y="207001"/>
            <a:ext cx="7138220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сын.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2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9F9E732-8450-4415-8A80-248F8551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454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latin typeface="Comic Sans MS" panose="030F0702030302020204" pitchFamily="66" charset="0"/>
              </a:rPr>
              <a:t>Кто сказал, что сын лентяй?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Вы тому не верьте.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Сами посмотрите!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Наш сынишка хоть и мал,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Но ему на месте не сидится.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2D9BA69-BA32-4778-B961-608A9E593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59200" y="3629174"/>
            <a:ext cx="2788919" cy="27784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66C119D-5637-4BFC-BB05-241C0118CF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62" t="2650"/>
          <a:stretch/>
        </p:blipFill>
        <p:spPr>
          <a:xfrm>
            <a:off x="669822" y="3720301"/>
            <a:ext cx="2662658" cy="26246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6D15109-D9D7-4ED5-9A44-19164CF145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09" t="2633" r="14590" b="4580"/>
          <a:stretch/>
        </p:blipFill>
        <p:spPr>
          <a:xfrm>
            <a:off x="7142122" y="3708400"/>
            <a:ext cx="2022198" cy="27838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5941E9-9839-496D-9470-4292C4ABA1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8323" y="3720301"/>
            <a:ext cx="1998179" cy="278384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BBF5CF5-614E-4178-BE27-7BA2B3D22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8" y="403383"/>
            <a:ext cx="2534602" cy="253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80D17FF-96D1-455A-98CE-226E597867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492" y="438785"/>
            <a:ext cx="2361010" cy="2328546"/>
          </a:xfrm>
          <a:prstGeom prst="rect">
            <a:avLst/>
          </a:prstGeom>
        </p:spPr>
      </p:pic>
      <p:pic>
        <p:nvPicPr>
          <p:cNvPr id="3" name="wood-splitting-waxe">
            <a:hlinkClick r:id="" action="ppaction://media"/>
            <a:extLst>
              <a:ext uri="{FF2B5EF4-FFF2-40B4-BE49-F238E27FC236}">
                <a16:creationId xmlns="" xmlns:a16="http://schemas.microsoft.com/office/drawing/2014/main" id="{81463AE4-D4E4-4D3E-9E4D-826F697A2C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009438" y="6543675"/>
            <a:ext cx="406400" cy="4064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61188" y="438785"/>
            <a:ext cx="6104274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папа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48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476816" cy="699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Цель:</a:t>
            </a:r>
            <a:r>
              <a:rPr lang="ru-RU" sz="3200" dirty="0">
                <a:latin typeface="Comic Sans MS" panose="030F0702030302020204" pitchFamily="66" charset="0"/>
              </a:rPr>
              <a:t> </a:t>
            </a:r>
            <a:r>
              <a:rPr lang="ru-RU" sz="3200" dirty="0" smtClean="0">
                <a:latin typeface="Comic Sans MS" panose="030F0702030302020204" pitchFamily="66" charset="0"/>
              </a:rPr>
              <a:t>учить составлять предложения по картинкам без предлога и с предлогом. 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8013"/>
            <a:ext cx="10515600" cy="4008949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Рекомендации к проведению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игр: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1. Презентацию включить в режиме «Показ слайдов».</a:t>
            </a: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2. Переключать слайды стрелочкой на клавиатуре.</a:t>
            </a:r>
          </a:p>
          <a:p>
            <a:pPr marL="0" indent="0">
              <a:buNone/>
            </a:pPr>
            <a:r>
              <a:rPr lang="ru-RU" dirty="0">
                <a:latin typeface="Comic Sans MS" panose="030F0702030302020204" pitchFamily="66" charset="0"/>
              </a:rPr>
              <a:t>3. </a:t>
            </a:r>
            <a:r>
              <a:rPr lang="ru-RU" dirty="0" smtClean="0">
                <a:latin typeface="Comic Sans MS" panose="030F0702030302020204" pitchFamily="66" charset="0"/>
              </a:rPr>
              <a:t>Слайды 4, 7, 10, 13, 16, 19 издают звуки при нажатии стрелочки «вперёд».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44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62D9BA69-BA32-4778-B961-608A9E5930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7136" y="523952"/>
            <a:ext cx="5395638" cy="53754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466" y="5899357"/>
            <a:ext cx="11488992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Сынок рубит дрова ….       Маленький сынок ловко рубит дрова для печки.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33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42BA681-8B8E-4EA6-BBED-CE401A799D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Звуки вокруг нас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D1E72C8-17CA-49DA-8719-FAFE9506B3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40A1899-DF9E-4319-9B26-CE7C3DF7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40" y="134536"/>
            <a:ext cx="9824720" cy="64270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B357205-7765-4F34-956A-1DEBB9A896B0}"/>
              </a:ext>
            </a:extLst>
          </p:cNvPr>
          <p:cNvSpPr/>
          <p:nvPr/>
        </p:nvSpPr>
        <p:spPr>
          <a:xfrm>
            <a:off x="7172960" y="5862320"/>
            <a:ext cx="4704080" cy="861144"/>
          </a:xfrm>
          <a:prstGeom prst="rect">
            <a:avLst/>
          </a:prstGeom>
          <a:ln w="76200">
            <a:solidFill>
              <a:schemeClr val="accent2">
                <a:lumMod val="20000"/>
                <a:lumOff val="80000"/>
              </a:schemeClr>
            </a:solidFill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До свидания, </a:t>
            </a:r>
            <a:r>
              <a:rPr lang="ru-RU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друг!</a:t>
            </a:r>
            <a:endParaRPr lang="ru-RU" sz="3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1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9358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Литература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1.</a:t>
            </a:r>
            <a:r>
              <a:rPr lang="ru-RU" dirty="0" smtClean="0">
                <a:latin typeface="Comic Sans MS" panose="030F0702030302020204" pitchFamily="66" charset="0"/>
              </a:rPr>
              <a:t> Брежнева </a:t>
            </a:r>
            <a:r>
              <a:rPr lang="ru-RU" dirty="0">
                <a:latin typeface="Comic Sans MS" panose="030F0702030302020204" pitchFamily="66" charset="0"/>
              </a:rPr>
              <a:t>Е.А., Брежнев Н.В. Хочу всё знать: Рабочая тетрадь по развитию речи детей старшего дошкольного возраста с методическими рекомендациями: Пособие для логопеда: В 2 ч. – М.: </a:t>
            </a:r>
            <a:r>
              <a:rPr lang="ru-RU" dirty="0" err="1">
                <a:latin typeface="Comic Sans MS" panose="030F0702030302020204" pitchFamily="66" charset="0"/>
              </a:rPr>
              <a:t>Гуманит</a:t>
            </a:r>
            <a:r>
              <a:rPr lang="ru-RU" dirty="0">
                <a:latin typeface="Comic Sans MS" panose="030F0702030302020204" pitchFamily="66" charset="0"/>
              </a:rPr>
              <a:t>. изд. центр ВЛАДОС, 2003. – Ч. </a:t>
            </a:r>
            <a:r>
              <a:rPr lang="ru-RU" dirty="0" err="1">
                <a:latin typeface="Comic Sans MS" panose="030F0702030302020204" pitchFamily="66" charset="0"/>
              </a:rPr>
              <a:t>ll</a:t>
            </a:r>
            <a:r>
              <a:rPr lang="ru-RU" dirty="0">
                <a:latin typeface="Comic Sans MS" panose="030F0702030302020204" pitchFamily="66" charset="0"/>
              </a:rPr>
              <a:t>: Мир человека. – 164 с.: ил. – (Коррекционная педагогика).</a:t>
            </a:r>
          </a:p>
          <a:p>
            <a:pPr mar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2.</a:t>
            </a:r>
            <a:r>
              <a:rPr lang="ru-RU" dirty="0" smtClean="0">
                <a:latin typeface="Comic Sans MS" panose="030F0702030302020204" pitchFamily="66" charset="0"/>
              </a:rPr>
              <a:t>Косинова </a:t>
            </a:r>
            <a:r>
              <a:rPr lang="ru-RU" dirty="0">
                <a:latin typeface="Comic Sans MS" panose="030F0702030302020204" pitchFamily="66" charset="0"/>
              </a:rPr>
              <a:t>Е.М. Моя первая книга знаний. Обо всём на свете. Упражнения для развития речи/ Худ. Г. Соколов. – М.: Изд-во </a:t>
            </a:r>
            <a:r>
              <a:rPr lang="ru-RU" dirty="0" err="1">
                <a:latin typeface="Comic Sans MS" panose="030F0702030302020204" pitchFamily="66" charset="0"/>
              </a:rPr>
              <a:t>Эксмо</a:t>
            </a:r>
            <a:r>
              <a:rPr lang="ru-RU" dirty="0">
                <a:latin typeface="Comic Sans MS" panose="030F0702030302020204" pitchFamily="66" charset="0"/>
              </a:rPr>
              <a:t>, 2006 – 120с., ил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3.</a:t>
            </a:r>
            <a:r>
              <a:rPr lang="ru-RU" dirty="0">
                <a:latin typeface="Comic Sans MS" panose="030F0702030302020204" pitchFamily="66" charset="0"/>
              </a:rPr>
              <a:t> Альбом по развитию речи для будущих первоклассников. – М. : РОСМЭН, 2019 . – 96 с. : ил. – (Говорим правильно</a:t>
            </a:r>
            <a:r>
              <a:rPr lang="ru-RU" dirty="0" smtClean="0">
                <a:latin typeface="Comic Sans MS" panose="030F0702030302020204" pitchFamily="66" charset="0"/>
              </a:rPr>
              <a:t>).</a:t>
            </a:r>
          </a:p>
          <a:p>
            <a:pPr marL="0" lvl="0" indent="0" algn="just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4.</a:t>
            </a:r>
            <a:r>
              <a:rPr lang="ru-RU" dirty="0">
                <a:latin typeface="Comic Sans MS" panose="030F0702030302020204" pitchFamily="66" charset="0"/>
              </a:rPr>
              <a:t> Все стихотворения в игре авторские: Леви Людмилы Владимировны.</a:t>
            </a:r>
          </a:p>
          <a:p>
            <a:pPr marL="0" indent="0" algn="just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 algn="just">
              <a:buNone/>
            </a:pPr>
            <a:endParaRPr lang="ru-RU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7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"/>
            <a:ext cx="12193587" cy="684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Авторы-составители: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sz="3200" dirty="0">
                <a:latin typeface="Comic Sans MS" panose="030F0702030302020204" pitchFamily="66" charset="0"/>
              </a:rPr>
              <a:t>Учитель-логопед МБДОУ г. Иркутска детского сада №136 Починская Е.А.</a:t>
            </a:r>
          </a:p>
          <a:p>
            <a:pPr marL="0" lvl="0" indent="0" algn="ctr">
              <a:lnSpc>
                <a:spcPct val="100000"/>
              </a:lnSpc>
              <a:spcBef>
                <a:spcPct val="20000"/>
              </a:spcBef>
              <a:buNone/>
            </a:pPr>
            <a:endParaRPr lang="ru-RU" sz="3200" dirty="0">
              <a:latin typeface="Comic Sans MS" panose="030F0702030302020204" pitchFamily="66" charset="0"/>
            </a:endParaRP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</a:pPr>
            <a:r>
              <a:rPr lang="ru-RU" sz="3200" dirty="0">
                <a:latin typeface="Comic Sans MS" panose="030F0702030302020204" pitchFamily="66" charset="0"/>
              </a:rPr>
              <a:t>Учитель-логопед МБДОУ г. Иркутска детского сада №136 Леви Л.В</a:t>
            </a:r>
            <a:r>
              <a:rPr lang="ru-RU" sz="3200" dirty="0" smtClean="0">
                <a:latin typeface="Comic Sans MS" panose="030F0702030302020204" pitchFamily="66" charset="0"/>
              </a:rPr>
              <a:t>.</a:t>
            </a:r>
          </a:p>
          <a:p>
            <a:pPr marL="0" lvl="0" indent="0" algn="just">
              <a:lnSpc>
                <a:spcPct val="100000"/>
              </a:lnSpc>
              <a:spcBef>
                <a:spcPct val="20000"/>
              </a:spcBef>
              <a:buNone/>
            </a:pP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7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14007B-359F-4970-A130-F8D25F2D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156" y="811161"/>
            <a:ext cx="10937240" cy="10176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latin typeface="Comic Sans MS" panose="030F0702030302020204" pitchFamily="66" charset="0"/>
              </a:rPr>
              <a:t>У мамы много работы,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У мамы одни заботы…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Цветы поливает, дом убирает,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Детей приласкает….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Когда же все успевает?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Что сейчас делает?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Кто угадает?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C0FCCA-7C8E-4B86-940B-6D9C237C0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77" y="4124959"/>
            <a:ext cx="2266315" cy="2266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141CBF-ED67-41E3-B52C-D6F2041BA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1" r="18669"/>
          <a:stretch/>
        </p:blipFill>
        <p:spPr>
          <a:xfrm>
            <a:off x="2399592" y="4124959"/>
            <a:ext cx="2610015" cy="24940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B1AA2CA-0363-46EA-984F-140F8A9AA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" b="7946"/>
          <a:stretch/>
        </p:blipFill>
        <p:spPr bwMode="auto">
          <a:xfrm>
            <a:off x="7182395" y="4062713"/>
            <a:ext cx="2519681" cy="25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CC75F0F-C2C6-4B95-B833-F4F42E057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792" y="3924273"/>
            <a:ext cx="2083904" cy="2631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2CCD8B-5E95-4948-B0F2-07C2A29C9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734" y="1121401"/>
            <a:ext cx="2372297" cy="2566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0EFB8EF-7BCF-4192-8601-8864E29EBD5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224"/>
          <a:stretch/>
        </p:blipFill>
        <p:spPr>
          <a:xfrm>
            <a:off x="316156" y="1089094"/>
            <a:ext cx="2684099" cy="2631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C908121-0CB3-4280-BAB0-8EF4BEEFE7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7497" y="3945966"/>
            <a:ext cx="2083903" cy="26097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4665" y="207001"/>
            <a:ext cx="7007411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мама.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14007B-359F-4970-A130-F8D25F2D3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59" y="856871"/>
            <a:ext cx="1093724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latin typeface="Comic Sans MS" panose="030F0702030302020204" pitchFamily="66" charset="0"/>
              </a:rPr>
              <a:t>У мамы много работы,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У мамы одни заботы…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Цветы поливает, дом убирает,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Детей приласкает….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Когда же все успевает?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Что сейчас делает?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Кто угадает?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CC0FCCA-7C8E-4B86-940B-6D9C237C0C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277" y="4124959"/>
            <a:ext cx="2266315" cy="22663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141CBF-ED67-41E3-B52C-D6F2041B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61" r="18669"/>
          <a:stretch/>
        </p:blipFill>
        <p:spPr>
          <a:xfrm>
            <a:off x="2399592" y="4124959"/>
            <a:ext cx="2610015" cy="24940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5B1AA2CA-0363-46EA-984F-140F8A9AA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7" b="7946"/>
          <a:stretch/>
        </p:blipFill>
        <p:spPr bwMode="auto">
          <a:xfrm>
            <a:off x="7182395" y="4062713"/>
            <a:ext cx="2519681" cy="255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CC75F0F-C2C6-4B95-B833-F4F42E0578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4792" y="3924273"/>
            <a:ext cx="2083904" cy="2631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6C2CCD8B-5E95-4948-B0F2-07C2A29C95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4677" y="575711"/>
            <a:ext cx="2372297" cy="2566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0EFB8EF-7BCF-4192-8601-8864E29EBD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9224"/>
          <a:stretch/>
        </p:blipFill>
        <p:spPr>
          <a:xfrm>
            <a:off x="316157" y="797560"/>
            <a:ext cx="2684099" cy="263144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C908121-0CB3-4280-BAB0-8EF4BEEFE7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497" y="3945966"/>
            <a:ext cx="2083903" cy="2609747"/>
          </a:xfrm>
          <a:prstGeom prst="rect">
            <a:avLst/>
          </a:prstGeom>
        </p:spPr>
      </p:pic>
      <p:pic>
        <p:nvPicPr>
          <p:cNvPr id="5" name="washing-dishes_gkyusfed">
            <a:hlinkClick r:id="" action="ppaction://media"/>
            <a:extLst>
              <a:ext uri="{FF2B5EF4-FFF2-40B4-BE49-F238E27FC236}">
                <a16:creationId xmlns="" xmlns:a16="http://schemas.microsoft.com/office/drawing/2014/main" id="{E59C8051-DC03-42BF-9521-174E841F8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56974" y="6352513"/>
            <a:ext cx="406400" cy="4064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04620" y="416908"/>
            <a:ext cx="5037615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мама.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80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523156-30CE-4546-83C6-FC70FE3DE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5" r="2300" b="3615"/>
          <a:stretch/>
        </p:blipFill>
        <p:spPr>
          <a:xfrm>
            <a:off x="3259394" y="0"/>
            <a:ext cx="4734232" cy="57119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4466" y="6032091"/>
            <a:ext cx="11488992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Мама моет посуду….   </a:t>
            </a:r>
            <a:r>
              <a:rPr lang="ru-RU" dirty="0" smtClean="0">
                <a:latin typeface="Comic Sans MS" panose="030F0702030302020204" pitchFamily="66" charset="0"/>
              </a:rPr>
              <a:t>       </a:t>
            </a:r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Мама моет грязную посуду новой мочалкой…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10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FF9B8C-8BF3-4F1F-9619-E978F561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955" y="11762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latin typeface="Comic Sans MS" panose="030F0702030302020204" pitchFamily="66" charset="0"/>
              </a:rPr>
              <a:t>Папа от мамы не отстает,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Время зря не теряет.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По хозяйству маме помогает.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Чем занят  папа? Кто отгадает?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CBAC9318-98DC-4BF1-9050-E788C3AD8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7250" r="3777" b="15565"/>
          <a:stretch/>
        </p:blipFill>
        <p:spPr bwMode="auto">
          <a:xfrm>
            <a:off x="2740838" y="4282106"/>
            <a:ext cx="3505200" cy="16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00AF0D-FBC2-4CB2-9211-6542A443C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978" y="3891915"/>
            <a:ext cx="2600960" cy="2600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3363B08-33F1-4F8A-83C9-371C411B41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67" t="12727" r="23463" b="13853"/>
          <a:stretch/>
        </p:blipFill>
        <p:spPr>
          <a:xfrm>
            <a:off x="9639204" y="222885"/>
            <a:ext cx="1993996" cy="2935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BC3939-0161-4197-A677-C65037A01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181" y="433957"/>
            <a:ext cx="2175419" cy="26032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81633A-8E68-4FDF-A574-19372A389A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835" t="11178" r="25807" b="6200"/>
          <a:stretch/>
        </p:blipFill>
        <p:spPr>
          <a:xfrm>
            <a:off x="324896" y="3554283"/>
            <a:ext cx="2415942" cy="28614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D22E499-EB2D-4545-86DC-CB6E17D39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288" y="3716272"/>
            <a:ext cx="2293912" cy="265454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641600" y="207001"/>
            <a:ext cx="7180826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папа.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97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CFF9B8C-8BF3-4F1F-9619-E978F5612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207" y="102790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latin typeface="Comic Sans MS" panose="030F0702030302020204" pitchFamily="66" charset="0"/>
              </a:rPr>
              <a:t>Папа от мамы не отстает,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Время зря не теряет. 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По хозяйству маме помогает.</a:t>
            </a:r>
            <a:br>
              <a:rPr lang="ru-RU" sz="3100" dirty="0">
                <a:latin typeface="Comic Sans MS" panose="030F0702030302020204" pitchFamily="66" charset="0"/>
              </a:rPr>
            </a:br>
            <a:r>
              <a:rPr lang="ru-RU" sz="3100" dirty="0">
                <a:latin typeface="Comic Sans MS" panose="030F0702030302020204" pitchFamily="66" charset="0"/>
              </a:rPr>
              <a:t>Чем занят  папа? Кто отгадает?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CBAC9318-98DC-4BF1-9050-E788C3AD8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27250" r="3777" b="15565"/>
          <a:stretch/>
        </p:blipFill>
        <p:spPr bwMode="auto">
          <a:xfrm>
            <a:off x="2740838" y="4282106"/>
            <a:ext cx="3505200" cy="166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700AF0D-FBC2-4CB2-9211-6542A443CC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978" y="3891915"/>
            <a:ext cx="2600960" cy="26009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3363B08-33F1-4F8A-83C9-371C411B41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667" t="12727" r="23463" b="13853"/>
          <a:stretch/>
        </p:blipFill>
        <p:spPr>
          <a:xfrm>
            <a:off x="9639204" y="222885"/>
            <a:ext cx="1993996" cy="29356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56BC3939-0161-4197-A677-C65037A018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181" y="433957"/>
            <a:ext cx="2175419" cy="260328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781633A-8E68-4FDF-A574-19372A389A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835" t="11178" r="25807" b="6200"/>
          <a:stretch/>
        </p:blipFill>
        <p:spPr>
          <a:xfrm>
            <a:off x="324896" y="3554283"/>
            <a:ext cx="2415942" cy="28614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D22E499-EB2D-4545-86DC-CB6E17D39E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9288" y="3716272"/>
            <a:ext cx="2293912" cy="2654544"/>
          </a:xfrm>
          <a:prstGeom prst="rect">
            <a:avLst/>
          </a:prstGeom>
        </p:spPr>
      </p:pic>
      <p:pic>
        <p:nvPicPr>
          <p:cNvPr id="3" name="5f0f8052a627959">
            <a:hlinkClick r:id="" action="ppaction://media"/>
            <a:extLst>
              <a:ext uri="{FF2B5EF4-FFF2-40B4-BE49-F238E27FC236}">
                <a16:creationId xmlns="" xmlns:a16="http://schemas.microsoft.com/office/drawing/2014/main" id="{28A96096-7A93-4F2A-A2CD-D1C644A84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71275" y="6411913"/>
            <a:ext cx="406400" cy="406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7665" y="222885"/>
            <a:ext cx="6104274" cy="7947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Угадай по звуку, какую работу выполняет папа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83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B1C9A31F-74BB-4CF0-96B2-04696584F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24864" y="681662"/>
            <a:ext cx="4339861" cy="50158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4466" y="6032091"/>
            <a:ext cx="11488992" cy="69317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Comic Sans MS" panose="030F0702030302020204" pitchFamily="66" charset="0"/>
              </a:rPr>
              <a:t>Придумай предложения, каждый раз увеличивая количество слов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Папа пилит доску… .    Папа ловко пилит новую доску острой ножовкой.</a:t>
            </a:r>
            <a:endParaRPr lang="ru-R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2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7907F3-5B4C-4D80-BB5D-DAE1E1D0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24" y="126477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/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Бабушка, бабулечка,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Никогда не устает….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От мамы с папой 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Не отстает…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Весь день кружится,  как юла….</a:t>
            </a:r>
            <a:br>
              <a:rPr lang="ru-RU" sz="2800" dirty="0">
                <a:latin typeface="Comic Sans MS" panose="030F0702030302020204" pitchFamily="66" charset="0"/>
              </a:rPr>
            </a:br>
            <a:r>
              <a:rPr lang="ru-RU" sz="2800" dirty="0">
                <a:latin typeface="Comic Sans MS" panose="030F0702030302020204" pitchFamily="66" charset="0"/>
              </a:rPr>
              <a:t>Какие у нее дела?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70ED7F94-7ED4-434C-9751-0511AE8C8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3275" y="3728952"/>
            <a:ext cx="2742884" cy="27428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3018C1C-F794-4EBD-9A8F-B09FD433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65" t="9315" r="13994" b="7080"/>
          <a:stretch/>
        </p:blipFill>
        <p:spPr>
          <a:xfrm>
            <a:off x="649824" y="3840480"/>
            <a:ext cx="2285919" cy="2784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0C03D4-F0DA-42D7-8A07-A22B510D52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37" t="4957" r="10883" b="2377"/>
          <a:stretch/>
        </p:blipFill>
        <p:spPr>
          <a:xfrm>
            <a:off x="9195574" y="386164"/>
            <a:ext cx="2356266" cy="28144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CCB7393-C3BC-4413-904C-92E73CCC9E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62" t="2376" r="12854" b="2886"/>
          <a:stretch/>
        </p:blipFill>
        <p:spPr>
          <a:xfrm>
            <a:off x="497840" y="437038"/>
            <a:ext cx="2029661" cy="2712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4DE37B-E989-43D1-AD13-E5B5D39233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097" t="5923" r="5629" b="1649"/>
          <a:stretch/>
        </p:blipFill>
        <p:spPr>
          <a:xfrm>
            <a:off x="5852657" y="3894079"/>
            <a:ext cx="2412119" cy="25203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5AB3D58-5F57-42FB-B58D-55E6EE675D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252" t="-1299" r="23854"/>
          <a:stretch/>
        </p:blipFill>
        <p:spPr>
          <a:xfrm>
            <a:off x="3891280" y="3815599"/>
            <a:ext cx="1503680" cy="267727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315496" y="386164"/>
            <a:ext cx="7079227" cy="58941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Скажи,  какую работу выполняет  бабушка. </a:t>
            </a:r>
            <a:endParaRPr lang="ru-RU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2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493</Words>
  <Application>Microsoft Office PowerPoint</Application>
  <PresentationFormat>Произвольный</PresentationFormat>
  <Paragraphs>56</Paragraphs>
  <Slides>23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Интерактивная презентация по лексической теме  «Моя семья» </vt:lpstr>
      <vt:lpstr>Цель: учить составлять предложения по картинкам без предлога и с предлогом. </vt:lpstr>
      <vt:lpstr>    У мамы много работы,  У мамы одни заботы… Цветы поливает, дом убирает, Детей приласкает…. Когда же все успевает? Что сейчас делает?  Кто угадает?</vt:lpstr>
      <vt:lpstr>    У мамы много работы,  У мамы одни заботы… Цветы поливает, дом убирает, Детей приласкает…. Когда же все успевает? Что сейчас делает?  Кто угадает?</vt:lpstr>
      <vt:lpstr>Презентация PowerPoint</vt:lpstr>
      <vt:lpstr>  Папа от мамы не отстает, Время зря не теряет.  По хозяйству маме помогает. Чем занят  папа? Кто отгадает?</vt:lpstr>
      <vt:lpstr>  Папа от мамы не отстает, Время зря не теряет.  По хозяйству маме помогает. Чем занят  папа? Кто отгадает?</vt:lpstr>
      <vt:lpstr>Презентация PowerPoint</vt:lpstr>
      <vt:lpstr>   Бабушка, бабулечка, Никогда не устает…. От мамы с папой  Не отстает… Весь день кружится,  как юла…. Какие у нее дела?</vt:lpstr>
      <vt:lpstr>   Бабушка, бабулечка, Никогда не устает…. От мамы с папой  Не отстает… Весь день кружится,  как юла…. Какие у нее дела?</vt:lpstr>
      <vt:lpstr>Презентация PowerPoint</vt:lpstr>
      <vt:lpstr>Дед работы не боится, Дед работаю гордится. Все, что сделал дед, Всем прослужит 300 лет!</vt:lpstr>
      <vt:lpstr>Дед работы не боится, Дед работаю гордится. Все, что сделал дед, Всем прослужит 300 лет!</vt:lpstr>
      <vt:lpstr>Презентация PowerPoint</vt:lpstr>
      <vt:lpstr>Доченька, красавица, Своим стараньем славится! Всему у мамы учится! У нее все-все получится.</vt:lpstr>
      <vt:lpstr>Доченька, красавица, Своим стараньем славится! Всему у мамы учится! У нее все-все получится.</vt:lpstr>
      <vt:lpstr>Презентация PowerPoint</vt:lpstr>
      <vt:lpstr>Кто сказал, что сын лентяй? Вы тому не верьте. Сами посмотрите! Наш сынишка хоть и мал, Но ему на месте не сидится. </vt:lpstr>
      <vt:lpstr>Кто сказал, что сын лентяй? Вы тому не верьте. Сами посмотрите! Наш сынишка хоть и мал, Но ему на месте не сидится. </vt:lpstr>
      <vt:lpstr>Презентация PowerPoint</vt:lpstr>
      <vt:lpstr>Звуки вокруг нас </vt:lpstr>
      <vt:lpstr>Литература </vt:lpstr>
      <vt:lpstr>Авторы-составители: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Звуки вокруг нас</dc:title>
  <dc:creator>ёла леви</dc:creator>
  <cp:lastModifiedBy>detsad</cp:lastModifiedBy>
  <cp:revision>26</cp:revision>
  <dcterms:created xsi:type="dcterms:W3CDTF">2021-03-21T08:41:31Z</dcterms:created>
  <dcterms:modified xsi:type="dcterms:W3CDTF">2021-03-25T05:34:05Z</dcterms:modified>
</cp:coreProperties>
</file>