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75" r:id="rId3"/>
    <p:sldId id="276" r:id="rId4"/>
    <p:sldId id="259" r:id="rId5"/>
    <p:sldId id="278" r:id="rId6"/>
    <p:sldId id="277" r:id="rId7"/>
    <p:sldId id="279" r:id="rId8"/>
    <p:sldId id="280" r:id="rId9"/>
    <p:sldId id="281" r:id="rId10"/>
    <p:sldId id="282" r:id="rId11"/>
    <p:sldId id="283" r:id="rId12"/>
    <p:sldId id="287" r:id="rId13"/>
    <p:sldId id="289" r:id="rId14"/>
    <p:sldId id="286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297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48.pn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2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lip.cookdiary.net/sites/default/files/wallpaper/railway-station-clipart/176015/railway-station-clipart-train-travel-176015-2476339.jpg" TargetMode="External"/><Relationship Id="rId3" Type="http://schemas.openxmlformats.org/officeDocument/2006/relationships/hyperlink" Target="https://u-stena.ru/upload/iblock/a05/a053a83431f0dc2120a809629c7148ca.jpg" TargetMode="External"/><Relationship Id="rId7" Type="http://schemas.openxmlformats.org/officeDocument/2006/relationships/hyperlink" Target="https://securecdn.pymnts.com/wp-content/uploads/2017/05/grocery-tracker-51517.jpg" TargetMode="External"/><Relationship Id="rId2" Type="http://schemas.openxmlformats.org/officeDocument/2006/relationships/hyperlink" Target="http://arte1.ru/images/detailed/2/149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bhar.ru/wp-content/uploads/2019/10/proekt.jpg" TargetMode="External"/><Relationship Id="rId5" Type="http://schemas.openxmlformats.org/officeDocument/2006/relationships/hyperlink" Target="http://rykovodstvo.ru/pars_docs/refs/58/57349/57349_html_m3726c1a5.jpg" TargetMode="External"/><Relationship Id="rId10" Type="http://schemas.openxmlformats.org/officeDocument/2006/relationships/hyperlink" Target="https://pickimage.ru/wp-content/uploads/images/detskie/car/mashini3.jpg" TargetMode="External"/><Relationship Id="rId4" Type="http://schemas.openxmlformats.org/officeDocument/2006/relationships/hyperlink" Target="https://ks-region69.com/wp-content/uploads/2018/01/bol-nittsa.jpg" TargetMode="External"/><Relationship Id="rId9" Type="http://schemas.openxmlformats.org/officeDocument/2006/relationships/hyperlink" Target="https://i.ytimg.com/vi/dJ8rsBDacQg/maxres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Старший дошкольный возраст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Тема «Город»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 b="23655"/>
          <a:stretch>
            <a:fillRect/>
          </a:stretch>
        </p:blipFill>
        <p:spPr>
          <a:xfrm>
            <a:off x="467544" y="188640"/>
            <a:ext cx="8208912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«Много чего?»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 словоизменение имён существительных в родительном падеже множественного числа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много чего можно встретить в городе? (много домов, машин, клумб, фонтанов, памятников. Парков)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291336" cy="1728192"/>
          </a:xfrm>
          <a:prstGeom prst="rect">
            <a:avLst/>
          </a:prstGeom>
          <a:noFill/>
        </p:spPr>
      </p:pic>
      <p:pic>
        <p:nvPicPr>
          <p:cNvPr id="5124" name="Picture 4" descr="C:\Users\user\Desktop\Лиханова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1944216" cy="1944216"/>
          </a:xfrm>
          <a:prstGeom prst="rect">
            <a:avLst/>
          </a:prstGeom>
          <a:noFill/>
        </p:spPr>
      </p:pic>
      <p:pic>
        <p:nvPicPr>
          <p:cNvPr id="5126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581128"/>
            <a:ext cx="2088232" cy="1806327"/>
          </a:xfrm>
          <a:prstGeom prst="rect">
            <a:avLst/>
          </a:prstGeom>
          <a:noFill/>
        </p:spPr>
      </p:pic>
      <p:pic>
        <p:nvPicPr>
          <p:cNvPr id="5129" name="Picture 9" descr="C:\Users\user\Desktop\Лиханова\4974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1800200" cy="1688194"/>
          </a:xfrm>
          <a:prstGeom prst="rect">
            <a:avLst/>
          </a:prstGeom>
          <a:noFill/>
        </p:spPr>
      </p:pic>
      <p:pic>
        <p:nvPicPr>
          <p:cNvPr id="4098" name="Picture 2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2838229" cy="1709935"/>
          </a:xfrm>
          <a:prstGeom prst="rect">
            <a:avLst/>
          </a:prstGeom>
          <a:noFill/>
        </p:spPr>
      </p:pic>
      <p:pic>
        <p:nvPicPr>
          <p:cNvPr id="4099" name="Picture 3" descr="C:\Users\user\Desktop\на площадку\Лиханова\i (1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4" y="4653136"/>
            <a:ext cx="2439473" cy="166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«мой, моя»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Цель: согласование имён существительных с притяжательными местоимениями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Задание: Для маши найди предметы, про которые можно сказать: «Она моя</a:t>
            </a:r>
            <a:r>
              <a:rPr lang="ru-RU" sz="1300" b="1" dirty="0" smtClean="0">
                <a:solidFill>
                  <a:schemeClr val="tx1"/>
                </a:solidFill>
              </a:rPr>
              <a:t>»( Проговори : «моя остановка</a:t>
            </a:r>
            <a:r>
              <a:rPr lang="ru-RU" sz="1300" b="1" dirty="0" smtClean="0">
                <a:solidFill>
                  <a:schemeClr val="tx1"/>
                </a:solidFill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</a:rPr>
              <a:t> моя машина</a:t>
            </a:r>
            <a:r>
              <a:rPr lang="ru-RU" sz="1300" b="1" dirty="0" smtClean="0">
                <a:solidFill>
                  <a:schemeClr val="tx1"/>
                </a:solidFill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</a:rPr>
              <a:t> моя почта</a:t>
            </a:r>
            <a:r>
              <a:rPr lang="ru-RU" sz="1300" b="1" dirty="0" smtClean="0">
                <a:solidFill>
                  <a:schemeClr val="tx1"/>
                </a:solidFill>
              </a:rPr>
              <a:t>, </a:t>
            </a:r>
            <a:r>
              <a:rPr lang="ru-RU" sz="1300" b="1" dirty="0" smtClean="0">
                <a:solidFill>
                  <a:schemeClr val="tx1"/>
                </a:solidFill>
              </a:rPr>
              <a:t> моя школа</a:t>
            </a:r>
            <a:r>
              <a:rPr lang="ru-RU" sz="1300" b="1" dirty="0" smtClean="0">
                <a:solidFill>
                  <a:schemeClr val="tx1"/>
                </a:solidFill>
              </a:rPr>
              <a:t>).</a:t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Для Паши найди предметы, про которые можно сказать: «Он мой» </a:t>
            </a:r>
            <a:r>
              <a:rPr lang="ru-RU" sz="1300" b="1" dirty="0" smtClean="0">
                <a:solidFill>
                  <a:schemeClr val="tx1"/>
                </a:solidFill>
              </a:rPr>
              <a:t> Проговори(перекрёсток</a:t>
            </a:r>
            <a:r>
              <a:rPr lang="ru-RU" sz="1300" b="1" dirty="0" smtClean="0">
                <a:solidFill>
                  <a:schemeClr val="tx1"/>
                </a:solidFill>
              </a:rPr>
              <a:t>, памятник, мост, магазин</a:t>
            </a:r>
            <a:endParaRPr lang="ru-RU" sz="13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contrast="42000"/>
          </a:blip>
          <a:srcRect t="20992" r="57389"/>
          <a:stretch>
            <a:fillRect/>
          </a:stretch>
        </p:blipFill>
        <p:spPr bwMode="auto">
          <a:xfrm>
            <a:off x="7020272" y="1628800"/>
            <a:ext cx="1694994" cy="197041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lum contrast="42000"/>
          </a:blip>
          <a:srcRect l="56179"/>
          <a:stretch>
            <a:fillRect/>
          </a:stretch>
        </p:blipFill>
        <p:spPr bwMode="auto">
          <a:xfrm>
            <a:off x="467544" y="1628800"/>
            <a:ext cx="1440160" cy="1800200"/>
          </a:xfrm>
          <a:prstGeom prst="rect">
            <a:avLst/>
          </a:prstGeom>
          <a:noFill/>
        </p:spPr>
      </p:pic>
      <p:pic>
        <p:nvPicPr>
          <p:cNvPr id="7170" name="Picture 2" descr="C:\Users\user\Desktop\на площадку\Лиханова\pdd_2017_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147810"/>
            <a:ext cx="2088232" cy="1710190"/>
          </a:xfrm>
          <a:prstGeom prst="rect">
            <a:avLst/>
          </a:prstGeom>
          <a:noFill/>
        </p:spPr>
      </p:pic>
      <p:pic>
        <p:nvPicPr>
          <p:cNvPr id="7171" name="Picture 3" descr="C:\Users\user\Desktop\на площадку\Лиханова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869160"/>
            <a:ext cx="1656184" cy="1800200"/>
          </a:xfrm>
          <a:prstGeom prst="rect">
            <a:avLst/>
          </a:prstGeom>
          <a:noFill/>
        </p:spPr>
      </p:pic>
      <p:pic>
        <p:nvPicPr>
          <p:cNvPr id="7172" name="Picture 4" descr="C:\Users\user\Desktop\на площадку\Лиханова\shkol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869160"/>
            <a:ext cx="1872208" cy="1832133"/>
          </a:xfrm>
          <a:prstGeom prst="rect">
            <a:avLst/>
          </a:prstGeom>
          <a:noFill/>
        </p:spPr>
      </p:pic>
      <p:pic>
        <p:nvPicPr>
          <p:cNvPr id="7173" name="Picture 5" descr="C:\Users\user\Desktop\на площадку\Лиханова\image0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284984"/>
            <a:ext cx="2168383" cy="1440160"/>
          </a:xfrm>
          <a:prstGeom prst="rect">
            <a:avLst/>
          </a:prstGeom>
          <a:noFill/>
        </p:spPr>
      </p:pic>
      <p:pic>
        <p:nvPicPr>
          <p:cNvPr id="7175" name="Picture 7" descr="C:\Users\user\Desktop\на площадку\Лиханова\img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7736" y="4869160"/>
            <a:ext cx="2376264" cy="1782198"/>
          </a:xfrm>
          <a:prstGeom prst="rect">
            <a:avLst/>
          </a:prstGeom>
          <a:noFill/>
        </p:spPr>
      </p:pic>
      <p:pic>
        <p:nvPicPr>
          <p:cNvPr id="7176" name="Picture 8" descr="C:\Users\user\Desktop\на площадку\Лиханова\bus-stop_58433-1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3212976"/>
            <a:ext cx="2014079" cy="1512168"/>
          </a:xfrm>
          <a:prstGeom prst="rect">
            <a:avLst/>
          </a:prstGeom>
          <a:noFill/>
        </p:spPr>
      </p:pic>
      <p:pic>
        <p:nvPicPr>
          <p:cNvPr id="14" name="Picture 3" descr="D:\Фото\2013 год\отпуск 2013\S63012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032499" cy="14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1800200" cy="121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552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2639 L -0.26389 -0.29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46459 0.20995 " pathEditMode="relative" ptsTypes="AA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5208 -0.30463 " pathEditMode="relative" ptsTypes="AA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3 -0.0088 L 0.72847 -0.1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38576 -0.199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1024 0.0419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0416 -0.231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«Посчитай-ка»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Цель: согласование имён существительных  и прилагательных с числительными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(перекрёсток, пешеходный переход, асфальтированная дорога)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 сосчитай до заданной цифры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на площадку\Лиханова\pdd-v-kartinkah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664296" cy="1800200"/>
          </a:xfrm>
          <a:prstGeom prst="rect">
            <a:avLst/>
          </a:prstGeom>
          <a:noFill/>
        </p:spPr>
      </p:pic>
      <p:pic>
        <p:nvPicPr>
          <p:cNvPr id="9219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233863" cy="3033861"/>
          </a:xfrm>
          <a:prstGeom prst="rect">
            <a:avLst/>
          </a:prstGeom>
          <a:noFill/>
        </p:spPr>
      </p:pic>
      <p:pic>
        <p:nvPicPr>
          <p:cNvPr id="9220" name="Picture 4" descr="C:\Users\user\Desktop\на площадку\Лиханова\3ee39f5c839928383ef95f870372127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2808312" cy="2480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3488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544522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306896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364088"/>
            <a:ext cx="2808312" cy="1493912"/>
          </a:xfrm>
          <a:prstGeom prst="rect">
            <a:avLst/>
          </a:prstGeom>
          <a:noFill/>
        </p:spPr>
      </p:pic>
      <p:pic>
        <p:nvPicPr>
          <p:cNvPr id="10" name="Picture 7" descr="C:\Users\user\Desktop\на площадку\Лиханова\Картинки-домик-с-окошками-для-детей-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1368152" cy="1031899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0" y="1340768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7020949" y="1196752"/>
            <a:ext cx="212305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« гномик и великан»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Цель: словообразование с помощью увеличительных и уменьшительно-ласкательных  суффиксов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Задание: Подбери предметы для гномика </a:t>
            </a:r>
            <a:r>
              <a:rPr lang="ru-RU" sz="1300" dirty="0" smtClean="0">
                <a:solidFill>
                  <a:schemeClr val="tx1"/>
                </a:solidFill>
              </a:rPr>
              <a:t>и назови (домик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</a:rPr>
              <a:t>светофорчик</a:t>
            </a:r>
            <a:r>
              <a:rPr lang="ru-RU" sz="1300" dirty="0" smtClean="0">
                <a:solidFill>
                  <a:schemeClr val="tx1"/>
                </a:solidFill>
              </a:rPr>
              <a:t>., клумбочка, фонтанчик. </a:t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Подбери предметы для великана </a:t>
            </a:r>
            <a:r>
              <a:rPr lang="ru-RU" sz="1300" dirty="0" smtClean="0">
                <a:solidFill>
                  <a:schemeClr val="tx1"/>
                </a:solidFill>
              </a:rPr>
              <a:t>и назови (домище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</a:rPr>
              <a:t>светофорище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</a:rPr>
              <a:t>клумбище</a:t>
            </a:r>
            <a:r>
              <a:rPr lang="ru-RU" sz="1300" dirty="0" smtClean="0">
                <a:solidFill>
                  <a:schemeClr val="tx1"/>
                </a:solidFill>
              </a:rPr>
              <a:t>, </a:t>
            </a:r>
            <a:r>
              <a:rPr lang="ru-RU" sz="1300" dirty="0" err="1" smtClean="0">
                <a:solidFill>
                  <a:schemeClr val="tx1"/>
                </a:solidFill>
              </a:rPr>
              <a:t>фонтанище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517232"/>
            <a:ext cx="936104" cy="869239"/>
          </a:xfrm>
          <a:prstGeom prst="rect">
            <a:avLst/>
          </a:prstGeom>
          <a:noFill/>
        </p:spPr>
      </p:pic>
      <p:pic>
        <p:nvPicPr>
          <p:cNvPr id="6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077072"/>
            <a:ext cx="1440160" cy="2232248"/>
          </a:xfrm>
          <a:prstGeom prst="rect">
            <a:avLst/>
          </a:prstGeom>
          <a:noFill/>
        </p:spPr>
      </p:pic>
      <p:pic>
        <p:nvPicPr>
          <p:cNvPr id="7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429000"/>
            <a:ext cx="720080" cy="840093"/>
          </a:xfrm>
          <a:prstGeom prst="rect">
            <a:avLst/>
          </a:prstGeom>
          <a:noFill/>
        </p:spPr>
      </p:pic>
      <p:pic>
        <p:nvPicPr>
          <p:cNvPr id="9" name="Picture 4" descr="C:\Users\user\Desktop\на площадку\Лиханова\b3413b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077072"/>
            <a:ext cx="1152128" cy="1152127"/>
          </a:xfrm>
          <a:prstGeom prst="rect">
            <a:avLst/>
          </a:prstGeom>
          <a:noFill/>
        </p:spPr>
      </p:pic>
      <p:pic>
        <p:nvPicPr>
          <p:cNvPr id="11" name="Picture 6" descr="C:\Users\user\Desktop\на площадку\Лиханова\Картинки-домик-с-окошками-для-детей-02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605251"/>
            <a:ext cx="2984269" cy="2252749"/>
          </a:xfrm>
          <a:prstGeom prst="rect">
            <a:avLst/>
          </a:prstGeom>
          <a:noFill/>
        </p:spPr>
      </p:pic>
      <p:pic>
        <p:nvPicPr>
          <p:cNvPr id="14" name="Picture 6" descr="C:\Users\user\Desktop\Лиханова\fuente-la-casa-el-jardin-109658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96952"/>
            <a:ext cx="201622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0185 L -0.26372 -0.022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0712 -0.13658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0.03148 L -0.80312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-0.02129 L -0.70487 -0.25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34653 -0.50394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11018 L 0.5041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L 0.22049 -0.07337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33333E-6 L 0.0474 3.33333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а площадку\Лиханова\hello_html_m2d0995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496944" cy="576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http://arte1.ru/images/detailed/2/1495.jpg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https://u-stena.ru/upload/iblock/a05/a053a83431f0dc2120a809629c7148ca.jpg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https://ks-region69.com/wp-content/uploads/2018/01/bol-nittsa.jpg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5"/>
              </a:rPr>
              <a:t>http://rykovodstvo.ru/pars_docs/refs/58/57349/57349_html_m3726c1a5.jpg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6"/>
              </a:rPr>
              <a:t>https://sibhar.ru/wp-content/uploads/2019/10/proekt.jpg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7"/>
              </a:rPr>
              <a:t>https://securecdn.pymnts.com/wp-content/uploads/2017/05/grocery-tracker-51517.jpg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8"/>
              </a:rPr>
              <a:t>https://clip.cookdiary.net/sites/default/files/wallpaper/railway-station-clipart/176015/railway-station-clipart-train-travel-176015-2476339.jpg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9"/>
              </a:rPr>
              <a:t>https://i.ytimg.com/vi/dJ8rsBDacQg/maxresdefault.jpg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10"/>
              </a:rPr>
              <a:t>https://pickimage.ru/wp-content/uploads/images/detskie/car/mashini3.jpg</a:t>
            </a: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«Найди герб Иркутска»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найди герб Иркутска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50" name="Picture 2" descr="C:\Users\user\Desktop\Лиханова\img1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4005064"/>
            <a:ext cx="2952328" cy="2852936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img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983189" cy="2664296"/>
          </a:xfrm>
          <a:prstGeom prst="rect">
            <a:avLst/>
          </a:prstGeom>
          <a:noFill/>
        </p:spPr>
      </p:pic>
      <p:pic>
        <p:nvPicPr>
          <p:cNvPr id="1026" name="Picture 2" descr="C:\Users\user\Desktop\на площадку\Лиханова\fmg5ddf7301ef8d9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16821"/>
            <a:ext cx="3122886" cy="284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«Выбери флаг  Иркутска»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Задание: найди флаг Иркутска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Лиханова\6579fe027143966e4a48d60860548b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482676" cy="2304256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\6030035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483153" cy="2342421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358f62634b7363c3cb28656f3becb8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456384" cy="2302817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1ad09f1b722d63986d622ac892931ff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3312368" cy="2206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15370"/>
            <a:ext cx="2298391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43" y="1970001"/>
            <a:ext cx="1944793" cy="135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17032"/>
            <a:ext cx="384874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гербе Иркутска изображен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пещерный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тигр-бабр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соболем в зубах.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Бабр-тигр воплощал мощь 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величие Сибири. Соболь –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несметных богатств Сибири.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появился у Иркутска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1790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герб появился у Иркутска в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1878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7301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 Иркутска был учреждён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г.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прямоугольное белое полотнище с воспроизведением композиции городского герба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бабра на зелёной земле с соболем в зубах; дополненное в нижней части горизонтальной синей полосой, завершающейся откосом.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8" y="1988840"/>
            <a:ext cx="1095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 на какой фотографии  не изображен город Иркутск</a:t>
            </a:r>
            <a:r>
              <a:rPr lang="ru-RU" sz="1600" dirty="0" smtClean="0">
                <a:solidFill>
                  <a:schemeClr val="tx1"/>
                </a:solidFill>
              </a:rPr>
              <a:t>? Докажи.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683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Лиханова\ba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168352" cy="2448272"/>
          </a:xfrm>
          <a:prstGeom prst="rect">
            <a:avLst/>
          </a:prstGeom>
          <a:noFill/>
        </p:spPr>
      </p:pic>
      <p:pic>
        <p:nvPicPr>
          <p:cNvPr id="8" name="Picture 8" descr="C:\Users\Комп\Desktop\Музеи\i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3168352" cy="253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75590"/>
            <a:ext cx="3165093" cy="209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 </a:t>
            </a:r>
            <a:r>
              <a:rPr lang="ru-RU" sz="31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Задание : что лишнее? (дом, нора, магазин. Школа</a:t>
            </a:r>
            <a:r>
              <a:rPr lang="ru-RU" sz="1600" dirty="0" smtClean="0">
                <a:solidFill>
                  <a:schemeClr val="tx1"/>
                </a:solidFill>
              </a:rPr>
              <a:t>) Докажи.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на площадку\Лиханова\0df490b8b279c6c4cea8af8cf6b54d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096344" cy="2160240"/>
          </a:xfrm>
          <a:prstGeom prst="rect">
            <a:avLst/>
          </a:prstGeom>
          <a:noFill/>
        </p:spPr>
      </p:pic>
      <p:pic>
        <p:nvPicPr>
          <p:cNvPr id="1027" name="Picture 3" descr="C:\Users\user\Desktop\Лиханова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096344" cy="2160240"/>
          </a:xfrm>
          <a:prstGeom prst="rect">
            <a:avLst/>
          </a:prstGeom>
          <a:noFill/>
        </p:spPr>
      </p:pic>
      <p:pic>
        <p:nvPicPr>
          <p:cNvPr id="1029" name="Picture 5" descr="C:\Users\user\Desktop\Лиханова\shkol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232150" cy="2382837"/>
          </a:xfrm>
          <a:prstGeom prst="rect">
            <a:avLst/>
          </a:prstGeom>
          <a:noFill/>
        </p:spPr>
      </p:pic>
      <p:pic>
        <p:nvPicPr>
          <p:cNvPr id="1030" name="Picture 6" descr="C:\Users\user\Desktop\Лиханова\Page_0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096344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 что лишнее? (переход, детская площадка, огород, фонтан</a:t>
            </a:r>
            <a:r>
              <a:rPr lang="ru-RU" sz="1400" dirty="0" smtClean="0">
                <a:solidFill>
                  <a:schemeClr val="tx1"/>
                </a:solidFill>
              </a:rPr>
              <a:t>) Докажи.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user\Desktop\Лиханова\park-4257026_19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528392" cy="2376264"/>
          </a:xfrm>
          <a:prstGeom prst="rect">
            <a:avLst/>
          </a:prstGeom>
          <a:noFill/>
        </p:spPr>
      </p:pic>
      <p:pic>
        <p:nvPicPr>
          <p:cNvPr id="2050" name="Picture 2" descr="C:\Users\user\Desktop\Лиханова\3ee39f5c839928383ef95f87037212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096344" cy="2304256"/>
          </a:xfrm>
          <a:prstGeom prst="rect">
            <a:avLst/>
          </a:prstGeom>
          <a:noFill/>
        </p:spPr>
      </p:pic>
      <p:pic>
        <p:nvPicPr>
          <p:cNvPr id="2051" name="Picture 3" descr="C:\Users\user\Desktop\Лиханова\0004-007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048000" cy="2268215"/>
          </a:xfrm>
          <a:prstGeom prst="rect">
            <a:avLst/>
          </a:prstGeom>
          <a:noFill/>
        </p:spPr>
      </p:pic>
      <p:pic>
        <p:nvPicPr>
          <p:cNvPr id="2052" name="Picture 4" descr="C:\Users\user\Desktop\Лиханова\fuente-ornamen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38437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«Четвертый лишний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активизация словаря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 :что лишнее? (перекрёсток, светофор, дома, теплица</a:t>
            </a:r>
            <a:r>
              <a:rPr lang="ru-RU" sz="1400" dirty="0" smtClean="0">
                <a:solidFill>
                  <a:schemeClr val="tx1"/>
                </a:solidFill>
              </a:rPr>
              <a:t>). Докажи.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user\Desktop\Лиханова\pdd_2017_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168352" cy="2036440"/>
          </a:xfrm>
          <a:prstGeom prst="rect">
            <a:avLst/>
          </a:prstGeom>
          <a:noFill/>
        </p:spPr>
      </p:pic>
      <p:pic>
        <p:nvPicPr>
          <p:cNvPr id="3075" name="Picture 3" descr="C:\Users\user\Desktop\Лиханова\traffic-light-clip-art-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2448272" cy="2232248"/>
          </a:xfrm>
          <a:prstGeom prst="rect">
            <a:avLst/>
          </a:prstGeom>
          <a:noFill/>
        </p:spPr>
      </p:pic>
      <p:pic>
        <p:nvPicPr>
          <p:cNvPr id="3076" name="Picture 4" descr="C:\Users\user\Desktop\Лиханова\83288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2376264" cy="2520280"/>
          </a:xfrm>
          <a:prstGeom prst="rect">
            <a:avLst/>
          </a:prstGeom>
          <a:noFill/>
        </p:spPr>
      </p:pic>
      <p:pic>
        <p:nvPicPr>
          <p:cNvPr id="3077" name="Picture 5" descr="C:\Users\user\Desktop\Лиханова\i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836912" cy="2364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«Чего не бывает в городе?»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chemeClr val="tx1"/>
                </a:solidFill>
              </a:rPr>
              <a:t>Цель: словоизменение имён существительных в родительном падеже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Задание: </a:t>
            </a:r>
            <a:r>
              <a:rPr lang="ru-RU" sz="1400" b="1" dirty="0" smtClean="0">
                <a:solidFill>
                  <a:schemeClr val="tx1"/>
                </a:solidFill>
              </a:rPr>
              <a:t>Назови,</a:t>
            </a:r>
            <a:r>
              <a:rPr lang="ru-RU" sz="1400" dirty="0" smtClean="0">
                <a:solidFill>
                  <a:schemeClr val="tx1"/>
                </a:solidFill>
              </a:rPr>
              <a:t> чего  не бывает  в городе? (огорода, медведя, гор). А что можно увидеть в городе? (дорогу, дома, транспорт)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иханова\0004-007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100064" cy="1314640"/>
          </a:xfrm>
          <a:prstGeom prst="rect">
            <a:avLst/>
          </a:prstGeom>
          <a:noFill/>
        </p:spPr>
      </p:pic>
      <p:pic>
        <p:nvPicPr>
          <p:cNvPr id="4099" name="Picture 3" descr="C:\Users\user\Desktop\Лиханова\8328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564904"/>
            <a:ext cx="1187127" cy="1666083"/>
          </a:xfrm>
          <a:prstGeom prst="rect">
            <a:avLst/>
          </a:prstGeom>
          <a:noFill/>
        </p:spPr>
      </p:pic>
      <p:pic>
        <p:nvPicPr>
          <p:cNvPr id="4100" name="Picture 4" descr="C:\Users\user\Desktop\Лиханова\транс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2880320" cy="1548172"/>
          </a:xfrm>
          <a:prstGeom prst="rect">
            <a:avLst/>
          </a:prstGeom>
          <a:noFill/>
        </p:spPr>
      </p:pic>
      <p:pic>
        <p:nvPicPr>
          <p:cNvPr id="4101" name="Picture 5" descr="C:\Users\user\Desktop\Лиханова\hello_html_m489f2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2439987" cy="16122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869160"/>
            <a:ext cx="28163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на площадку\Лиханова\0006-009-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700808"/>
            <a:ext cx="1962559" cy="21406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16288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Бывает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16288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 бывает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76389 -0.31504 " pathEditMode="relative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14815E-6 L 0.67726 -0.58797 " pathEditMode="relative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31493 -0.53542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51852E-6 L -0.33073 -0.1889 " pathEditMode="relative" ptsTypes="AA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1.11111E-6 L -0.65364 -0.0419 " pathEditMode="relative" ptsTypes="AA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77778E-6 L -0.53542 0.02106 " pathEditMode="relative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534</TotalTime>
  <Words>180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Тема «Город»</vt:lpstr>
      <vt:lpstr> «Найди герб Иркутска» Цель: активизация словаря Задание: найди герб Иркутска </vt:lpstr>
      <vt:lpstr>«Выбери флаг  Иркутска» Цель: активизация словаря Задание: найди флаг Иркутска </vt:lpstr>
      <vt:lpstr>Символика города информация для родителей</vt:lpstr>
      <vt:lpstr>«Четвертый лишний» Цель: активизация словаря Задание :  на какой фотографии  не изображен город Иркутск? Докажи.</vt:lpstr>
      <vt:lpstr> «Четвертый лишний» Цель: активизация словаря Задание : что лишнее? (дом, нора, магазин. Школа) Докажи.</vt:lpstr>
      <vt:lpstr> «Четвертый лишний» Цель: активизация словаря Задание : что лишнее? (переход, детская площадка, огород, фонтан) Докажи.</vt:lpstr>
      <vt:lpstr> «Четвертый лишний» Цель: активизация словаря Задание :что лишнее? (перекрёсток, светофор, дома, теплица). Докажи.</vt:lpstr>
      <vt:lpstr>«Чего не бывает в городе?» Цель: словоизменение имён существительных в родительном падеже Задание: Назови, чего  не бывает  в городе? (огорода, медведя, гор). А что можно увидеть в городе? (дорогу, дома, транспорт)</vt:lpstr>
      <vt:lpstr>«Много чего?» Цель:  словоизменение имён существительных в родительном падеже множественного числа  Задание: много чего можно встретить в городе? (много домов, машин, клумб, фонтанов, памятников. Парков)</vt:lpstr>
      <vt:lpstr>«мой, моя» Цель: согласование имён существительных с притяжательными местоимениями Задание: Для маши найди предметы, про которые можно сказать: «Она моя»( Проговори : «моя остановка,  моя машина,  моя почта,  моя школа). Для Паши найди предметы, про которые можно сказать: «Он мой»  Проговори(перекрёсток, памятник, мост, магазин</vt:lpstr>
      <vt:lpstr>«Посчитай-ка» Цель: согласование имён существительных  и прилагательных с числительными (перекрёсток, пешеходный переход, асфальтированная дорога) Задание:  сосчитай до заданной цифры</vt:lpstr>
      <vt:lpstr>« гномик и великан» Цель: словообразование с помощью увеличительных и уменьшительно-ласкательных  суффиксов Задание: Подбери предметы для гномика и назови (домик, светофорчик., клумбочка, фонтанчик.  Подбери предметы для великана и назови (домище, светофорище, клумбище, фонтанище)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город Иркутск</dc:title>
  <dc:creator>Пользователь</dc:creator>
  <cp:lastModifiedBy>Пользователь Windows</cp:lastModifiedBy>
  <cp:revision>46</cp:revision>
  <dcterms:created xsi:type="dcterms:W3CDTF">2016-03-18T07:36:43Z</dcterms:created>
  <dcterms:modified xsi:type="dcterms:W3CDTF">2022-02-04T02:50:12Z</dcterms:modified>
</cp:coreProperties>
</file>