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wmf" ContentType="image/x-wmf"/>
  <Default Extension="png" ContentType="image/png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theme/theme1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presProps" Target="presProps.xml" /><Relationship Id="rId33" Type="http://schemas.openxmlformats.org/officeDocument/2006/relationships/tableStyles" Target="tableStyles.xml" /><Relationship Id="rId3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2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2BCFCF-44AC-4B03-9F64-C505369F9460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F3D315-CFE8-4D4D-A994-CB7A683689FD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2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07504" y="260649"/>
            <a:ext cx="4104456" cy="144015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/>
              <a:t>Занятие для детей старшей группы</a:t>
            </a:r>
            <a:br>
              <a:rPr lang="en-US" sz="4800"/>
            </a:br>
            <a:endParaRPr lang="ru-RU" sz="4800"/>
          </a:p>
        </p:txBody>
      </p:sp>
      <p:sp>
        <p:nvSpPr>
          <p:cNvPr id="6" name="Подзаголовок 4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0" y="1556792"/>
            <a:ext cx="5364088" cy="408200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54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0070C0"/>
                </a:solidFill>
              </a:rPr>
              <a:t>Путешествие </a:t>
            </a:r>
            <a:endParaRPr/>
          </a:p>
          <a:p>
            <a:pPr>
              <a:defRPr/>
            </a:pPr>
            <a:r>
              <a:rPr lang="ru-RU" sz="54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0070C0"/>
                </a:solidFill>
              </a:rPr>
              <a:t>по станциям</a:t>
            </a:r>
            <a:endParaRPr/>
          </a:p>
          <a:p>
            <a:pPr>
              <a:defRPr/>
            </a:pPr>
            <a:r>
              <a:rPr lang="ru-RU" sz="5400" b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0070C0"/>
                </a:solidFill>
              </a:rPr>
              <a:t> здорового образа жизни</a:t>
            </a:r>
            <a:endParaRPr lang="ru-RU" sz="5400" b="1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 scaled="1"/>
                </a:gra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7" name="TextBox 5" hidden="0"/>
          <p:cNvSpPr>
            <a:spLocks noAdjustHandles="0" noChangeArrowheads="0"/>
          </p:cNvSpPr>
          <p:nvPr isPhoto="0" userDrawn="0"/>
        </p:nvSpPr>
        <p:spPr bwMode="auto">
          <a:xfrm flipH="0" flipV="0">
            <a:off x="5940151" y="5035989"/>
            <a:ext cx="2666835" cy="2204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ru-RU"/>
              <a:t>Авторы:</a:t>
            </a:r>
            <a:endParaRPr/>
          </a:p>
          <a:p>
            <a:pPr>
              <a:defRPr/>
            </a:pPr>
            <a:r>
              <a:rPr lang="ru-RU"/>
              <a:t>Макарова Е.В.</a:t>
            </a:r>
            <a:endParaRPr/>
          </a:p>
          <a:p>
            <a:pPr>
              <a:defRPr/>
            </a:pPr>
            <a:r>
              <a:rPr lang="ru-RU"/>
              <a:t>Гизатулина</a:t>
            </a:r>
            <a:r>
              <a:rPr lang="ru-RU"/>
              <a:t> Т.В. </a:t>
            </a:r>
            <a:endParaRPr/>
          </a:p>
          <a:p>
            <a:pPr>
              <a:defRPr/>
            </a:pPr>
            <a:r>
              <a:rPr lang="ru-RU"/>
              <a:t>Воспитатели МБДОУ </a:t>
            </a:r>
            <a:endParaRPr lang="ru-RU"/>
          </a:p>
          <a:p>
            <a:pPr>
              <a:defRPr/>
            </a:pPr>
            <a:r>
              <a:rPr lang="ru-RU"/>
              <a:t>города Иркутска </a:t>
            </a:r>
            <a:endParaRPr lang="ru-RU"/>
          </a:p>
          <a:p>
            <a:pPr>
              <a:defRPr/>
            </a:pPr>
            <a:r>
              <a:rPr lang="ru-RU"/>
              <a:t>детский сад № 147№ 147 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483768" y="274638"/>
            <a:ext cx="6203032" cy="6322714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400">
                <a:latin typeface="Times New Roman"/>
                <a:cs typeface="Times New Roman"/>
              </a:rPr>
              <a:t>Лёг в карман и караулю: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Рёву</a:t>
            </a:r>
            <a:r>
              <a:rPr lang="ru-RU" sz="2400">
                <a:latin typeface="Times New Roman"/>
                <a:cs typeface="Times New Roman"/>
              </a:rPr>
              <a:t>, плаксу  и грязнулю.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Им </a:t>
            </a:r>
            <a:r>
              <a:rPr lang="ru-RU" sz="2400">
                <a:latin typeface="Times New Roman"/>
                <a:cs typeface="Times New Roman"/>
              </a:rPr>
              <a:t>утру  потоки  слёз</a:t>
            </a:r>
            <a:r>
              <a:rPr lang="ru-RU" sz="2400">
                <a:latin typeface="Times New Roman"/>
                <a:cs typeface="Times New Roman"/>
              </a:rPr>
              <a:t>,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Не </a:t>
            </a:r>
            <a:r>
              <a:rPr lang="ru-RU" sz="2400">
                <a:latin typeface="Times New Roman"/>
                <a:cs typeface="Times New Roman"/>
              </a:rPr>
              <a:t>забуду  и про  нос.   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(</a:t>
            </a:r>
            <a:r>
              <a:rPr lang="ru-RU" sz="2400">
                <a:latin typeface="Times New Roman"/>
                <a:cs typeface="Times New Roman"/>
              </a:rPr>
              <a:t>Носовой платок).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Гладко</a:t>
            </a:r>
            <a:r>
              <a:rPr lang="ru-RU" sz="2400">
                <a:latin typeface="Times New Roman"/>
                <a:cs typeface="Times New Roman"/>
              </a:rPr>
              <a:t>  и   душисто,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моет </a:t>
            </a:r>
            <a:r>
              <a:rPr lang="ru-RU" sz="2400">
                <a:latin typeface="Times New Roman"/>
                <a:cs typeface="Times New Roman"/>
              </a:rPr>
              <a:t>  очень чисто.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Нужно</a:t>
            </a:r>
            <a:r>
              <a:rPr lang="ru-RU" sz="2400">
                <a:latin typeface="Times New Roman"/>
                <a:cs typeface="Times New Roman"/>
              </a:rPr>
              <a:t>, чтоб у каждого  было – </a:t>
            </a:r>
            <a:r>
              <a:rPr lang="ru-RU" sz="2400">
                <a:latin typeface="Times New Roman"/>
                <a:cs typeface="Times New Roman"/>
              </a:rPr>
              <a:t>(</a:t>
            </a:r>
            <a:r>
              <a:rPr lang="ru-RU" sz="2400">
                <a:latin typeface="Times New Roman"/>
                <a:cs typeface="Times New Roman"/>
              </a:rPr>
              <a:t>Мыло)  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На </a:t>
            </a:r>
            <a:r>
              <a:rPr lang="ru-RU" sz="2400">
                <a:latin typeface="Times New Roman"/>
                <a:cs typeface="Times New Roman"/>
              </a:rPr>
              <a:t>себя я труд беру: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Пятки</a:t>
            </a:r>
            <a:r>
              <a:rPr lang="ru-RU" sz="2400">
                <a:latin typeface="Times New Roman"/>
                <a:cs typeface="Times New Roman"/>
              </a:rPr>
              <a:t>, локти с мылом тру,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И </a:t>
            </a:r>
            <a:r>
              <a:rPr lang="ru-RU" sz="2400">
                <a:latin typeface="Times New Roman"/>
                <a:cs typeface="Times New Roman"/>
              </a:rPr>
              <a:t>коленки оттираю,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Ничего </a:t>
            </a:r>
            <a:r>
              <a:rPr lang="ru-RU" sz="2400">
                <a:latin typeface="Times New Roman"/>
                <a:cs typeface="Times New Roman"/>
              </a:rPr>
              <a:t>не забываю. (Мочалка)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Вытираю</a:t>
            </a:r>
            <a:r>
              <a:rPr lang="ru-RU" sz="2400">
                <a:latin typeface="Times New Roman"/>
                <a:cs typeface="Times New Roman"/>
              </a:rPr>
              <a:t>  я, стараюсь.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После</a:t>
            </a:r>
            <a:r>
              <a:rPr lang="ru-RU" sz="2400">
                <a:latin typeface="Times New Roman"/>
                <a:cs typeface="Times New Roman"/>
              </a:rPr>
              <a:t>  бани  паренька.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Всё </a:t>
            </a:r>
            <a:r>
              <a:rPr lang="ru-RU" sz="2400">
                <a:latin typeface="Times New Roman"/>
                <a:cs typeface="Times New Roman"/>
              </a:rPr>
              <a:t>намокло, всё измялось –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Нет </a:t>
            </a:r>
            <a:r>
              <a:rPr lang="ru-RU" sz="2400">
                <a:latin typeface="Times New Roman"/>
                <a:cs typeface="Times New Roman"/>
              </a:rPr>
              <a:t>сухого  уголка. </a:t>
            </a:r>
            <a:r>
              <a:rPr lang="ru-RU" sz="2400">
                <a:latin typeface="Times New Roman"/>
                <a:cs typeface="Times New Roman"/>
              </a:rPr>
              <a:t>(Полотенце</a:t>
            </a:r>
            <a:r>
              <a:rPr lang="ru-RU" sz="2400">
                <a:latin typeface="Times New Roman"/>
                <a:cs typeface="Times New Roman"/>
              </a:rPr>
              <a:t>) 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Хожу-брожу</a:t>
            </a:r>
            <a:r>
              <a:rPr lang="ru-RU" sz="2400">
                <a:latin typeface="Times New Roman"/>
                <a:cs typeface="Times New Roman"/>
              </a:rPr>
              <a:t>  не по лесам</a:t>
            </a:r>
            <a:r>
              <a:rPr lang="ru-RU" sz="2400">
                <a:latin typeface="Times New Roman"/>
                <a:cs typeface="Times New Roman"/>
              </a:rPr>
              <a:t>,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А </a:t>
            </a:r>
            <a:r>
              <a:rPr lang="ru-RU" sz="2400">
                <a:latin typeface="Times New Roman"/>
                <a:cs typeface="Times New Roman"/>
              </a:rPr>
              <a:t>по усам, по волосам. 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И </a:t>
            </a:r>
            <a:r>
              <a:rPr lang="ru-RU" sz="2400">
                <a:latin typeface="Times New Roman"/>
                <a:cs typeface="Times New Roman"/>
              </a:rPr>
              <a:t>зубы  у меня длинней</a:t>
            </a:r>
            <a:r>
              <a:rPr lang="ru-RU" sz="2400">
                <a:latin typeface="Times New Roman"/>
                <a:cs typeface="Times New Roman"/>
              </a:rPr>
              <a:t>,</a:t>
            </a:r>
            <a:br>
              <a:rPr lang="ru-RU" sz="2400">
                <a:latin typeface="Times New Roman"/>
                <a:cs typeface="Times New Roman"/>
              </a:rPr>
            </a:br>
            <a:r>
              <a:rPr lang="ru-RU" sz="2400">
                <a:latin typeface="Times New Roman"/>
                <a:cs typeface="Times New Roman"/>
              </a:rPr>
              <a:t>Чем</a:t>
            </a:r>
            <a:r>
              <a:rPr lang="ru-RU" sz="2400">
                <a:latin typeface="Times New Roman"/>
                <a:cs typeface="Times New Roman"/>
              </a:rPr>
              <a:t>  у волков  и медведей.   (Расческа)</a:t>
            </a:r>
            <a:endParaRPr lang="ru-RU" sz="2400">
              <a:latin typeface="Times New Roman"/>
              <a:cs typeface="Times New Roman"/>
            </a:endParaRPr>
          </a:p>
        </p:txBody>
      </p:sp>
      <p:pic>
        <p:nvPicPr>
          <p:cNvPr id="5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8599" y="-387424"/>
            <a:ext cx="230425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5724128" y="193999"/>
            <a:ext cx="2843807" cy="213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6340971" y="2852936"/>
            <a:ext cx="2803029" cy="212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https://cdn1.ozone.ru/multimedia/1023460889.jpg" hidden="0"/>
          <p:cNvPicPr>
            <a:picLocks noChangeAspect="1" noChangeArrowheads="1"/>
          </p:cNvPicPr>
          <p:nvPr isPhoto="0" userDrawn="0"/>
        </p:nvPicPr>
        <p:blipFill>
          <a:blip r:embed="rId5"/>
          <a:stretch/>
        </p:blipFill>
        <p:spPr bwMode="auto">
          <a:xfrm>
            <a:off x="98599" y="2060848"/>
            <a:ext cx="2373890" cy="2304256"/>
          </a:xfrm>
          <a:prstGeom prst="rect">
            <a:avLst/>
          </a:prstGeom>
          <a:noFill/>
        </p:spPr>
      </p:pic>
      <p:pic>
        <p:nvPicPr>
          <p:cNvPr id="9" name="Picture 12" descr="https://www.joypet.ru/image/cache/18961b626baeff5bb05011c7ba6203f3.jpg" hidden="0"/>
          <p:cNvPicPr>
            <a:picLocks noChangeAspect="1" noChangeArrowheads="1"/>
          </p:cNvPicPr>
          <p:nvPr isPhoto="0" userDrawn="0"/>
        </p:nvPicPr>
        <p:blipFill>
          <a:blip r:embed="rId6"/>
          <a:stretch/>
        </p:blipFill>
        <p:spPr bwMode="auto">
          <a:xfrm>
            <a:off x="7498" y="4718637"/>
            <a:ext cx="2139363" cy="21393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 hidden="0"/>
          <p:cNvSpPr/>
          <p:nvPr isPhoto="0" userDrawn="0"/>
        </p:nvSpPr>
        <p:spPr bwMode="auto">
          <a:xfrm>
            <a:off x="2286000" y="188640"/>
            <a:ext cx="4572000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Белая </a:t>
            </a:r>
            <a:r>
              <a:rPr lang="ru-RU" sz="2200">
                <a:latin typeface="Times New Roman"/>
                <a:cs typeface="Times New Roman"/>
              </a:rPr>
              <a:t>река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На щетинку затекла,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По капле выходит –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Со стен всё микробы выводит.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(Зубная паста)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Волосистою головкой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В рот она влезает ловко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И чистит зубы нам и вам вечером и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По утрам. </a:t>
            </a:r>
            <a:r>
              <a:rPr lang="ru-RU" sz="2200">
                <a:latin typeface="Times New Roman"/>
                <a:cs typeface="Times New Roman"/>
              </a:rPr>
              <a:t>(</a:t>
            </a:r>
            <a:r>
              <a:rPr lang="ru-RU" sz="2200">
                <a:latin typeface="Times New Roman"/>
                <a:cs typeface="Times New Roman"/>
              </a:rPr>
              <a:t>Зубная щётка) </a:t>
            </a:r>
            <a:endParaRPr lang="ru-RU" sz="22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Серебряная </a:t>
            </a:r>
            <a:r>
              <a:rPr lang="ru-RU" sz="2200">
                <a:latin typeface="Times New Roman"/>
                <a:cs typeface="Times New Roman"/>
              </a:rPr>
              <a:t>труба,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Из трубы бежит вода,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Вода бежит и льётся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На дно колодца,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На трубе – два братца,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Сидят да веселятся.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Один в кафтане красном,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Второй – в голубом,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Оба друга-брата </a:t>
            </a:r>
            <a:endParaRPr/>
          </a:p>
          <a:p>
            <a:pPr>
              <a:defRPr/>
            </a:pPr>
            <a:r>
              <a:rPr lang="ru-RU" sz="2200">
                <a:latin typeface="Times New Roman"/>
                <a:cs typeface="Times New Roman"/>
              </a:rPr>
              <a:t>Заведуют водой. </a:t>
            </a:r>
            <a:r>
              <a:rPr lang="ru-RU" sz="2200">
                <a:latin typeface="Times New Roman"/>
                <a:cs typeface="Times New Roman"/>
              </a:rPr>
              <a:t>(</a:t>
            </a:r>
            <a:r>
              <a:rPr lang="ru-RU" sz="2200">
                <a:latin typeface="Times New Roman"/>
                <a:cs typeface="Times New Roman"/>
              </a:rPr>
              <a:t>Умывальник) 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5" name="Picture 4" descr="https://thumbs.dreamstime.com/b/%D1%80%D0%BE%D0%B7%D0%BE%D0%B2%D0%B0%D1%8F-%D0%B7%D1%83%D0%B1%D0%BD%D0%B0%D1%8F-%D1%89%D0%B5%D1%82%D0%BA%D0%B0-32201909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5218730" y="3284984"/>
            <a:ext cx="3919093" cy="1780738"/>
          </a:xfrm>
          <a:prstGeom prst="rect">
            <a:avLst/>
          </a:prstGeom>
          <a:noFill/>
        </p:spPr>
      </p:pic>
      <p:pic>
        <p:nvPicPr>
          <p:cNvPr id="6" name="Picture 6" descr="https://kupilekarstva.ru/wa-data/public/shop/products/17/34/103417/images/69345/69345.970.jpg" hidden="0"/>
          <p:cNvPicPr>
            <a:picLocks noChangeAspect="1" noChangeArrowheads="1"/>
          </p:cNvPicPr>
          <p:nvPr isPhoto="0" userDrawn="0"/>
        </p:nvPicPr>
        <p:blipFill>
          <a:blip r:embed="rId3"/>
          <a:stretch/>
        </p:blipFill>
        <p:spPr bwMode="auto">
          <a:xfrm>
            <a:off x="107504" y="116632"/>
            <a:ext cx="2178496" cy="3024336"/>
          </a:xfrm>
          <a:prstGeom prst="rect">
            <a:avLst/>
          </a:prstGeom>
          <a:noFill/>
        </p:spPr>
      </p:pic>
      <p:pic>
        <p:nvPicPr>
          <p:cNvPr id="7" name="Picture 8" descr="https://avatars.mds.yandex.net/get-pdb/1985244/7b10c358-2ffc-4d7c-b889-536291065b40/s1200?webp=false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0" y="4077072"/>
            <a:ext cx="2202502" cy="27748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1988840"/>
            <a:ext cx="8229600" cy="208823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rgbClr val="0070C0"/>
                </a:solidFill>
                <a:latin typeface="Times New Roman"/>
                <a:cs typeface="Times New Roman"/>
              </a:rPr>
              <a:t>Продалжаем</a:t>
            </a:r>
            <a:r>
              <a:rPr lang="ru-RU">
                <a:solidFill>
                  <a:srgbClr val="0070C0"/>
                </a:solidFill>
                <a:latin typeface="Times New Roman"/>
                <a:cs typeface="Times New Roman"/>
              </a:rPr>
              <a:t> наше </a:t>
            </a:r>
            <a:br>
              <a:rPr lang="ru-RU">
                <a:solidFill>
                  <a:srgbClr val="0070C0"/>
                </a:solidFill>
                <a:latin typeface="Times New Roman"/>
                <a:cs typeface="Times New Roman"/>
              </a:rPr>
            </a:br>
            <a:r>
              <a:rPr lang="ru-RU">
                <a:solidFill>
                  <a:srgbClr val="0070C0"/>
                </a:solidFill>
                <a:latin typeface="Times New Roman"/>
                <a:cs typeface="Times New Roman"/>
              </a:rPr>
              <a:t>путешествие</a:t>
            </a:r>
            <a:endParaRPr lang="ru-RU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2052" y="-9897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Схема 12" hidden="0"/>
          <p:cNvGrpSpPr/>
          <p:nvPr isPhoto="0" userDrawn="0"/>
        </p:nvGrpSpPr>
        <p:grpSpPr bwMode="auto">
          <a:xfrm>
            <a:off x="685800" y="476673"/>
            <a:ext cx="6766520" cy="2520279"/>
            <a:chOff x="0" y="0"/>
            <a:chExt cx="6766520" cy="2520279"/>
          </a:xfrm>
        </p:grpSpPr>
        <p:sp>
          <p:nvSpPr>
            <p:cNvPr id="6" name="" hidden="0"/>
            <p:cNvSpPr/>
            <p:nvPr isPhoto="0" userDrawn="0"/>
          </p:nvSpPr>
          <p:spPr bwMode="auto">
            <a:xfrm>
              <a:off x="0" y="14137"/>
              <a:ext cx="6766520" cy="25061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  <a:alpha val="90000"/>
              </a:schemeClr>
            </a:solidFill>
            <a:ln>
              <a:noFill/>
            </a:ln>
            <a:effectLst>
              <a:glow rad="63500">
                <a:schemeClr val="accent3">
                  <a:alpha val="90000"/>
                  <a:hueOff val="0"/>
                  <a:satOff val="0"/>
                  <a:lumOff val="0"/>
                  <a:alphaOff val="0"/>
                  <a:alpha val="45000"/>
                  <a:satMod val="120000"/>
                </a:schemeClr>
              </a:glow>
            </a:effectLst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lvl="0" algn="l" defTabSz="2800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300"/>
                <a:t>Станция</a:t>
              </a:r>
              <a:br>
                <a:rPr lang="ru-RU" sz="6300"/>
              </a:br>
              <a:r>
                <a:rPr lang="ru-RU" sz="6300"/>
                <a:t>«</a:t>
              </a:r>
              <a:r>
                <a:rPr lang="ru-RU" sz="6300"/>
                <a:t>Зарядкино</a:t>
              </a:r>
              <a:r>
                <a:rPr lang="ru-RU" sz="6300"/>
                <a:t>»</a:t>
              </a:r>
              <a:endParaRPr lang="ru-RU" sz="6300"/>
            </a:p>
          </p:txBody>
        </p:sp>
      </p:grpSp>
      <p:sp>
        <p:nvSpPr>
          <p:cNvPr id="7" name="Подзаголовок 3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683568" y="3429000"/>
            <a:ext cx="7992888" cy="2209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000" b="1">
                <a:solidFill>
                  <a:srgbClr val="002060"/>
                </a:solidFill>
                <a:latin typeface="Times New Roman"/>
                <a:cs typeface="Times New Roman"/>
              </a:rPr>
              <a:t>Чтобы не был хилым, вялым,</a:t>
            </a:r>
            <a:endParaRPr/>
          </a:p>
          <a:p>
            <a:pPr>
              <a:defRPr/>
            </a:pPr>
            <a:r>
              <a:rPr lang="ru-RU" sz="4000" b="1">
                <a:solidFill>
                  <a:srgbClr val="002060"/>
                </a:solidFill>
                <a:latin typeface="Times New Roman"/>
                <a:cs typeface="Times New Roman"/>
              </a:rPr>
              <a:t>Не лежал под одеялом,</a:t>
            </a:r>
            <a:endParaRPr/>
          </a:p>
          <a:p>
            <a:pPr>
              <a:defRPr/>
            </a:pPr>
            <a:r>
              <a:rPr lang="ru-RU" sz="4000" b="1">
                <a:solidFill>
                  <a:srgbClr val="002060"/>
                </a:solidFill>
                <a:latin typeface="Times New Roman"/>
                <a:cs typeface="Times New Roman"/>
              </a:rPr>
              <a:t>Не хворал и был в порядке,</a:t>
            </a:r>
            <a:endParaRPr/>
          </a:p>
          <a:p>
            <a:pPr>
              <a:defRPr/>
            </a:pPr>
            <a:r>
              <a:rPr lang="ru-RU" sz="4000" b="1">
                <a:solidFill>
                  <a:srgbClr val="002060"/>
                </a:solidFill>
                <a:latin typeface="Times New Roman"/>
                <a:cs typeface="Times New Roman"/>
              </a:rPr>
              <a:t>Делай каждый день ЗАРЯДКУ!</a:t>
            </a:r>
            <a:endParaRPr/>
          </a:p>
          <a:p>
            <a:pPr>
              <a:defRPr/>
            </a:pPr>
            <a:endParaRPr lang="ru-RU" sz="60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60648"/>
            <a:ext cx="8229600" cy="38164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               </a:t>
            </a: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Зарядкино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Зарядкино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</a:t>
            </a:r>
            <a:b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Довольна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 детвора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.</a:t>
            </a:r>
            <a:b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Скорее 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все в вагоны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,</a:t>
            </a:r>
            <a:b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      Нам </a:t>
            </a:r>
            <a:r>
              <a:rPr lang="ru-RU" sz="4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дальше в путь пора!</a:t>
            </a:r>
            <a:endParaRPr lang="ru-RU" sz="400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22052" y="-9897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Схема 12" hidden="0"/>
          <p:cNvGrpSpPr/>
          <p:nvPr isPhoto="0" userDrawn="0"/>
        </p:nvGrpSpPr>
        <p:grpSpPr bwMode="auto">
          <a:xfrm>
            <a:off x="685800" y="476673"/>
            <a:ext cx="6766520" cy="2520279"/>
            <a:chOff x="0" y="0"/>
            <a:chExt cx="6766520" cy="2520279"/>
          </a:xfrm>
        </p:grpSpPr>
        <p:sp>
          <p:nvSpPr>
            <p:cNvPr id="6" name="" hidden="0"/>
            <p:cNvSpPr/>
            <p:nvPr isPhoto="0" userDrawn="0"/>
          </p:nvSpPr>
          <p:spPr bwMode="auto">
            <a:xfrm>
              <a:off x="0" y="14137"/>
              <a:ext cx="6766520" cy="25061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  <a:alpha val="90000"/>
              </a:schemeClr>
            </a:solidFill>
            <a:ln>
              <a:noFill/>
            </a:ln>
            <a:effectLst>
              <a:glow rad="63500">
                <a:schemeClr val="accent3">
                  <a:alpha val="90000"/>
                  <a:hueOff val="0"/>
                  <a:satOff val="0"/>
                  <a:lumOff val="0"/>
                  <a:alphaOff val="0"/>
                  <a:alpha val="45000"/>
                  <a:satMod val="120000"/>
                </a:schemeClr>
              </a:glow>
            </a:effectLst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lvl="0" algn="l" defTabSz="2800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300"/>
                <a:t>Станция</a:t>
              </a:r>
              <a:br>
                <a:rPr lang="ru-RU" sz="6300"/>
              </a:br>
              <a:r>
                <a:rPr lang="ru-RU" sz="6300"/>
                <a:t>«</a:t>
              </a:r>
              <a:r>
                <a:rPr lang="ru-RU" sz="6300"/>
                <a:t>Загадкино</a:t>
              </a:r>
              <a:r>
                <a:rPr lang="ru-RU" sz="6300"/>
                <a:t>»</a:t>
              </a:r>
              <a:endParaRPr lang="ru-RU" sz="6300"/>
            </a:p>
          </p:txBody>
        </p:sp>
      </p:grpSp>
      <p:sp>
        <p:nvSpPr>
          <p:cNvPr id="7" name="Подзаголовок 3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683568" y="2924944"/>
            <a:ext cx="7992888" cy="27138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000">
                <a:solidFill>
                  <a:srgbClr val="002060"/>
                </a:solidFill>
                <a:latin typeface="Times New Roman"/>
                <a:cs typeface="Times New Roman"/>
              </a:rPr>
              <a:t>Мы прибыли на станцию «</a:t>
            </a:r>
            <a:r>
              <a:rPr lang="ru-RU" sz="6000">
                <a:solidFill>
                  <a:srgbClr val="002060"/>
                </a:solidFill>
                <a:latin typeface="Times New Roman"/>
                <a:cs typeface="Times New Roman"/>
              </a:rPr>
              <a:t>Загадкино</a:t>
            </a:r>
            <a:r>
              <a:rPr lang="ru-RU" sz="6000">
                <a:solidFill>
                  <a:srgbClr val="002060"/>
                </a:solidFill>
                <a:latin typeface="Times New Roman"/>
                <a:cs typeface="Times New Roman"/>
              </a:rPr>
              <a:t>», на которой нас поджидает Грязнуля</a:t>
            </a:r>
            <a:endParaRPr lang="ru-RU" sz="60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orage.snappages.site/PSQCZP/assets/images/4316354_1710x2608_2500.pn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2999" y="0"/>
            <a:ext cx="2902818" cy="5400600"/>
          </a:xfrm>
          <a:prstGeom prst="rect">
            <a:avLst/>
          </a:prstGeom>
          <a:noFill/>
        </p:spPr>
      </p:pic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2915816" y="0"/>
            <a:ext cx="6408712" cy="67413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ru-RU" sz="2000" b="1">
                <a:latin typeface="Times New Roman"/>
                <a:cs typeface="Times New Roman"/>
              </a:rPr>
              <a:t>Ребята, вы хотите быть похожими на этого мальчика</a:t>
            </a:r>
            <a:r>
              <a:rPr lang="ru-RU" sz="2000" b="1">
                <a:latin typeface="Times New Roman"/>
                <a:cs typeface="Times New Roman"/>
              </a:rPr>
              <a:t>?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Times New Roman"/>
                <a:cs typeface="Times New Roman"/>
              </a:rPr>
              <a:t>Грязнуля </a:t>
            </a:r>
            <a:r>
              <a:rPr lang="ru-RU" sz="2000" b="1">
                <a:latin typeface="Times New Roman"/>
                <a:cs typeface="Times New Roman"/>
              </a:rPr>
              <a:t>предлагает вам сразиться с ним в соревновании. Вы должны вместе с ним отгадать загадки. </a:t>
            </a:r>
            <a:endParaRPr lang="ru-RU" sz="2000" b="1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Зимой </a:t>
            </a:r>
            <a:r>
              <a:rPr lang="ru-RU" sz="2000">
                <a:latin typeface="Times New Roman"/>
                <a:cs typeface="Times New Roman"/>
              </a:rPr>
              <a:t>в холодной воде купаться не боюсь.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Я </a:t>
            </a:r>
            <a:r>
              <a:rPr lang="ru-RU" sz="2000">
                <a:latin typeface="Times New Roman"/>
                <a:cs typeface="Times New Roman"/>
              </a:rPr>
              <a:t>только здоровее, ребята становлюсь</a:t>
            </a:r>
            <a:r>
              <a:rPr lang="ru-RU" sz="2000">
                <a:latin typeface="Times New Roman"/>
                <a:cs typeface="Times New Roman"/>
              </a:rPr>
              <a:t>.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(</a:t>
            </a:r>
            <a:r>
              <a:rPr lang="ru-RU" sz="2000">
                <a:latin typeface="Times New Roman"/>
                <a:cs typeface="Times New Roman"/>
              </a:rPr>
              <a:t>Грязнуля считает что это обтирание, а как считаете Вы</a:t>
            </a:r>
            <a:r>
              <a:rPr lang="ru-RU" sz="2000">
                <a:latin typeface="Times New Roman"/>
                <a:cs typeface="Times New Roman"/>
              </a:rPr>
              <a:t>)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Волосистою </a:t>
            </a:r>
            <a:r>
              <a:rPr lang="ru-RU" sz="2000">
                <a:latin typeface="Times New Roman"/>
                <a:cs typeface="Times New Roman"/>
              </a:rPr>
              <a:t>головкой, в рот она влезает ловко.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И </a:t>
            </a:r>
            <a:r>
              <a:rPr lang="ru-RU" sz="2000">
                <a:latin typeface="Times New Roman"/>
                <a:cs typeface="Times New Roman"/>
              </a:rPr>
              <a:t>считает зубы нам по утрам и вечерам</a:t>
            </a:r>
            <a:r>
              <a:rPr lang="ru-RU" sz="2000">
                <a:latin typeface="Times New Roman"/>
                <a:cs typeface="Times New Roman"/>
              </a:rPr>
              <a:t>.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(Грязнуля </a:t>
            </a:r>
            <a:r>
              <a:rPr lang="ru-RU" sz="2000">
                <a:latin typeface="Times New Roman"/>
                <a:cs typeface="Times New Roman"/>
              </a:rPr>
              <a:t>говорит что это полотенце. Ребята прав он</a:t>
            </a:r>
            <a:r>
              <a:rPr lang="ru-RU" sz="2000">
                <a:latin typeface="Times New Roman"/>
                <a:cs typeface="Times New Roman"/>
              </a:rPr>
              <a:t>?)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Кто </a:t>
            </a:r>
            <a:r>
              <a:rPr lang="ru-RU" sz="2000">
                <a:latin typeface="Times New Roman"/>
                <a:cs typeface="Times New Roman"/>
              </a:rPr>
              <a:t>в дни болезней всех полезней.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И </a:t>
            </a:r>
            <a:r>
              <a:rPr lang="ru-RU" sz="2000">
                <a:latin typeface="Times New Roman"/>
                <a:cs typeface="Times New Roman"/>
              </a:rPr>
              <a:t>лечит нас от всех болезней</a:t>
            </a:r>
            <a:r>
              <a:rPr lang="ru-RU" sz="2000">
                <a:latin typeface="Times New Roman"/>
                <a:cs typeface="Times New Roman"/>
              </a:rPr>
              <a:t>.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(</a:t>
            </a:r>
            <a:r>
              <a:rPr lang="ru-RU" sz="2000">
                <a:latin typeface="Times New Roman"/>
                <a:cs typeface="Times New Roman"/>
              </a:rPr>
              <a:t>Мама считает </a:t>
            </a:r>
            <a:r>
              <a:rPr lang="ru-RU" sz="2000">
                <a:latin typeface="Times New Roman"/>
                <a:cs typeface="Times New Roman"/>
              </a:rPr>
              <a:t>Грязнуля, </a:t>
            </a:r>
            <a:r>
              <a:rPr lang="ru-RU" sz="2000">
                <a:latin typeface="Times New Roman"/>
                <a:cs typeface="Times New Roman"/>
              </a:rPr>
              <a:t>а как думаете Вы кто это</a:t>
            </a:r>
            <a:r>
              <a:rPr lang="ru-RU" sz="2000">
                <a:latin typeface="Times New Roman"/>
                <a:cs typeface="Times New Roman"/>
              </a:rPr>
              <a:t>?)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Болеть </a:t>
            </a:r>
            <a:r>
              <a:rPr lang="ru-RU" sz="2000">
                <a:latin typeface="Times New Roman"/>
                <a:cs typeface="Times New Roman"/>
              </a:rPr>
              <a:t>мне не когда друзья.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В </a:t>
            </a:r>
            <a:r>
              <a:rPr lang="ru-RU" sz="2000">
                <a:latin typeface="Times New Roman"/>
                <a:cs typeface="Times New Roman"/>
              </a:rPr>
              <a:t>футбол, хоккей играю я.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И </a:t>
            </a:r>
            <a:r>
              <a:rPr lang="ru-RU" sz="2000">
                <a:latin typeface="Times New Roman"/>
                <a:cs typeface="Times New Roman"/>
              </a:rPr>
              <a:t>я собою очень горд. Что дарит </a:t>
            </a:r>
            <a:r>
              <a:rPr lang="ru-RU" sz="2000">
                <a:latin typeface="Times New Roman"/>
                <a:cs typeface="Times New Roman"/>
              </a:rPr>
              <a:t>мне здоровье….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(</a:t>
            </a:r>
            <a:r>
              <a:rPr lang="ru-RU" sz="2000">
                <a:latin typeface="Times New Roman"/>
                <a:cs typeface="Times New Roman"/>
              </a:rPr>
              <a:t>Таблетки, думаю что </a:t>
            </a:r>
            <a:r>
              <a:rPr lang="ru-RU" sz="2000">
                <a:latin typeface="Times New Roman"/>
                <a:cs typeface="Times New Roman"/>
              </a:rPr>
              <a:t>Грязнуля </a:t>
            </a:r>
            <a:r>
              <a:rPr lang="ru-RU" sz="2000">
                <a:latin typeface="Times New Roman"/>
                <a:cs typeface="Times New Roman"/>
              </a:rPr>
              <a:t>не прав. </a:t>
            </a:r>
            <a:r>
              <a:rPr lang="ru-RU" sz="2000">
                <a:latin typeface="Times New Roman"/>
                <a:cs typeface="Times New Roman"/>
              </a:rPr>
              <a:t>А </a:t>
            </a:r>
            <a:r>
              <a:rPr lang="ru-RU" sz="2000">
                <a:latin typeface="Times New Roman"/>
                <a:cs typeface="Times New Roman"/>
              </a:rPr>
              <a:t>как считаете Вы</a:t>
            </a:r>
            <a:r>
              <a:rPr lang="ru-RU" sz="2000">
                <a:latin typeface="Times New Roman"/>
                <a:cs typeface="Times New Roman"/>
              </a:rPr>
              <a:t>.)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Чтобы </a:t>
            </a:r>
            <a:r>
              <a:rPr lang="ru-RU" sz="2000">
                <a:latin typeface="Times New Roman"/>
                <a:cs typeface="Times New Roman"/>
              </a:rPr>
              <a:t>не был хилым, вялым.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Не </a:t>
            </a:r>
            <a:r>
              <a:rPr lang="ru-RU" sz="2000">
                <a:latin typeface="Times New Roman"/>
                <a:cs typeface="Times New Roman"/>
              </a:rPr>
              <a:t>лежал под одеялом.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Не </a:t>
            </a:r>
            <a:r>
              <a:rPr lang="ru-RU" sz="2000">
                <a:latin typeface="Times New Roman"/>
                <a:cs typeface="Times New Roman"/>
              </a:rPr>
              <a:t>хворал и был в порядке. </a:t>
            </a:r>
            <a:endParaRPr lang="ru-RU" sz="20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Делай </a:t>
            </a:r>
            <a:r>
              <a:rPr lang="ru-RU" sz="2000">
                <a:latin typeface="Times New Roman"/>
                <a:cs typeface="Times New Roman"/>
              </a:rPr>
              <a:t>каждый день</a:t>
            </a:r>
            <a:r>
              <a:rPr lang="ru-RU" sz="2000">
                <a:latin typeface="Times New Roman"/>
                <a:cs typeface="Times New Roman"/>
              </a:rPr>
              <a:t>.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Times New Roman"/>
                <a:cs typeface="Times New Roman"/>
              </a:rPr>
              <a:t>(Уроки</a:t>
            </a:r>
            <a:r>
              <a:rPr lang="ru-RU" sz="2000">
                <a:latin typeface="Times New Roman"/>
                <a:cs typeface="Times New Roman"/>
              </a:rPr>
              <a:t>, и опять </a:t>
            </a:r>
            <a:r>
              <a:rPr lang="ru-RU" sz="2000">
                <a:latin typeface="Times New Roman"/>
                <a:cs typeface="Times New Roman"/>
              </a:rPr>
              <a:t>Грязнуля </a:t>
            </a:r>
            <a:r>
              <a:rPr lang="ru-RU" sz="2000">
                <a:latin typeface="Times New Roman"/>
                <a:cs typeface="Times New Roman"/>
              </a:rPr>
              <a:t>не прав, ведь это …)</a:t>
            </a:r>
            <a:endParaRPr lang="ru-RU"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60648"/>
            <a:ext cx="8229600" cy="38164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               </a:t>
            </a: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>
                <a:solidFill>
                  <a:srgbClr val="002060"/>
                </a:solidFill>
                <a:latin typeface="Times New Roman"/>
                <a:cs typeface="Times New Roman"/>
              </a:rPr>
              <a:t>Едем дальше</a:t>
            </a:r>
            <a:endParaRPr lang="ru-RU" sz="40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2296" y="-3242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Схема 12" hidden="0"/>
          <p:cNvGrpSpPr/>
          <p:nvPr isPhoto="0" userDrawn="0"/>
        </p:nvGrpSpPr>
        <p:grpSpPr bwMode="auto">
          <a:xfrm>
            <a:off x="685800" y="476673"/>
            <a:ext cx="6766520" cy="2520279"/>
            <a:chOff x="0" y="0"/>
            <a:chExt cx="6766520" cy="2520279"/>
          </a:xfrm>
        </p:grpSpPr>
        <p:sp>
          <p:nvSpPr>
            <p:cNvPr id="6" name="" hidden="0"/>
            <p:cNvSpPr/>
            <p:nvPr isPhoto="0" userDrawn="0"/>
          </p:nvSpPr>
          <p:spPr bwMode="auto">
            <a:xfrm>
              <a:off x="0" y="332378"/>
              <a:ext cx="6766520" cy="218790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  <a:alpha val="90000"/>
              </a:schemeClr>
            </a:solidFill>
            <a:ln>
              <a:noFill/>
            </a:ln>
            <a:effectLst>
              <a:glow rad="63500">
                <a:schemeClr val="accent3">
                  <a:alpha val="90000"/>
                  <a:hueOff val="0"/>
                  <a:satOff val="0"/>
                  <a:lumOff val="0"/>
                  <a:alphaOff val="0"/>
                  <a:alpha val="45000"/>
                  <a:satMod val="120000"/>
                </a:schemeClr>
              </a:glow>
            </a:effectLst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209550" tIns="209550" rIns="209550" bIns="209550" numCol="1" spcCol="1270" anchor="ctr" anchorCtr="0">
              <a:noAutofit/>
            </a:bodyPr>
            <a:lstStyle/>
            <a:p>
              <a:pPr lvl="0" algn="l" defTabSz="24447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5500"/>
                <a:t>Станция</a:t>
              </a:r>
              <a:br>
                <a:rPr lang="ru-RU" sz="5500"/>
              </a:br>
              <a:r>
                <a:rPr lang="ru-RU" sz="5500"/>
                <a:t>«Умники и умницы»</a:t>
              </a:r>
              <a:endParaRPr lang="ru-RU" sz="55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1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08720"/>
            <a:ext cx="8229600" cy="48245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i="1">
                <a:solidFill>
                  <a:srgbClr val="7030A0"/>
                </a:solidFill>
              </a:rPr>
              <a:t>Цель </a:t>
            </a:r>
            <a:r>
              <a:rPr lang="ru-RU" i="1">
                <a:solidFill>
                  <a:srgbClr val="7030A0"/>
                </a:solidFill>
              </a:rPr>
              <a:t>:</a:t>
            </a:r>
            <a:br>
              <a:rPr lang="ru-RU">
                <a:solidFill>
                  <a:srgbClr val="7030A0"/>
                </a:solidFill>
              </a:rPr>
            </a:br>
            <a:r>
              <a:rPr lang="ru-RU">
                <a:solidFill>
                  <a:srgbClr val="7030A0"/>
                </a:solidFill>
              </a:rPr>
              <a:t>формирование представлений о здоровом образе жизни, его элементарных нормах и правилах.</a:t>
            </a:r>
            <a:br>
              <a:rPr lang="ru-RU">
                <a:solidFill>
                  <a:srgbClr val="7030A0"/>
                </a:solidFill>
              </a:rPr>
            </a:br>
            <a:endParaRPr lang="ru-RU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0" y="476672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>
                <a:latin typeface="Times New Roman"/>
                <a:cs typeface="Times New Roman"/>
              </a:rPr>
              <a:t>Ребята, вам необходимо досказать пословицы о здоровье. 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Здоровье дороже……………….</a:t>
            </a:r>
            <a:endParaRPr/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Береги </a:t>
            </a:r>
            <a:r>
              <a:rPr lang="ru-RU" sz="4000">
                <a:latin typeface="Times New Roman"/>
                <a:cs typeface="Times New Roman"/>
              </a:rPr>
              <a:t>платье </a:t>
            </a:r>
            <a:r>
              <a:rPr lang="ru-RU" sz="4000">
                <a:latin typeface="Times New Roman"/>
                <a:cs typeface="Times New Roman"/>
              </a:rPr>
              <a:t>снову</a:t>
            </a:r>
            <a:r>
              <a:rPr lang="ru-RU" sz="4000">
                <a:latin typeface="Times New Roman"/>
                <a:cs typeface="Times New Roman"/>
              </a:rPr>
              <a:t>, …………………….. 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Чистота-</a:t>
            </a:r>
            <a:r>
              <a:rPr lang="ru-RU" sz="4000">
                <a:latin typeface="Times New Roman"/>
                <a:cs typeface="Times New Roman"/>
              </a:rPr>
              <a:t>……………………….. 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Лук </a:t>
            </a:r>
            <a:r>
              <a:rPr lang="ru-RU" sz="4000">
                <a:latin typeface="Times New Roman"/>
                <a:cs typeface="Times New Roman"/>
              </a:rPr>
              <a:t>- ………………………. 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В </a:t>
            </a:r>
            <a:r>
              <a:rPr lang="ru-RU" sz="4000">
                <a:latin typeface="Times New Roman"/>
                <a:cs typeface="Times New Roman"/>
              </a:rPr>
              <a:t>здоровом теле - ………………………. 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Лучшего </a:t>
            </a:r>
            <a:r>
              <a:rPr lang="ru-RU" sz="4000">
                <a:latin typeface="Times New Roman"/>
                <a:cs typeface="Times New Roman"/>
              </a:rPr>
              <a:t>средства от хвори нет. Делай зарядку до ………………………..</a:t>
            </a:r>
            <a:endParaRPr lang="ru-RU" sz="4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60648"/>
            <a:ext cx="8229600" cy="38164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               </a:t>
            </a: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>
                <a:solidFill>
                  <a:srgbClr val="002060"/>
                </a:solidFill>
                <a:latin typeface="Times New Roman"/>
                <a:cs typeface="Times New Roman"/>
              </a:rPr>
              <a:t>Отправляемся на </a:t>
            </a:r>
            <a:br>
              <a:rPr lang="ru-RU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>
                <a:solidFill>
                  <a:srgbClr val="002060"/>
                </a:solidFill>
                <a:latin typeface="Times New Roman"/>
                <a:cs typeface="Times New Roman"/>
              </a:rPr>
              <a:t>следующую станцию</a:t>
            </a:r>
            <a:endParaRPr lang="ru-RU" sz="40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2296" y="-3242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Схема 12" hidden="0"/>
          <p:cNvGrpSpPr/>
          <p:nvPr isPhoto="0" userDrawn="0"/>
        </p:nvGrpSpPr>
        <p:grpSpPr bwMode="auto">
          <a:xfrm>
            <a:off x="685800" y="476673"/>
            <a:ext cx="6766520" cy="2520279"/>
            <a:chOff x="0" y="0"/>
            <a:chExt cx="6766520" cy="2520279"/>
          </a:xfrm>
        </p:grpSpPr>
        <p:sp>
          <p:nvSpPr>
            <p:cNvPr id="6" name="" hidden="0"/>
            <p:cNvSpPr/>
            <p:nvPr isPhoto="0" userDrawn="0"/>
          </p:nvSpPr>
          <p:spPr bwMode="auto">
            <a:xfrm>
              <a:off x="0" y="0"/>
              <a:ext cx="6766520" cy="25061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  <a:alpha val="90000"/>
              </a:schemeClr>
            </a:solidFill>
            <a:ln>
              <a:noFill/>
            </a:ln>
            <a:effectLst>
              <a:glow rad="63500">
                <a:schemeClr val="accent3">
                  <a:alpha val="90000"/>
                  <a:hueOff val="0"/>
                  <a:satOff val="0"/>
                  <a:lumOff val="0"/>
                  <a:alphaOff val="0"/>
                  <a:alpha val="45000"/>
                  <a:satMod val="120000"/>
                </a:schemeClr>
              </a:glow>
            </a:effectLst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lvl="0" algn="l" defTabSz="2800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300"/>
                <a:t>Станция</a:t>
              </a:r>
              <a:br>
                <a:rPr lang="ru-RU" sz="6300"/>
              </a:br>
              <a:r>
                <a:rPr lang="ru-RU" sz="6300"/>
                <a:t>«</a:t>
              </a:r>
              <a:r>
                <a:rPr lang="ru-RU" sz="6300"/>
                <a:t>Витаминкино</a:t>
              </a:r>
              <a:r>
                <a:rPr lang="ru-RU" sz="6300"/>
                <a:t>»</a:t>
              </a:r>
              <a:endParaRPr lang="ru-RU" sz="6300"/>
            </a:p>
          </p:txBody>
        </p:sp>
      </p:grpSp>
      <p:sp>
        <p:nvSpPr>
          <p:cNvPr id="7" name="Прямоугольник 2" hidden="0"/>
          <p:cNvSpPr/>
          <p:nvPr isPhoto="0" userDrawn="0"/>
        </p:nvSpPr>
        <p:spPr bwMode="auto">
          <a:xfrm>
            <a:off x="6156176" y="836712"/>
            <a:ext cx="3240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Угадайте, </a:t>
            </a:r>
            <a:endParaRPr lang="ru-RU"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кто </a:t>
            </a:r>
            <a:r>
              <a:rPr lang="ru-RU" sz="2000">
                <a:latin typeface="Times New Roman"/>
                <a:cs typeface="Times New Roman"/>
              </a:rPr>
              <a:t>ждет нас на этой станции: </a:t>
            </a:r>
            <a:endParaRPr lang="ru-RU"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Берегись </a:t>
            </a:r>
            <a:r>
              <a:rPr lang="ru-RU" sz="2000">
                <a:latin typeface="Times New Roman"/>
                <a:cs typeface="Times New Roman"/>
              </a:rPr>
              <a:t>болезнь любая: </a:t>
            </a:r>
            <a:endParaRPr lang="ru-RU"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Грипп</a:t>
            </a:r>
            <a:r>
              <a:rPr lang="ru-RU" sz="2000">
                <a:latin typeface="Times New Roman"/>
                <a:cs typeface="Times New Roman"/>
              </a:rPr>
              <a:t>, ангина и бронхит. </a:t>
            </a:r>
            <a:endParaRPr lang="ru-RU"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Всех </a:t>
            </a:r>
            <a:r>
              <a:rPr lang="ru-RU" sz="2000">
                <a:latin typeface="Times New Roman"/>
                <a:cs typeface="Times New Roman"/>
              </a:rPr>
              <a:t>на бой вас вызывает. </a:t>
            </a:r>
            <a:endParaRPr lang="ru-RU" sz="2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>
                <a:latin typeface="Times New Roman"/>
                <a:cs typeface="Times New Roman"/>
              </a:rPr>
              <a:t>Славный </a:t>
            </a:r>
            <a:r>
              <a:rPr lang="ru-RU" sz="2000">
                <a:latin typeface="Times New Roman"/>
                <a:cs typeface="Times New Roman"/>
              </a:rPr>
              <a:t>доктор ….</a:t>
            </a:r>
            <a:endParaRPr lang="ru-RU" sz="2000">
              <a:latin typeface="Times New Roman"/>
              <a:cs typeface="Times New Roman"/>
            </a:endParaRPr>
          </a:p>
        </p:txBody>
      </p:sp>
      <p:sp>
        <p:nvSpPr>
          <p:cNvPr id="8" name="Заголовок 4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79512" y="2828836"/>
            <a:ext cx="5040560" cy="24723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rgbClr val="002060"/>
                </a:solidFill>
                <a:latin typeface="Times New Roman"/>
                <a:cs typeface="Times New Roman"/>
              </a:rPr>
              <a:t>Здоровое питание - основа процветания</a:t>
            </a:r>
            <a:endParaRPr lang="ru-RU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bs.twimg.com/media/DvVDG1WWkAAJZFi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3131840" y="-1"/>
            <a:ext cx="6012159" cy="6864077"/>
          </a:xfrm>
          <a:prstGeom prst="rect">
            <a:avLst/>
          </a:prstGeom>
          <a:noFill/>
        </p:spPr>
      </p:pic>
      <p:sp>
        <p:nvSpPr>
          <p:cNvPr id="5" name="Прямоугольник 1" hidden="0"/>
          <p:cNvSpPr/>
          <p:nvPr isPhoto="0" userDrawn="0"/>
        </p:nvSpPr>
        <p:spPr bwMode="auto">
          <a:xfrm>
            <a:off x="10691" y="3687901"/>
            <a:ext cx="4572000" cy="31700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Доктор Айболит познакомит 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вас </a:t>
            </a:r>
            <a:r>
              <a:rPr lang="ru-RU" sz="4000">
                <a:latin typeface="Times New Roman"/>
                <a:cs typeface="Times New Roman"/>
              </a:rPr>
              <a:t>с витаминами </a:t>
            </a:r>
            <a:endParaRPr lang="ru-RU" sz="40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000">
                <a:latin typeface="Times New Roman"/>
                <a:cs typeface="Times New Roman"/>
              </a:rPr>
              <a:t>и </a:t>
            </a:r>
            <a:r>
              <a:rPr lang="ru-RU" sz="4000">
                <a:latin typeface="Times New Roman"/>
                <a:cs typeface="Times New Roman"/>
              </a:rPr>
              <a:t>где они содержатся.</a:t>
            </a:r>
            <a:endParaRPr lang="ru-RU" sz="40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1.bp.blogspot.com/-2ReNGrEcM8A/XbqPjZiwZfI/AAAAAAAAAmU/8Sbbby2djvU7sxivNMQ1r_yukAVFExK5wCLcBGAsYHQ/s1600/%25D0%25B2%25D0%25B8%25D1%2582%25D0%25B0%25D0%25BC%25D0%25B8%25D0%25BD%2B%25D0%2590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5016" cy="685264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137dzn.dounn.ru/sites/default/files/%D0%92%D0%B8%D1%82%D0%B0%D0%BC%D0%B8%D0%BD%20%D0%92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-1"/>
            <a:ext cx="9144000" cy="68602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d.multiurok.ru/html/2017/06/09/s_593ae2613e906/645442_2.jpe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etsad16buzuluk.ucoz.ru/img/vitaminc.jpg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9153" y="0"/>
            <a:ext cx="9134847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 hidden="0"/>
          <p:cNvSpPr/>
          <p:nvPr isPhoto="0" userDrawn="0"/>
        </p:nvSpPr>
        <p:spPr bwMode="auto">
          <a:xfrm>
            <a:off x="1835696" y="0"/>
            <a:ext cx="538234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Я желаю вам, ребята</a:t>
            </a:r>
            <a:r>
              <a:rPr lang="ru-RU" sz="2800">
                <a:latin typeface="Times New Roman"/>
                <a:cs typeface="Times New Roman"/>
              </a:rPr>
              <a:t>,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Быть </a:t>
            </a:r>
            <a:r>
              <a:rPr lang="ru-RU" sz="2800">
                <a:latin typeface="Times New Roman"/>
                <a:cs typeface="Times New Roman"/>
              </a:rPr>
              <a:t>здоровыми всегда</a:t>
            </a:r>
            <a:r>
              <a:rPr lang="ru-RU" sz="2800">
                <a:latin typeface="Times New Roman"/>
                <a:cs typeface="Times New Roman"/>
              </a:rPr>
              <a:t>,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Но </a:t>
            </a:r>
            <a:r>
              <a:rPr lang="ru-RU" sz="2800">
                <a:latin typeface="Times New Roman"/>
                <a:cs typeface="Times New Roman"/>
              </a:rPr>
              <a:t>добиться результата. </a:t>
            </a:r>
            <a:endParaRPr lang="ru-RU"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Не </a:t>
            </a:r>
            <a:r>
              <a:rPr lang="ru-RU" sz="2800">
                <a:latin typeface="Times New Roman"/>
                <a:cs typeface="Times New Roman"/>
              </a:rPr>
              <a:t>возможно без труда. Постарайтесь не лениться</a:t>
            </a:r>
            <a:r>
              <a:rPr lang="ru-RU" sz="2800">
                <a:latin typeface="Times New Roman"/>
                <a:cs typeface="Times New Roman"/>
              </a:rPr>
              <a:t>,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Каждый </a:t>
            </a:r>
            <a:r>
              <a:rPr lang="ru-RU" sz="2800">
                <a:latin typeface="Times New Roman"/>
                <a:cs typeface="Times New Roman"/>
              </a:rPr>
              <a:t>раз перед едой. </a:t>
            </a:r>
            <a:endParaRPr lang="ru-RU"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Прежде </a:t>
            </a:r>
            <a:r>
              <a:rPr lang="ru-RU" sz="2800">
                <a:latin typeface="Times New Roman"/>
                <a:cs typeface="Times New Roman"/>
              </a:rPr>
              <a:t>чем за стол садиться</a:t>
            </a:r>
            <a:r>
              <a:rPr lang="ru-RU" sz="2800">
                <a:latin typeface="Times New Roman"/>
                <a:cs typeface="Times New Roman"/>
              </a:rPr>
              <a:t>,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Руки </a:t>
            </a:r>
            <a:r>
              <a:rPr lang="ru-RU" sz="2800">
                <a:latin typeface="Times New Roman"/>
                <a:cs typeface="Times New Roman"/>
              </a:rPr>
              <a:t>вымойте водой. </a:t>
            </a:r>
            <a:endParaRPr lang="ru-RU"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И </a:t>
            </a:r>
            <a:r>
              <a:rPr lang="ru-RU" sz="2800">
                <a:latin typeface="Times New Roman"/>
                <a:cs typeface="Times New Roman"/>
              </a:rPr>
              <a:t>зарядкой занимайтесь. Ежедневно по утрам. </a:t>
            </a:r>
            <a:endParaRPr lang="ru-RU"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И </a:t>
            </a:r>
            <a:r>
              <a:rPr lang="ru-RU" sz="2800">
                <a:latin typeface="Times New Roman"/>
                <a:cs typeface="Times New Roman"/>
              </a:rPr>
              <a:t>конечно закаляйтесь</a:t>
            </a:r>
            <a:r>
              <a:rPr lang="ru-RU" sz="2800">
                <a:latin typeface="Times New Roman"/>
                <a:cs typeface="Times New Roman"/>
              </a:rPr>
              <a:t>,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Это </a:t>
            </a:r>
            <a:r>
              <a:rPr lang="ru-RU" sz="2800">
                <a:latin typeface="Times New Roman"/>
                <a:cs typeface="Times New Roman"/>
              </a:rPr>
              <a:t>так поможет вам всегда. Свежим воздухом дышите. </a:t>
            </a:r>
            <a:endParaRPr lang="ru-RU"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По </a:t>
            </a:r>
            <a:r>
              <a:rPr lang="ru-RU" sz="2800">
                <a:latin typeface="Times New Roman"/>
                <a:cs typeface="Times New Roman"/>
              </a:rPr>
              <a:t>возможности всегда</a:t>
            </a:r>
            <a:r>
              <a:rPr lang="ru-RU" sz="2800">
                <a:latin typeface="Times New Roman"/>
                <a:cs typeface="Times New Roman"/>
              </a:rPr>
              <a:t>,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На </a:t>
            </a:r>
            <a:r>
              <a:rPr lang="ru-RU" sz="2800">
                <a:latin typeface="Times New Roman"/>
                <a:cs typeface="Times New Roman"/>
              </a:rPr>
              <a:t>прогулки в лес ходите. </a:t>
            </a:r>
            <a:endParaRPr lang="ru-RU" sz="2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Он </a:t>
            </a:r>
            <a:r>
              <a:rPr lang="ru-RU" sz="2800">
                <a:latin typeface="Times New Roman"/>
                <a:cs typeface="Times New Roman"/>
              </a:rPr>
              <a:t>вам силы даст, друзья.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60648"/>
            <a:ext cx="8229600" cy="38164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               </a:t>
            </a: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  <a:b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r>
              <a:rPr lang="ru-RU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 </a:t>
            </a:r>
            <a:r>
              <a:rPr lang="ru-RU" sz="6000">
                <a:solidFill>
                  <a:srgbClr val="002060"/>
                </a:solidFill>
                <a:latin typeface="Times New Roman"/>
                <a:cs typeface="Times New Roman"/>
              </a:rPr>
              <a:t>До новых встреч!</a:t>
            </a:r>
            <a:endParaRPr lang="ru-RU" sz="60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1.png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2" hidden="0"/>
          <p:cNvSpPr>
            <a:spLocks noGrp="1"/>
          </p:cNvSpPr>
          <p:nvPr isPhoto="0" userDrawn="0">
            <p:ph type="ctrTitle" hasCustomPrompt="0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br>
              <a:rPr lang="ru-RU">
                <a:solidFill>
                  <a:srgbClr val="7030A0"/>
                </a:solidFill>
              </a:rPr>
            </a:br>
            <a:endParaRPr lang="ru-RU">
              <a:solidFill>
                <a:srgbClr val="7030A0"/>
              </a:solidFill>
            </a:endParaRPr>
          </a:p>
        </p:txBody>
      </p:sp>
      <p:sp>
        <p:nvSpPr>
          <p:cNvPr id="6" name="Подзаголовок 7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371600" y="1052736"/>
            <a:ext cx="6400800" cy="458606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3600" i="1">
                <a:solidFill>
                  <a:srgbClr val="0070C0"/>
                </a:solidFill>
              </a:rPr>
              <a:t>Задачи: </a:t>
            </a:r>
            <a:endParaRPr/>
          </a:p>
          <a:p>
            <a:pPr>
              <a:defRPr/>
            </a:pPr>
            <a:r>
              <a:rPr lang="ru-RU" sz="3600">
                <a:solidFill>
                  <a:srgbClr val="0070C0"/>
                </a:solidFill>
              </a:rPr>
              <a:t>- формировать у детей правильное отношение к основным компонентам </a:t>
            </a:r>
            <a:endParaRPr/>
          </a:p>
          <a:p>
            <a:pPr>
              <a:defRPr/>
            </a:pPr>
            <a:r>
              <a:rPr lang="ru-RU" sz="3600">
                <a:solidFill>
                  <a:srgbClr val="0070C0"/>
                </a:solidFill>
              </a:rPr>
              <a:t>здорового образа жизни; </a:t>
            </a:r>
            <a:endParaRPr/>
          </a:p>
          <a:p>
            <a:pPr>
              <a:defRPr/>
            </a:pPr>
            <a:r>
              <a:rPr lang="ru-RU" sz="3600">
                <a:solidFill>
                  <a:srgbClr val="0070C0"/>
                </a:solidFill>
              </a:rPr>
              <a:t>- развивать навыки здорового образа жизни. </a:t>
            </a:r>
            <a:endParaRPr/>
          </a:p>
          <a:p>
            <a:pPr>
              <a:defRPr/>
            </a:pPr>
            <a:r>
              <a:rPr lang="ru-RU" sz="3600">
                <a:solidFill>
                  <a:srgbClr val="0070C0"/>
                </a:solidFill>
              </a:rPr>
              <a:t>- воспитывать бережное отношения к своему здоровью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467544" y="1345770"/>
            <a:ext cx="8401397" cy="55122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400" b="1">
                <a:latin typeface="Candara"/>
              </a:rPr>
              <a:t>Здравствуйте ребята, ответьте на вопросы.</a:t>
            </a:r>
            <a:br>
              <a:rPr lang="ru-RU" sz="2400" b="1">
                <a:latin typeface="Candara"/>
              </a:rPr>
            </a:br>
            <a:r>
              <a:rPr lang="ru-RU" sz="2400">
                <a:latin typeface="Candara"/>
              </a:rPr>
              <a:t>Что такой здоровье? Что нужно делать, что бы быть здоровым?</a:t>
            </a:r>
            <a:endParaRPr lang="ru-RU" sz="2400">
              <a:latin typeface="Candar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60648"/>
            <a:ext cx="8229600" cy="301034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Мы сегодня отправляемся с вами в удивительное </a:t>
            </a:r>
            <a:r>
              <a:rPr lang="ru-RU">
                <a:latin typeface="Times New Roman"/>
                <a:cs typeface="Times New Roman"/>
              </a:rPr>
              <a:t>путешествие</a:t>
            </a:r>
            <a:br>
              <a:rPr lang="ru-RU">
                <a:latin typeface="Times New Roman"/>
                <a:cs typeface="Times New Roman"/>
              </a:rPr>
            </a:br>
            <a:r>
              <a:rPr lang="ru-RU">
                <a:latin typeface="Times New Roman"/>
                <a:cs typeface="Times New Roman"/>
              </a:rPr>
              <a:t>по </a:t>
            </a:r>
            <a:r>
              <a:rPr lang="ru-RU">
                <a:latin typeface="Times New Roman"/>
                <a:cs typeface="Times New Roman"/>
              </a:rPr>
              <a:t>станциям ЗОЖ. А отправимся мы с вами  на </a:t>
            </a:r>
            <a:r>
              <a:rPr lang="ru-RU">
                <a:latin typeface="Times New Roman"/>
                <a:cs typeface="Times New Roman"/>
              </a:rPr>
              <a:t>сказочном паровозике.</a:t>
            </a:r>
            <a:endParaRPr lang="ru-RU">
              <a:latin typeface="Times New Roman"/>
              <a:cs typeface="Times New Roman"/>
            </a:endParaRPr>
          </a:p>
        </p:txBody>
      </p:sp>
      <p:pic>
        <p:nvPicPr>
          <p:cNvPr id="5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683568" y="3068961"/>
            <a:ext cx="7776864" cy="378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1556792"/>
            <a:ext cx="8229600" cy="25202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>
                <a:solidFill>
                  <a:srgbClr val="002060"/>
                </a:solidFill>
                <a:latin typeface="Times New Roman"/>
                <a:cs typeface="Times New Roman"/>
              </a:rPr>
              <a:t>Итак, усаживаемся поудобнее и отправляемся в путь</a:t>
            </a:r>
            <a:r>
              <a:rPr lang="ru-RU">
                <a:latin typeface="Times New Roman"/>
                <a:cs typeface="Times New Roman"/>
              </a:rPr>
              <a:t>.</a:t>
            </a:r>
            <a:endParaRPr lang="ru-RU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Схема 12" hidden="0"/>
          <p:cNvGrpSpPr/>
          <p:nvPr isPhoto="0" userDrawn="0"/>
        </p:nvGrpSpPr>
        <p:grpSpPr bwMode="auto">
          <a:xfrm>
            <a:off x="685800" y="476673"/>
            <a:ext cx="6766520" cy="2520279"/>
            <a:chOff x="0" y="0"/>
            <a:chExt cx="6766520" cy="2520279"/>
          </a:xfrm>
        </p:grpSpPr>
        <p:sp>
          <p:nvSpPr>
            <p:cNvPr id="6" name="" hidden="0"/>
            <p:cNvSpPr/>
            <p:nvPr isPhoto="0" userDrawn="0"/>
          </p:nvSpPr>
          <p:spPr bwMode="auto">
            <a:xfrm>
              <a:off x="0" y="14137"/>
              <a:ext cx="6766520" cy="250614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hueOff val="0"/>
                <a:satOff val="0"/>
                <a:lumOff val="0"/>
                <a:alphaOff val="0"/>
                <a:alpha val="90000"/>
              </a:schemeClr>
            </a:solidFill>
            <a:ln>
              <a:noFill/>
            </a:ln>
            <a:effectLst>
              <a:glow rad="63500">
                <a:schemeClr val="accent3">
                  <a:alpha val="90000"/>
                  <a:hueOff val="0"/>
                  <a:satOff val="0"/>
                  <a:lumOff val="0"/>
                  <a:alphaOff val="0"/>
                  <a:alpha val="45000"/>
                  <a:satMod val="120000"/>
                </a:schemeClr>
              </a:glow>
            </a:effectLst>
          </p:spPr>
          <p:style>
            <a:lnRef idx="0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lvl="0" algn="l" defTabSz="2800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300"/>
                <a:t>Станция</a:t>
              </a:r>
              <a:br>
                <a:rPr lang="ru-RU" sz="6300"/>
              </a:br>
              <a:r>
                <a:rPr lang="ru-RU" sz="6300"/>
                <a:t>«</a:t>
              </a:r>
              <a:r>
                <a:rPr lang="ru-RU" sz="6300"/>
                <a:t>Чистюлькино</a:t>
              </a:r>
              <a:r>
                <a:rPr lang="ru-RU" sz="6300"/>
                <a:t>»</a:t>
              </a:r>
              <a:endParaRPr lang="ru-RU" sz="6300"/>
            </a:p>
          </p:txBody>
        </p:sp>
      </p:grpSp>
      <p:sp>
        <p:nvSpPr>
          <p:cNvPr id="7" name="Подзаголовок 3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683568" y="3429000"/>
            <a:ext cx="7992888" cy="2209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000" b="1">
                <a:solidFill>
                  <a:srgbClr val="002060"/>
                </a:solidFill>
                <a:latin typeface="Times New Roman"/>
                <a:cs typeface="Times New Roman"/>
              </a:rPr>
              <a:t>Чистота – всего полезней – сохранит </a:t>
            </a:r>
            <a:endParaRPr/>
          </a:p>
          <a:p>
            <a:pPr>
              <a:defRPr/>
            </a:pPr>
            <a:r>
              <a:rPr lang="ru-RU" sz="6000" b="1">
                <a:solidFill>
                  <a:srgbClr val="002060"/>
                </a:solidFill>
                <a:latin typeface="Times New Roman"/>
                <a:cs typeface="Times New Roman"/>
              </a:rPr>
              <a:t>от всех болезней!</a:t>
            </a:r>
            <a:endParaRPr lang="ru-RU" sz="6000" b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4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74638"/>
            <a:ext cx="8229600" cy="567464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>
                <a:latin typeface="Times New Roman"/>
                <a:cs typeface="Times New Roman"/>
              </a:rPr>
              <a:t>Все вы знаете, что соблюдение гигиенических процедур – необходимое правило для каждого человека. Это способствует поддержанию здоровья каждого из нас. Посмотрим, знаете ли вы, как соблюдать личную гигиену, защитить себя от многих болезней. Итак, на станции «</a:t>
            </a:r>
            <a:r>
              <a:rPr lang="ru-RU" sz="3200">
                <a:latin typeface="Times New Roman"/>
                <a:cs typeface="Times New Roman"/>
              </a:rPr>
              <a:t>Чистюлькино</a:t>
            </a:r>
            <a:r>
              <a:rPr lang="ru-RU" sz="3200">
                <a:latin typeface="Times New Roman"/>
                <a:cs typeface="Times New Roman"/>
              </a:rPr>
              <a:t>» мы должны ответить на вопросы одного сказочного героя, а кто это вы узнаете, отгадав загадку: Он </a:t>
            </a:r>
            <a:r>
              <a:rPr lang="ru-RU" sz="3200">
                <a:latin typeface="Times New Roman"/>
                <a:cs typeface="Times New Roman"/>
              </a:rPr>
              <a:t>грязнуль</a:t>
            </a:r>
            <a:r>
              <a:rPr lang="ru-RU" sz="3200">
                <a:latin typeface="Times New Roman"/>
                <a:cs typeface="Times New Roman"/>
              </a:rPr>
              <a:t> не любит очень. Сделать чище всех он хочет. Моет с мылом всех до дыр. Умывальник …. (</a:t>
            </a:r>
            <a:r>
              <a:rPr lang="ru-RU" sz="3200">
                <a:latin typeface="Times New Roman"/>
                <a:cs typeface="Times New Roman"/>
              </a:rPr>
              <a:t>Мойдодыр</a:t>
            </a:r>
            <a:r>
              <a:rPr lang="ru-RU" sz="3200">
                <a:latin typeface="Times New Roman"/>
                <a:cs typeface="Times New Roman"/>
              </a:rPr>
              <a:t>)</a:t>
            </a:r>
            <a:endParaRPr lang="ru-RU"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2" hidden="0"/>
          <p:cNvSpPr/>
          <p:nvPr isPhoto="0" userDrawn="0"/>
        </p:nvSpPr>
        <p:spPr bwMode="auto">
          <a:xfrm>
            <a:off x="179512" y="3244334"/>
            <a:ext cx="3456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>
                <a:latin typeface="Times New Roman"/>
                <a:cs typeface="Times New Roman"/>
              </a:rPr>
              <a:t>Отгадайте </a:t>
            </a:r>
            <a:endParaRPr lang="ru-RU" sz="48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4800">
                <a:latin typeface="Times New Roman"/>
                <a:cs typeface="Times New Roman"/>
              </a:rPr>
              <a:t>загадки </a:t>
            </a:r>
            <a:endParaRPr/>
          </a:p>
          <a:p>
            <a:pPr>
              <a:defRPr/>
            </a:pPr>
            <a:r>
              <a:rPr lang="ru-RU" sz="4800">
                <a:latin typeface="Times New Roman"/>
                <a:cs typeface="Times New Roman"/>
              </a:rPr>
              <a:t>Мойдодыра</a:t>
            </a:r>
            <a:r>
              <a:rPr lang="ru-RU" sz="4800">
                <a:latin typeface="Times New Roman"/>
                <a:cs typeface="Times New Roman"/>
              </a:rPr>
              <a:t>.</a:t>
            </a:r>
            <a:endParaRPr lang="ru-RU" sz="4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Метро">
      <a:fillStyleLst>
        <a:solidFill>
          <a:schemeClr val="phClr"/>
        </a:solidFill>
        <a:gradFill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0</Words>
  <Application>ONLYOFFICE/6.1.0.90</Application>
  <DocSecurity>0</DocSecurity>
  <PresentationFormat>Экран (4:3)</PresentationFormat>
  <Paragraphs>0</Paragraphs>
  <Slides>29</Slides>
  <Notes>29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Manager/>
  <Company>SPecialiST RePack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Макарова Елена Васильевна Воспитатель МБДОУ № 147, г. Иркутск ЗНАКОМСТВО ДЕТЕЙ ДОШКОЛЬНОГО ВОЗРАСТА  С ПРИРОДОЙ РОДНОГО КРАЯ</dc:title>
  <dc:subject/>
  <dc:creator>KENT</dc:creator>
  <cp:keywords/>
  <dc:description/>
  <dc:identifier/>
  <dc:language/>
  <cp:lastModifiedBy/>
  <cp:revision>37</cp:revision>
  <dcterms:created xsi:type="dcterms:W3CDTF">2017-10-23T13:55:18Z</dcterms:created>
  <dcterms:modified xsi:type="dcterms:W3CDTF">2021-11-15T03:21:47Z</dcterms:modified>
  <cp:category/>
  <cp:contentStatus/>
  <cp:version/>
</cp:coreProperties>
</file>