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7FF2-063E-454C-B35D-2A8441E37C9F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DBBF-ABA3-4767-AA5A-AB45ED2FA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7FF2-063E-454C-B35D-2A8441E37C9F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DBBF-ABA3-4767-AA5A-AB45ED2FA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7FF2-063E-454C-B35D-2A8441E37C9F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DBBF-ABA3-4767-AA5A-AB45ED2FA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7FF2-063E-454C-B35D-2A8441E37C9F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DBBF-ABA3-4767-AA5A-AB45ED2FA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7FF2-063E-454C-B35D-2A8441E37C9F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DBBF-ABA3-4767-AA5A-AB45ED2FA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7FF2-063E-454C-B35D-2A8441E37C9F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DBBF-ABA3-4767-AA5A-AB45ED2FA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7FF2-063E-454C-B35D-2A8441E37C9F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DBBF-ABA3-4767-AA5A-AB45ED2FA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7FF2-063E-454C-B35D-2A8441E37C9F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DBBF-ABA3-4767-AA5A-AB45ED2FA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7FF2-063E-454C-B35D-2A8441E37C9F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DBBF-ABA3-4767-AA5A-AB45ED2FA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7FF2-063E-454C-B35D-2A8441E37C9F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DBBF-ABA3-4767-AA5A-AB45ED2FA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7FF2-063E-454C-B35D-2A8441E37C9F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23ADBBF-ABA3-4767-AA5A-AB45ED2FA0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8387FF2-063E-454C-B35D-2A8441E37C9F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23ADBBF-ABA3-4767-AA5A-AB45ED2FA09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«</a:t>
            </a:r>
            <a:r>
              <a:rPr lang="ru-RU" sz="5400" dirty="0" smtClean="0">
                <a:solidFill>
                  <a:srgbClr val="00B050"/>
                </a:solidFill>
                <a:latin typeface="+mj-lt"/>
                <a:cs typeface="Times New Roman" pitchFamily="18" charset="0"/>
              </a:rPr>
              <a:t>Речевой уголок»</a:t>
            </a:r>
          </a:p>
          <a:p>
            <a:pPr>
              <a:buNone/>
            </a:pPr>
            <a:endParaRPr lang="ru-RU" sz="3200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ru-RU" sz="3200" dirty="0" smtClean="0">
                <a:latin typeface="+mj-lt"/>
                <a:cs typeface="Times New Roman" pitchFamily="18" charset="0"/>
              </a:rPr>
              <a:t>Авторы: </a:t>
            </a:r>
            <a:r>
              <a:rPr lang="ru-RU" sz="3000" dirty="0" smtClean="0">
                <a:latin typeface="+mj-lt"/>
                <a:cs typeface="Times New Roman" pitchFamily="18" charset="0"/>
              </a:rPr>
              <a:t>Барановская Галина Владимировна</a:t>
            </a:r>
          </a:p>
          <a:p>
            <a:pPr>
              <a:buNone/>
            </a:pPr>
            <a:r>
              <a:rPr lang="ru-RU" sz="3000" dirty="0" smtClean="0">
                <a:latin typeface="+mj-lt"/>
                <a:cs typeface="Times New Roman" pitchFamily="18" charset="0"/>
              </a:rPr>
              <a:t>                 </a:t>
            </a:r>
            <a:r>
              <a:rPr lang="ru-RU" sz="3000" dirty="0" err="1" smtClean="0">
                <a:latin typeface="+mj-lt"/>
                <a:cs typeface="Times New Roman" pitchFamily="18" charset="0"/>
              </a:rPr>
              <a:t>Смондаренко</a:t>
            </a:r>
            <a:r>
              <a:rPr lang="ru-RU" sz="3000" dirty="0" smtClean="0">
                <a:latin typeface="+mj-lt"/>
                <a:cs typeface="Times New Roman" pitchFamily="18" charset="0"/>
              </a:rPr>
              <a:t> Елена Анатольевна</a:t>
            </a:r>
          </a:p>
          <a:p>
            <a:pPr>
              <a:buNone/>
            </a:pPr>
            <a:r>
              <a:rPr lang="ru-RU" sz="3000" dirty="0" smtClean="0">
                <a:latin typeface="+mj-lt"/>
                <a:cs typeface="Times New Roman" pitchFamily="18" charset="0"/>
              </a:rPr>
              <a:t>                  Герасимова Светлана Викторовна</a:t>
            </a:r>
          </a:p>
          <a:p>
            <a:pPr>
              <a:buNone/>
            </a:pPr>
            <a:endParaRPr lang="ru-RU" sz="3600" dirty="0" smtClean="0">
              <a:latin typeface="+mj-lt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dirty="0" smtClean="0">
                <a:solidFill>
                  <a:srgbClr val="00B050"/>
                </a:solidFill>
                <a:latin typeface="+mj-lt"/>
                <a:cs typeface="Times New Roman" pitchFamily="18" charset="0"/>
              </a:rPr>
              <a:t>В старшей группе для детей с ТНР</a:t>
            </a:r>
          </a:p>
          <a:p>
            <a:pPr>
              <a:buNone/>
            </a:pPr>
            <a:endParaRPr lang="ru-RU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18155"/>
          <a:stretch>
            <a:fillRect/>
          </a:stretch>
        </p:blipFill>
        <p:spPr bwMode="auto">
          <a:xfrm>
            <a:off x="0" y="1142984"/>
            <a:ext cx="436564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50" y="3357562"/>
            <a:ext cx="466725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6750" y="-1"/>
            <a:ext cx="46672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250033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</a:rPr>
              <a:t>Закрепление навыков правильного звукопроизношения поставленных звуков</a:t>
            </a:r>
            <a:r>
              <a:rPr lang="ru-RU" sz="2800" dirty="0" smtClean="0">
                <a:solidFill>
                  <a:schemeClr val="accent1"/>
                </a:solidFill>
              </a:rPr>
              <a:t> </a:t>
            </a:r>
            <a:r>
              <a:rPr lang="ru-RU" sz="2000" i="1" dirty="0" smtClean="0">
                <a:solidFill>
                  <a:schemeClr val="tx1"/>
                </a:solidFill>
              </a:rPr>
              <a:t>«Логопедические лото»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i="1" dirty="0" smtClean="0">
                <a:solidFill>
                  <a:schemeClr val="tx1"/>
                </a:solidFill>
              </a:rPr>
              <a:t>«Логопедическое домино»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i="1" dirty="0" smtClean="0">
                <a:solidFill>
                  <a:schemeClr val="tx1"/>
                </a:solidFill>
              </a:rPr>
              <a:t>«Паровоз»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i="1" dirty="0" smtClean="0">
                <a:solidFill>
                  <a:schemeClr val="tx1"/>
                </a:solidFill>
              </a:rPr>
              <a:t>«Подбери и назови»</a:t>
            </a:r>
            <a:r>
              <a:rPr lang="ru-RU" sz="2000" dirty="0" smtClean="0">
                <a:solidFill>
                  <a:schemeClr val="tx1"/>
                </a:solidFill>
              </a:rPr>
              <a:t>; альбомы на каждый звук; логопедические альбомы для автоматизации различных звуков ; Лото на звуки С, 3; Ж, Ш; Р, Л; </a:t>
            </a:r>
            <a:r>
              <a:rPr lang="ru-RU" sz="2000" i="1" dirty="0" smtClean="0">
                <a:solidFill>
                  <a:schemeClr val="tx1"/>
                </a:solidFill>
              </a:rPr>
              <a:t>«Говорим правильно»</a:t>
            </a:r>
            <a:r>
              <a:rPr lang="ru-RU" sz="2000" dirty="0" smtClean="0">
                <a:solidFill>
                  <a:schemeClr val="tx1"/>
                </a:solidFill>
              </a:rPr>
              <a:t>; </a:t>
            </a:r>
            <a:r>
              <a:rPr lang="ru-RU" sz="2000" i="1" dirty="0" smtClean="0">
                <a:solidFill>
                  <a:schemeClr val="tx1"/>
                </a:solidFill>
              </a:rPr>
              <a:t>«Логопедическое лото»</a:t>
            </a:r>
            <a:r>
              <a:rPr lang="ru-RU" sz="2000" dirty="0" smtClean="0">
                <a:solidFill>
                  <a:schemeClr val="tx1"/>
                </a:solidFill>
              </a:rPr>
              <a:t>; </a:t>
            </a:r>
            <a:r>
              <a:rPr lang="ru-RU" sz="2000" i="1" dirty="0" smtClean="0">
                <a:solidFill>
                  <a:schemeClr val="tx1"/>
                </a:solidFill>
              </a:rPr>
              <a:t>«Веселая гимнастика»</a:t>
            </a:r>
            <a:r>
              <a:rPr lang="ru-RU" sz="2000" dirty="0" smtClean="0">
                <a:solidFill>
                  <a:schemeClr val="tx1"/>
                </a:solidFill>
              </a:rPr>
              <a:t>; и </a:t>
            </a:r>
            <a:r>
              <a:rPr lang="ru-RU" sz="2000" dirty="0" err="1" smtClean="0">
                <a:solidFill>
                  <a:schemeClr val="tx1"/>
                </a:solidFill>
              </a:rPr>
              <a:t>т.д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6146" name="Picture 2" descr="D:\Данные\Света\Колокольчик\IMG_84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071810"/>
            <a:ext cx="6357982" cy="3786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Данные\Света\Колокольчик\IMG_84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8556343" cy="51617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58204" cy="28575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accent1"/>
                </a:solidFill>
              </a:rPr>
              <a:t> </a:t>
            </a:r>
            <a:br>
              <a:rPr lang="ru-RU" sz="3100" b="1" dirty="0" smtClean="0">
                <a:solidFill>
                  <a:schemeClr val="accent1"/>
                </a:solidFill>
              </a:rPr>
            </a:br>
            <a:r>
              <a:rPr lang="ru-RU" sz="3100" b="1" dirty="0" smtClean="0">
                <a:solidFill>
                  <a:schemeClr val="accent1"/>
                </a:solidFill>
              </a:rPr>
              <a:t>Закрепление навыков, полученных на занятиях по обучению грамоте:</a:t>
            </a:r>
            <a:r>
              <a:rPr lang="ru-RU" sz="3100" dirty="0" smtClean="0">
                <a:solidFill>
                  <a:schemeClr val="accent1"/>
                </a:solidFill>
              </a:rPr>
              <a:t> </a:t>
            </a:r>
            <a:br>
              <a:rPr lang="ru-RU" sz="3100" dirty="0" smtClean="0">
                <a:solidFill>
                  <a:schemeClr val="accent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Схемы слов, предложений. Игры: </a:t>
            </a:r>
            <a:r>
              <a:rPr lang="ru-RU" sz="2200" i="1" dirty="0" smtClean="0">
                <a:solidFill>
                  <a:schemeClr val="tx1"/>
                </a:solidFill>
              </a:rPr>
              <a:t>«Подбери слово к схеме»</a:t>
            </a:r>
            <a:r>
              <a:rPr lang="ru-RU" sz="2200" dirty="0" smtClean="0">
                <a:solidFill>
                  <a:schemeClr val="tx1"/>
                </a:solidFill>
              </a:rPr>
              <a:t>, </a:t>
            </a:r>
            <a:r>
              <a:rPr lang="ru-RU" sz="2200" i="1" dirty="0" smtClean="0">
                <a:solidFill>
                  <a:schemeClr val="tx1"/>
                </a:solidFill>
              </a:rPr>
              <a:t>«Составь предложение по схеме»</a:t>
            </a:r>
            <a:r>
              <a:rPr lang="ru-RU" sz="2200" dirty="0" smtClean="0">
                <a:solidFill>
                  <a:schemeClr val="tx1"/>
                </a:solidFill>
              </a:rPr>
              <a:t>, </a:t>
            </a:r>
            <a:r>
              <a:rPr lang="ru-RU" sz="2200" i="1" dirty="0" smtClean="0">
                <a:solidFill>
                  <a:schemeClr val="tx1"/>
                </a:solidFill>
              </a:rPr>
              <a:t>«Сложи слово»</a:t>
            </a:r>
            <a:r>
              <a:rPr lang="ru-RU" sz="2200" dirty="0" smtClean="0">
                <a:solidFill>
                  <a:schemeClr val="tx1"/>
                </a:solidFill>
              </a:rPr>
              <a:t>, кроссворды, ребусы.  Магнитная доска; наборы магнитных букв; кассы букв и слогов; кубики </a:t>
            </a:r>
            <a:r>
              <a:rPr lang="ru-RU" sz="2200" i="1" dirty="0" smtClean="0">
                <a:solidFill>
                  <a:schemeClr val="tx1"/>
                </a:solidFill>
              </a:rPr>
              <a:t>«Азбука в картинках»</a:t>
            </a:r>
            <a:r>
              <a:rPr lang="ru-RU" sz="2200" dirty="0" smtClean="0">
                <a:solidFill>
                  <a:schemeClr val="tx1"/>
                </a:solidFill>
              </a:rPr>
              <a:t>, </a:t>
            </a:r>
            <a:r>
              <a:rPr lang="ru-RU" sz="2200" i="1" dirty="0" smtClean="0">
                <a:solidFill>
                  <a:schemeClr val="tx1"/>
                </a:solidFill>
              </a:rPr>
              <a:t>«Учись читать»</a:t>
            </a:r>
            <a:r>
              <a:rPr lang="ru-RU" sz="2200" dirty="0" smtClean="0">
                <a:solidFill>
                  <a:schemeClr val="tx1"/>
                </a:solidFill>
              </a:rPr>
              <a:t>, </a:t>
            </a:r>
            <a:r>
              <a:rPr lang="ru-RU" sz="2200" i="1" dirty="0" smtClean="0">
                <a:solidFill>
                  <a:schemeClr val="tx1"/>
                </a:solidFill>
              </a:rPr>
              <a:t>«Умные кубики»</a:t>
            </a:r>
            <a:r>
              <a:rPr lang="ru-RU" sz="2200" dirty="0" smtClean="0">
                <a:solidFill>
                  <a:schemeClr val="tx1"/>
                </a:solidFill>
              </a:rPr>
              <a:t>, </a:t>
            </a:r>
            <a:r>
              <a:rPr lang="ru-RU" sz="2200" i="1" dirty="0" smtClean="0">
                <a:solidFill>
                  <a:schemeClr val="tx1"/>
                </a:solidFill>
              </a:rPr>
              <a:t>«Слоговые кубики»</a:t>
            </a:r>
            <a:r>
              <a:rPr lang="ru-RU" sz="2200" dirty="0" smtClean="0">
                <a:solidFill>
                  <a:schemeClr val="tx1"/>
                </a:solidFill>
              </a:rPr>
              <a:t>; </a:t>
            </a:r>
            <a:r>
              <a:rPr lang="ru-RU" sz="2200" i="1" dirty="0" smtClean="0">
                <a:solidFill>
                  <a:schemeClr val="tx1"/>
                </a:solidFill>
              </a:rPr>
              <a:t>«Букварь»</a:t>
            </a:r>
            <a:r>
              <a:rPr lang="ru-RU" sz="2200" dirty="0" smtClean="0">
                <a:solidFill>
                  <a:schemeClr val="tx1"/>
                </a:solidFill>
              </a:rPr>
              <a:t> Н. С. Жукова, </a:t>
            </a:r>
            <a:r>
              <a:rPr lang="ru-RU" sz="2200" i="1" dirty="0" smtClean="0">
                <a:solidFill>
                  <a:schemeClr val="tx1"/>
                </a:solidFill>
              </a:rPr>
              <a:t>«Слоговое лото»</a:t>
            </a:r>
            <a:r>
              <a:rPr lang="ru-RU" sz="2200" dirty="0" smtClean="0">
                <a:solidFill>
                  <a:schemeClr val="tx1"/>
                </a:solidFill>
              </a:rPr>
              <a:t>;</a:t>
            </a:r>
            <a:r>
              <a:rPr lang="ru-RU" sz="2200" i="1" dirty="0" smtClean="0">
                <a:solidFill>
                  <a:schemeClr val="tx1"/>
                </a:solidFill>
              </a:rPr>
              <a:t>«Прочитай по первым звукам»</a:t>
            </a:r>
            <a:r>
              <a:rPr lang="ru-RU" sz="2200" dirty="0" smtClean="0">
                <a:solidFill>
                  <a:schemeClr val="tx1"/>
                </a:solidFill>
              </a:rPr>
              <a:t>; и др.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8194" name="Picture 2" descr="D:\Данные\Света\Колокольчик\IMG_84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286124"/>
            <a:ext cx="6361045" cy="3571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Данные\Света\Колокольчик\IMG_847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785794"/>
            <a:ext cx="4325539" cy="321471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499" y="3286124"/>
            <a:ext cx="4762501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2962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accent1"/>
                </a:solidFill>
              </a:rPr>
              <a:t>Активизация словаря, обобщающих понятий и лексико-грамматических категорий</a:t>
            </a:r>
            <a:r>
              <a:rPr lang="ru-RU" sz="3100" dirty="0" smtClean="0">
                <a:solidFill>
                  <a:schemeClr val="accent1"/>
                </a:solidFill>
              </a:rPr>
              <a:t>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200" dirty="0" smtClean="0">
                <a:solidFill>
                  <a:schemeClr val="tx1"/>
                </a:solidFill>
              </a:rPr>
              <a:t>Картинки, отражающие изучаемую лексическую тему </a:t>
            </a:r>
            <a:r>
              <a:rPr lang="ru-RU" sz="2200" i="1" dirty="0" smtClean="0">
                <a:solidFill>
                  <a:schemeClr val="tx1"/>
                </a:solidFill>
              </a:rPr>
              <a:t>(сюжетные и предметные)</a:t>
            </a:r>
            <a:r>
              <a:rPr lang="ru-RU" sz="2200" dirty="0" smtClean="0">
                <a:solidFill>
                  <a:schemeClr val="tx1"/>
                </a:solidFill>
              </a:rPr>
              <a:t>; развивающие </a:t>
            </a:r>
            <a:r>
              <a:rPr lang="ru-RU" sz="2200" dirty="0" err="1" smtClean="0">
                <a:solidFill>
                  <a:schemeClr val="tx1"/>
                </a:solidFill>
              </a:rPr>
              <a:t>пазлы</a:t>
            </a:r>
            <a:r>
              <a:rPr lang="ru-RU" sz="2200" dirty="0" smtClean="0">
                <a:solidFill>
                  <a:schemeClr val="tx1"/>
                </a:solidFill>
              </a:rPr>
              <a:t>; Игры: лото, </a:t>
            </a:r>
            <a:r>
              <a:rPr lang="ru-RU" sz="2200" i="1" dirty="0" smtClean="0">
                <a:solidFill>
                  <a:schemeClr val="tx1"/>
                </a:solidFill>
              </a:rPr>
              <a:t>«Подбери пару»</a:t>
            </a:r>
            <a:r>
              <a:rPr lang="ru-RU" sz="2200" dirty="0" smtClean="0">
                <a:solidFill>
                  <a:schemeClr val="tx1"/>
                </a:solidFill>
              </a:rPr>
              <a:t>, </a:t>
            </a:r>
            <a:r>
              <a:rPr lang="ru-RU" sz="2200" i="1" dirty="0" smtClean="0">
                <a:solidFill>
                  <a:schemeClr val="tx1"/>
                </a:solidFill>
              </a:rPr>
              <a:t>«Кто больше назовет»</a:t>
            </a:r>
            <a:r>
              <a:rPr lang="ru-RU" sz="2200" dirty="0" smtClean="0">
                <a:solidFill>
                  <a:schemeClr val="tx1"/>
                </a:solidFill>
              </a:rPr>
              <a:t>, </a:t>
            </a:r>
            <a:r>
              <a:rPr lang="ru-RU" sz="2200" i="1" dirty="0" smtClean="0">
                <a:solidFill>
                  <a:schemeClr val="tx1"/>
                </a:solidFill>
              </a:rPr>
              <a:t>«Часть и целое»</a:t>
            </a:r>
            <a:r>
              <a:rPr lang="ru-RU" sz="2200" dirty="0" smtClean="0">
                <a:solidFill>
                  <a:schemeClr val="tx1"/>
                </a:solidFill>
              </a:rPr>
              <a:t>, «Времена года», </a:t>
            </a:r>
            <a:r>
              <a:rPr lang="ru-RU" sz="2200" i="1" dirty="0" smtClean="0">
                <a:solidFill>
                  <a:schemeClr val="tx1"/>
                </a:solidFill>
              </a:rPr>
              <a:t>«Большие и маленькие», «Чей хвост?»</a:t>
            </a:r>
            <a:r>
              <a:rPr lang="ru-RU" sz="2200" dirty="0" smtClean="0">
                <a:solidFill>
                  <a:schemeClr val="tx1"/>
                </a:solidFill>
              </a:rPr>
              <a:t>, «Найди и назови», «Путаница», «Кем быть», «Кто как устроен» </a:t>
            </a:r>
            <a:r>
              <a:rPr lang="ru-RU" sz="2200" i="1" dirty="0" smtClean="0">
                <a:solidFill>
                  <a:schemeClr val="tx1"/>
                </a:solidFill>
              </a:rPr>
              <a:t>«Один — много»</a:t>
            </a:r>
            <a:r>
              <a:rPr lang="ru-RU" sz="2200" dirty="0" smtClean="0">
                <a:solidFill>
                  <a:schemeClr val="tx1"/>
                </a:solidFill>
              </a:rPr>
              <a:t>, </a:t>
            </a:r>
            <a:r>
              <a:rPr lang="ru-RU" sz="2200" i="1" dirty="0" smtClean="0">
                <a:solidFill>
                  <a:schemeClr val="tx1"/>
                </a:solidFill>
              </a:rPr>
              <a:t>«Назови ласково»</a:t>
            </a:r>
            <a:r>
              <a:rPr lang="ru-RU" sz="2200" dirty="0" smtClean="0">
                <a:solidFill>
                  <a:schemeClr val="tx1"/>
                </a:solidFill>
              </a:rPr>
              <a:t>,</a:t>
            </a:r>
            <a:r>
              <a:rPr lang="ru-RU" sz="2200" i="1" dirty="0" smtClean="0">
                <a:solidFill>
                  <a:schemeClr val="tx1"/>
                </a:solidFill>
              </a:rPr>
              <a:t> «Одень куклу»</a:t>
            </a:r>
            <a:r>
              <a:rPr lang="ru-RU" sz="2200" dirty="0" smtClean="0">
                <a:solidFill>
                  <a:schemeClr val="tx1"/>
                </a:solidFill>
              </a:rPr>
              <a:t>; </a:t>
            </a:r>
            <a:r>
              <a:rPr lang="ru-RU" sz="2200" i="1" dirty="0" smtClean="0">
                <a:solidFill>
                  <a:schemeClr val="tx1"/>
                </a:solidFill>
              </a:rPr>
              <a:t>«Чего нет?»</a:t>
            </a:r>
            <a:r>
              <a:rPr lang="ru-RU" sz="2200" dirty="0" smtClean="0">
                <a:solidFill>
                  <a:schemeClr val="tx1"/>
                </a:solidFill>
              </a:rPr>
              <a:t> и др. </a:t>
            </a: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10242" name="Picture 2" descr="D:\Данные\Света\Колокольчик\IMG_84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687" r="10937"/>
          <a:stretch>
            <a:fillRect/>
          </a:stretch>
        </p:blipFill>
        <p:spPr bwMode="auto">
          <a:xfrm>
            <a:off x="357158" y="3071810"/>
            <a:ext cx="8501122" cy="3786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Данные\Света\Колокольчик\IMG_84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857232"/>
            <a:ext cx="8501122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1534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accent1"/>
                </a:solidFill>
              </a:rPr>
              <a:t>Развитие связной речи</a:t>
            </a:r>
            <a:r>
              <a:rPr lang="ru-RU" sz="3100" dirty="0" smtClean="0">
                <a:solidFill>
                  <a:schemeClr val="accent1"/>
                </a:solidFill>
              </a:rPr>
              <a:t> </a:t>
            </a:r>
            <a:br>
              <a:rPr lang="ru-RU" sz="3100" dirty="0" smtClean="0">
                <a:solidFill>
                  <a:schemeClr val="accent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Сюжетные картинки, </a:t>
            </a:r>
            <a:r>
              <a:rPr lang="ru-RU" sz="2200" i="1" dirty="0" smtClean="0">
                <a:solidFill>
                  <a:schemeClr val="tx1"/>
                </a:solidFill>
              </a:rPr>
              <a:t>«Угадай по описанию»</a:t>
            </a:r>
            <a:r>
              <a:rPr lang="ru-RU" sz="2200" dirty="0" smtClean="0">
                <a:solidFill>
                  <a:schemeClr val="tx1"/>
                </a:solidFill>
              </a:rPr>
              <a:t>, </a:t>
            </a:r>
            <a:r>
              <a:rPr lang="ru-RU" sz="2200" i="1" dirty="0" smtClean="0">
                <a:solidFill>
                  <a:schemeClr val="tx1"/>
                </a:solidFill>
              </a:rPr>
              <a:t>«Когда это бывает?»</a:t>
            </a:r>
            <a:r>
              <a:rPr lang="ru-RU" sz="2200" dirty="0" smtClean="0">
                <a:solidFill>
                  <a:schemeClr val="tx1"/>
                </a:solidFill>
              </a:rPr>
              <a:t>, </a:t>
            </a:r>
            <a:r>
              <a:rPr lang="ru-RU" sz="2200" i="1" dirty="0" smtClean="0">
                <a:solidFill>
                  <a:schemeClr val="tx1"/>
                </a:solidFill>
              </a:rPr>
              <a:t>«Играем в профессии»</a:t>
            </a:r>
            <a:r>
              <a:rPr lang="ru-RU" sz="2200" dirty="0" smtClean="0">
                <a:solidFill>
                  <a:schemeClr val="tx1"/>
                </a:solidFill>
              </a:rPr>
              <a:t> и др. ;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Серии сюжетных картинок </a:t>
            </a:r>
            <a:r>
              <a:rPr lang="ru-RU" sz="2200" i="1" dirty="0" smtClean="0">
                <a:solidFill>
                  <a:schemeClr val="tx1"/>
                </a:solidFill>
              </a:rPr>
              <a:t>«Истории в картинках»</a:t>
            </a:r>
            <a:r>
              <a:rPr lang="ru-RU" sz="2200" dirty="0" smtClean="0">
                <a:solidFill>
                  <a:schemeClr val="tx1"/>
                </a:solidFill>
              </a:rPr>
              <a:t>; разные виды театра; </a:t>
            </a:r>
            <a:r>
              <a:rPr lang="ru-RU" sz="2200" dirty="0" err="1" smtClean="0">
                <a:solidFill>
                  <a:schemeClr val="tx1"/>
                </a:solidFill>
              </a:rPr>
              <a:t>чистоговорки</a:t>
            </a:r>
            <a:r>
              <a:rPr lang="ru-RU" sz="2200" dirty="0" smtClean="0">
                <a:solidFill>
                  <a:schemeClr val="tx1"/>
                </a:solidFill>
              </a:rPr>
              <a:t>, стихи, </a:t>
            </a:r>
            <a:r>
              <a:rPr lang="ru-RU" sz="2200" dirty="0" err="1" smtClean="0">
                <a:solidFill>
                  <a:schemeClr val="tx1"/>
                </a:solidFill>
              </a:rPr>
              <a:t>потешки</a:t>
            </a:r>
            <a:r>
              <a:rPr lang="ru-RU" sz="2200" dirty="0" smtClean="0">
                <a:solidFill>
                  <a:schemeClr val="tx1"/>
                </a:solidFill>
              </a:rPr>
              <a:t>, скороговорки; библиотека детских книг и др</a:t>
            </a:r>
            <a:r>
              <a:rPr lang="ru-RU" sz="2200" dirty="0" smtClean="0"/>
              <a:t>.</a:t>
            </a:r>
            <a:br>
              <a:rPr lang="ru-RU" sz="2200" dirty="0" smtClean="0"/>
            </a:br>
            <a:endParaRPr lang="ru-RU" sz="2200" dirty="0"/>
          </a:p>
        </p:txBody>
      </p:sp>
      <p:pic>
        <p:nvPicPr>
          <p:cNvPr id="12290" name="Picture 2" descr="D:\Данные\Света\Колокольчик\IMG_84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8532"/>
          <a:stretch>
            <a:fillRect/>
          </a:stretch>
        </p:blipFill>
        <p:spPr bwMode="auto">
          <a:xfrm>
            <a:off x="857224" y="2643182"/>
            <a:ext cx="7551142" cy="40258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Данные\Света\Колокольчик\IMG_846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4305661" cy="3429024"/>
          </a:xfrm>
          <a:prstGeom prst="rect">
            <a:avLst/>
          </a:prstGeom>
          <a:noFill/>
        </p:spPr>
      </p:pic>
      <p:pic>
        <p:nvPicPr>
          <p:cNvPr id="13315" name="Picture 3" descr="D:\Данные\Света\Колокольчик\IMG_847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1474" y="3286124"/>
            <a:ext cx="5082526" cy="3571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357694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 smtClean="0">
                <a:solidFill>
                  <a:schemeClr val="accent1"/>
                </a:solidFill>
              </a:rPr>
              <a:t>Развитие мелкой моторики</a:t>
            </a:r>
            <a:r>
              <a:rPr lang="ru-RU" sz="3100" dirty="0" smtClean="0">
                <a:solidFill>
                  <a:schemeClr val="accent1"/>
                </a:solidFill>
              </a:rPr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dirty="0" smtClean="0">
                <a:solidFill>
                  <a:schemeClr val="tx1"/>
                </a:solidFill>
              </a:rPr>
              <a:t>Волчки, сухой бассейн, шнуровки, мозаика, </a:t>
            </a:r>
            <a:r>
              <a:rPr lang="ru-RU" sz="2200" dirty="0" err="1" smtClean="0">
                <a:solidFill>
                  <a:schemeClr val="tx1"/>
                </a:solidFill>
              </a:rPr>
              <a:t>пазлы</a:t>
            </a:r>
            <a:r>
              <a:rPr lang="ru-RU" sz="2200" dirty="0" smtClean="0">
                <a:solidFill>
                  <a:schemeClr val="tx1"/>
                </a:solidFill>
              </a:rPr>
              <a:t>, трафареты для штриховки, внутренней и внешней обводки, карандаши,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массажные валики, мячики, </a:t>
            </a:r>
            <a:r>
              <a:rPr lang="ru-RU" sz="2200" dirty="0" err="1" smtClean="0">
                <a:solidFill>
                  <a:schemeClr val="tx1"/>
                </a:solidFill>
              </a:rPr>
              <a:t>суджоки</a:t>
            </a:r>
            <a:r>
              <a:rPr lang="ru-RU" sz="2200" dirty="0" smtClean="0">
                <a:solidFill>
                  <a:schemeClr val="tx1"/>
                </a:solidFill>
              </a:rPr>
              <a:t>, прищепки, трафареты; пальчиковые игры</a:t>
            </a:r>
            <a:r>
              <a:rPr lang="ru-RU" sz="2200" i="1" dirty="0" smtClean="0">
                <a:solidFill>
                  <a:schemeClr val="tx1"/>
                </a:solidFill>
              </a:rPr>
              <a:t> «Мир твоих фантазий»</a:t>
            </a:r>
            <a:r>
              <a:rPr lang="ru-RU" sz="2200" dirty="0" smtClean="0">
                <a:solidFill>
                  <a:schemeClr val="tx1"/>
                </a:solidFill>
              </a:rPr>
              <a:t> (различный материал для составления букв: горох, нитки разного цвета)Игры на штриховку; </a:t>
            </a:r>
            <a:r>
              <a:rPr lang="ru-RU" sz="2200" i="1" dirty="0" smtClean="0">
                <a:solidFill>
                  <a:schemeClr val="tx1"/>
                </a:solidFill>
              </a:rPr>
              <a:t>«Рисуем по клеточкам»</a:t>
            </a:r>
            <a:r>
              <a:rPr lang="ru-RU" sz="2200" dirty="0" smtClean="0">
                <a:solidFill>
                  <a:schemeClr val="tx1"/>
                </a:solidFill>
              </a:rPr>
              <a:t>; мозаики; игры-шнуровки и др.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338" name="Picture 2" descr="D:\Данные\Света\Колокольчик\IMG_84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286124"/>
            <a:ext cx="6361046" cy="3571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Данные\Света\Колокольчик\IMG_84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615" r="92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D:\Данные\Света\Колокольчик\IMG_84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71480"/>
            <a:ext cx="4038600" cy="2267769"/>
          </a:xfrm>
          <a:prstGeom prst="rect">
            <a:avLst/>
          </a:prstGeom>
          <a:noFill/>
        </p:spPr>
      </p:pic>
      <p:pic>
        <p:nvPicPr>
          <p:cNvPr id="15363" name="Picture 3" descr="D:\Данные\Света\Колокольчик\IMG_84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642918"/>
            <a:ext cx="4038600" cy="2267769"/>
          </a:xfrm>
          <a:prstGeom prst="rect">
            <a:avLst/>
          </a:prstGeom>
          <a:noFill/>
        </p:spPr>
      </p:pic>
      <p:pic>
        <p:nvPicPr>
          <p:cNvPr id="15364" name="Picture 4" descr="D:\Данные\Света\Колокольчик\IMG_84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143248"/>
            <a:ext cx="4071966" cy="2921000"/>
          </a:xfrm>
          <a:prstGeom prst="rect">
            <a:avLst/>
          </a:prstGeom>
          <a:noFill/>
        </p:spPr>
      </p:pic>
      <p:pic>
        <p:nvPicPr>
          <p:cNvPr id="15365" name="Picture 5" descr="D:\Данные\Света\Колокольчик\IMG_8437.JPG"/>
          <p:cNvPicPr>
            <a:picLocks noChangeAspect="1" noChangeArrowheads="1"/>
          </p:cNvPicPr>
          <p:nvPr/>
        </p:nvPicPr>
        <p:blipFill>
          <a:blip r:embed="rId5" cstate="print"/>
          <a:srcRect b="6861"/>
          <a:stretch>
            <a:fillRect/>
          </a:stretch>
        </p:blipFill>
        <p:spPr bwMode="auto">
          <a:xfrm>
            <a:off x="5715008" y="3071810"/>
            <a:ext cx="2928958" cy="3786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867788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chemeClr val="accent1"/>
                </a:solidFill>
              </a:rPr>
              <a:t>Спасибо за внимание!</a:t>
            </a:r>
            <a:endParaRPr lang="ru-RU" sz="6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14356"/>
            <a:ext cx="7972452" cy="57864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/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/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/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/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  <a:cs typeface="Times New Roman" pitchFamily="18" charset="0"/>
              </a:rPr>
              <a:t>Наполняемость речевого уголка осуществляется по разделам: </a:t>
            </a:r>
            <a:r>
              <a:rPr lang="ru-RU" sz="3600" dirty="0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1. Речевое дыхание </a:t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2. Фонематический слух </a:t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3. Артикуляционная моторика</a:t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4. Звукопроизношение </a:t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5. Подготовка к обучению грамоте</a:t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6. Лексика и грамматика </a:t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7. Связная речь </a:t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8. Мелкая моторика.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653606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tx1"/>
                </a:solidFill>
              </a:rPr>
              <a:t>В основу наполняемости речевого уголка положено тематическое планирование по лексическим темам. 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Подбор игрового и дидактического материала осуществляется на основе рекомендаций логопеда, что делает его взаимодействие с педагогами не формальным, а очень тесным и плодотворным. 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071810"/>
            <a:ext cx="5500726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86765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</a:rPr>
              <a:t>Дидактические игры и пособия на закрепление правильного речевого выдоха и формирование умения контролировать силу и длительность воздушной струи. 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D:\Данные\Света\Колокольчик\IMG_84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046" r="14391"/>
          <a:stretch>
            <a:fillRect/>
          </a:stretch>
        </p:blipFill>
        <p:spPr bwMode="auto">
          <a:xfrm>
            <a:off x="1142976" y="2714620"/>
            <a:ext cx="7072362" cy="4143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214282" y="500042"/>
            <a:ext cx="8715436" cy="207170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Вертушки, дудочки, шары для надувания, пузырьки, игры на воздушную струю Игры: «</a:t>
            </a:r>
            <a:r>
              <a:rPr lang="ru-RU" sz="2000" i="1" dirty="0" smtClean="0">
                <a:solidFill>
                  <a:schemeClr val="tx1"/>
                </a:solidFill>
              </a:rPr>
              <a:t>Рыбки»</a:t>
            </a:r>
            <a:r>
              <a:rPr lang="ru-RU" sz="2000" dirty="0" smtClean="0">
                <a:solidFill>
                  <a:schemeClr val="tx1"/>
                </a:solidFill>
              </a:rPr>
              <a:t>; </a:t>
            </a:r>
            <a:r>
              <a:rPr lang="ru-RU" sz="2000" i="1" dirty="0" smtClean="0">
                <a:solidFill>
                  <a:schemeClr val="tx1"/>
                </a:solidFill>
              </a:rPr>
              <a:t>«Тучка»,»Дракончик», Пчелки и цветочек», «Листочки»</a:t>
            </a:r>
            <a:r>
              <a:rPr lang="ru-RU" sz="2000" dirty="0" smtClean="0">
                <a:solidFill>
                  <a:schemeClr val="tx1"/>
                </a:solidFill>
              </a:rPr>
              <a:t>; </a:t>
            </a:r>
            <a:r>
              <a:rPr lang="ru-RU" sz="2000" i="1" dirty="0" smtClean="0">
                <a:solidFill>
                  <a:schemeClr val="tx1"/>
                </a:solidFill>
              </a:rPr>
              <a:t>«Бабочки»</a:t>
            </a:r>
            <a:r>
              <a:rPr lang="ru-RU" sz="2000" dirty="0" smtClean="0">
                <a:solidFill>
                  <a:schemeClr val="tx1"/>
                </a:solidFill>
              </a:rPr>
              <a:t>; </a:t>
            </a:r>
            <a:r>
              <a:rPr lang="ru-RU" sz="2000" i="1" dirty="0" smtClean="0">
                <a:solidFill>
                  <a:schemeClr val="tx1"/>
                </a:solidFill>
              </a:rPr>
              <a:t>«Волшебный пушок»</a:t>
            </a:r>
            <a:r>
              <a:rPr lang="ru-RU" sz="2000" dirty="0" smtClean="0">
                <a:solidFill>
                  <a:schemeClr val="tx1"/>
                </a:solidFill>
              </a:rPr>
              <a:t>; разноцветные шарики; султанчики; бумажные снежинки; </a:t>
            </a:r>
            <a:r>
              <a:rPr lang="ru-RU" sz="2000" i="1" dirty="0" smtClean="0">
                <a:solidFill>
                  <a:schemeClr val="tx1"/>
                </a:solidFill>
              </a:rPr>
              <a:t>«Чей кораблик доберется быстрее»</a:t>
            </a:r>
            <a:r>
              <a:rPr lang="ru-RU" sz="2000" dirty="0" smtClean="0">
                <a:solidFill>
                  <a:schemeClr val="tx1"/>
                </a:solidFill>
              </a:rPr>
              <a:t>; </a:t>
            </a:r>
            <a:r>
              <a:rPr lang="ru-RU" sz="2000" i="1" dirty="0" smtClean="0">
                <a:solidFill>
                  <a:schemeClr val="tx1"/>
                </a:solidFill>
              </a:rPr>
              <a:t>«Загони мяч в ворота»</a:t>
            </a:r>
            <a:r>
              <a:rPr lang="ru-RU" sz="2000" dirty="0" smtClean="0">
                <a:solidFill>
                  <a:schemeClr val="tx1"/>
                </a:solidFill>
              </a:rPr>
              <a:t> и др.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074" name="Picture 2" descr="D:\Данные\Света\Колокольчик\IMG_84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10817"/>
          <a:stretch>
            <a:fillRect/>
          </a:stretch>
        </p:blipFill>
        <p:spPr bwMode="auto">
          <a:xfrm>
            <a:off x="0" y="2357430"/>
            <a:ext cx="4424954" cy="2786082"/>
          </a:xfrm>
          <a:prstGeom prst="rect">
            <a:avLst/>
          </a:prstGeom>
          <a:noFill/>
        </p:spPr>
      </p:pic>
      <p:pic>
        <p:nvPicPr>
          <p:cNvPr id="3077" name="Picture 5" descr="D:\Данные\Света\Колокольчик\IMG_84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r="9138"/>
          <a:stretch>
            <a:fillRect/>
          </a:stretch>
        </p:blipFill>
        <p:spPr bwMode="auto">
          <a:xfrm>
            <a:off x="4714876" y="3929066"/>
            <a:ext cx="4429124" cy="2928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00092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1"/>
                </a:solidFill>
              </a:rPr>
              <a:t>Игры и пособия на формирование фонематического </a:t>
            </a:r>
            <a:br>
              <a:rPr lang="ru-RU" sz="2800" b="1" dirty="0" smtClean="0">
                <a:solidFill>
                  <a:schemeClr val="accent1"/>
                </a:solidFill>
              </a:rPr>
            </a:br>
            <a:r>
              <a:rPr lang="ru-RU" sz="2800" b="1" dirty="0" smtClean="0">
                <a:solidFill>
                  <a:schemeClr val="accent1"/>
                </a:solidFill>
              </a:rPr>
              <a:t>восприятия и слуха</a:t>
            </a:r>
            <a:r>
              <a:rPr lang="ru-RU" sz="2800" dirty="0" smtClean="0">
                <a:solidFill>
                  <a:schemeClr val="accent1"/>
                </a:solidFill>
              </a:rPr>
              <a:t> :</a:t>
            </a:r>
            <a:br>
              <a:rPr lang="ru-RU" sz="2800" dirty="0" smtClean="0">
                <a:solidFill>
                  <a:schemeClr val="accent1"/>
                </a:solidFill>
              </a:rPr>
            </a:br>
            <a:r>
              <a:rPr lang="ru-RU" sz="2800" dirty="0" smtClean="0"/>
              <a:t> </a:t>
            </a:r>
            <a:r>
              <a:rPr lang="ru-RU" sz="2200" dirty="0" smtClean="0">
                <a:solidFill>
                  <a:schemeClr val="tx1"/>
                </a:solidFill>
              </a:rPr>
              <a:t>Шумовые инструменты; детские музыкальные инструменты: 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гармошка</a:t>
            </a:r>
            <a:r>
              <a:rPr lang="ru-RU" sz="2200" dirty="0" smtClean="0">
                <a:solidFill>
                  <a:schemeClr val="tx1"/>
                </a:solidFill>
              </a:rPr>
              <a:t>, барабаны, дудочка, 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бубен</a:t>
            </a:r>
            <a:r>
              <a:rPr lang="ru-RU" sz="2200" dirty="0" smtClean="0">
                <a:solidFill>
                  <a:schemeClr val="tx1"/>
                </a:solidFill>
              </a:rPr>
              <a:t>, трещотка, колокольчики</a:t>
            </a:r>
            <a:r>
              <a:rPr lang="ru-RU" sz="2200" dirty="0" smtClean="0">
                <a:solidFill>
                  <a:schemeClr val="tx1"/>
                </a:solidFill>
              </a:rPr>
              <a:t>,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smtClean="0">
                <a:solidFill>
                  <a:schemeClr val="tx1"/>
                </a:solidFill>
              </a:rPr>
              <a:t>погремушки. ; 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альбомы </a:t>
            </a:r>
            <a:r>
              <a:rPr lang="ru-RU" sz="2200" dirty="0" smtClean="0">
                <a:solidFill>
                  <a:schemeClr val="tx1"/>
                </a:solidFill>
              </a:rPr>
              <a:t>по слоговой 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структуре </a:t>
            </a:r>
            <a:r>
              <a:rPr lang="ru-RU" sz="2200" dirty="0" smtClean="0">
                <a:solidFill>
                  <a:schemeClr val="tx1"/>
                </a:solidFill>
              </a:rPr>
              <a:t>слова </a:t>
            </a:r>
            <a:r>
              <a:rPr lang="ru-RU" sz="2200" i="1" dirty="0" smtClean="0">
                <a:solidFill>
                  <a:schemeClr val="tx1"/>
                </a:solidFill>
              </a:rPr>
              <a:t>«Собери букет»</a:t>
            </a:r>
            <a:r>
              <a:rPr lang="ru-RU" sz="2200" dirty="0" smtClean="0">
                <a:solidFill>
                  <a:schemeClr val="tx1"/>
                </a:solidFill>
              </a:rPr>
              <a:t>; 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i="1" dirty="0" smtClean="0">
                <a:solidFill>
                  <a:schemeClr val="tx1"/>
                </a:solidFill>
              </a:rPr>
              <a:t>«</a:t>
            </a:r>
            <a:r>
              <a:rPr lang="ru-RU" sz="2200" i="1" dirty="0" smtClean="0">
                <a:solidFill>
                  <a:schemeClr val="tx1"/>
                </a:solidFill>
              </a:rPr>
              <a:t>Делим слова на слоги»</a:t>
            </a:r>
            <a:r>
              <a:rPr lang="ru-RU" sz="2200" dirty="0" smtClean="0">
                <a:solidFill>
                  <a:schemeClr val="tx1"/>
                </a:solidFill>
              </a:rPr>
              <a:t>; 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i="1" dirty="0" smtClean="0">
                <a:solidFill>
                  <a:schemeClr val="tx1"/>
                </a:solidFill>
              </a:rPr>
              <a:t>«</a:t>
            </a:r>
            <a:r>
              <a:rPr lang="ru-RU" sz="2200" i="1" dirty="0" smtClean="0">
                <a:solidFill>
                  <a:schemeClr val="tx1"/>
                </a:solidFill>
              </a:rPr>
              <a:t>Найди себе пару»</a:t>
            </a:r>
            <a:r>
              <a:rPr lang="ru-RU" sz="2200" dirty="0" smtClean="0">
                <a:solidFill>
                  <a:schemeClr val="tx1"/>
                </a:solidFill>
              </a:rPr>
              <a:t>; 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i="1" dirty="0" smtClean="0">
                <a:solidFill>
                  <a:schemeClr val="tx1"/>
                </a:solidFill>
              </a:rPr>
              <a:t>«</a:t>
            </a:r>
            <a:r>
              <a:rPr lang="ru-RU" sz="2200" i="1" dirty="0" smtClean="0">
                <a:solidFill>
                  <a:schemeClr val="tx1"/>
                </a:solidFill>
              </a:rPr>
              <a:t>Найди, что звучит»</a:t>
            </a:r>
            <a:r>
              <a:rPr lang="ru-RU" sz="2200" dirty="0" smtClean="0">
                <a:solidFill>
                  <a:schemeClr val="tx1"/>
                </a:solidFill>
              </a:rPr>
              <a:t>; 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i="1" dirty="0" smtClean="0">
                <a:solidFill>
                  <a:schemeClr val="tx1"/>
                </a:solidFill>
              </a:rPr>
              <a:t>«</a:t>
            </a:r>
            <a:r>
              <a:rPr lang="ru-RU" sz="2200" i="1" dirty="0" smtClean="0">
                <a:solidFill>
                  <a:schemeClr val="tx1"/>
                </a:solidFill>
              </a:rPr>
              <a:t>Звуковое домино»</a:t>
            </a:r>
            <a:r>
              <a:rPr lang="ru-RU" sz="2200" dirty="0" smtClean="0">
                <a:solidFill>
                  <a:schemeClr val="tx1"/>
                </a:solidFill>
              </a:rPr>
              <a:t>; 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i="1" dirty="0" smtClean="0">
                <a:solidFill>
                  <a:schemeClr val="tx1"/>
                </a:solidFill>
              </a:rPr>
              <a:t>«</a:t>
            </a:r>
            <a:r>
              <a:rPr lang="ru-RU" sz="2200" i="1" dirty="0" smtClean="0">
                <a:solidFill>
                  <a:schemeClr val="tx1"/>
                </a:solidFill>
              </a:rPr>
              <a:t>Угадай, откуда идет звук»</a:t>
            </a:r>
            <a:r>
              <a:rPr lang="ru-RU" sz="2200" dirty="0" smtClean="0">
                <a:solidFill>
                  <a:schemeClr val="tx1"/>
                </a:solidFill>
              </a:rPr>
              <a:t>; 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i="1" dirty="0" smtClean="0">
                <a:solidFill>
                  <a:schemeClr val="tx1"/>
                </a:solidFill>
              </a:rPr>
              <a:t>«</a:t>
            </a:r>
            <a:r>
              <a:rPr lang="ru-RU" sz="2200" i="1" dirty="0" smtClean="0">
                <a:solidFill>
                  <a:schemeClr val="tx1"/>
                </a:solidFill>
              </a:rPr>
              <a:t>Разложи картинки»</a:t>
            </a:r>
            <a:r>
              <a:rPr lang="ru-RU" sz="2200" dirty="0" smtClean="0">
                <a:solidFill>
                  <a:schemeClr val="tx1"/>
                </a:solidFill>
              </a:rPr>
              <a:t>; 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i="1" dirty="0" smtClean="0">
                <a:solidFill>
                  <a:schemeClr val="tx1"/>
                </a:solidFill>
              </a:rPr>
              <a:t>«</a:t>
            </a:r>
            <a:r>
              <a:rPr lang="ru-RU" sz="2200" i="1" dirty="0" smtClean="0">
                <a:solidFill>
                  <a:schemeClr val="tx1"/>
                </a:solidFill>
              </a:rPr>
              <a:t>Повтори — не ошибись</a:t>
            </a:r>
            <a:r>
              <a:rPr lang="ru-RU" sz="2200" i="1" dirty="0" smtClean="0">
                <a:solidFill>
                  <a:schemeClr val="tx1"/>
                </a:solidFill>
              </a:rPr>
              <a:t>»</a:t>
            </a:r>
            <a:r>
              <a:rPr lang="ru-RU" sz="2200" dirty="0" smtClean="0">
                <a:solidFill>
                  <a:schemeClr val="tx1"/>
                </a:solidFill>
              </a:rPr>
              <a:t>;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i="1" dirty="0" smtClean="0">
                <a:solidFill>
                  <a:schemeClr val="tx1"/>
                </a:solidFill>
              </a:rPr>
              <a:t>«Тихо — громко»</a:t>
            </a:r>
            <a:r>
              <a:rPr lang="ru-RU" sz="2200" dirty="0" smtClean="0">
                <a:solidFill>
                  <a:schemeClr val="tx1"/>
                </a:solidFill>
              </a:rPr>
              <a:t>; </a:t>
            </a:r>
            <a:r>
              <a:rPr lang="ru-RU" sz="2200" i="1" dirty="0" smtClean="0">
                <a:solidFill>
                  <a:schemeClr val="tx1"/>
                </a:solidFill>
              </a:rPr>
              <a:t>«Общий звук»</a:t>
            </a:r>
            <a:r>
              <a:rPr lang="ru-RU" sz="2200" dirty="0" smtClean="0">
                <a:solidFill>
                  <a:schemeClr val="tx1"/>
                </a:solidFill>
              </a:rPr>
              <a:t>; 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i="1" dirty="0" smtClean="0">
                <a:solidFill>
                  <a:schemeClr val="tx1"/>
                </a:solidFill>
              </a:rPr>
              <a:t>«</a:t>
            </a:r>
            <a:r>
              <a:rPr lang="ru-RU" sz="2200" i="1" dirty="0" smtClean="0">
                <a:solidFill>
                  <a:schemeClr val="tx1"/>
                </a:solidFill>
              </a:rPr>
              <a:t>Придумай слова со звуком»</a:t>
            </a:r>
            <a:r>
              <a:rPr lang="ru-RU" sz="2200" dirty="0" smtClean="0">
                <a:solidFill>
                  <a:schemeClr val="tx1"/>
                </a:solidFill>
              </a:rPr>
              <a:t>; 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i="1" dirty="0" smtClean="0">
                <a:solidFill>
                  <a:schemeClr val="tx1"/>
                </a:solidFill>
              </a:rPr>
              <a:t>«</a:t>
            </a:r>
            <a:r>
              <a:rPr lang="ru-RU" sz="2200" i="1" dirty="0" smtClean="0">
                <a:solidFill>
                  <a:schemeClr val="tx1"/>
                </a:solidFill>
              </a:rPr>
              <a:t>Испорченный телефон»</a:t>
            </a:r>
            <a:r>
              <a:rPr lang="ru-RU" sz="2200" dirty="0" smtClean="0">
                <a:solidFill>
                  <a:schemeClr val="tx1"/>
                </a:solidFill>
              </a:rPr>
              <a:t>; 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i="1" dirty="0" smtClean="0">
                <a:solidFill>
                  <a:schemeClr val="tx1"/>
                </a:solidFill>
              </a:rPr>
              <a:t>«</a:t>
            </a:r>
            <a:r>
              <a:rPr lang="ru-RU" sz="2200" i="1" dirty="0" smtClean="0">
                <a:solidFill>
                  <a:schemeClr val="tx1"/>
                </a:solidFill>
              </a:rPr>
              <a:t>Продавец и покупатель»</a:t>
            </a:r>
            <a:r>
              <a:rPr lang="ru-RU" sz="2200" dirty="0" smtClean="0">
                <a:solidFill>
                  <a:schemeClr val="tx1"/>
                </a:solidFill>
              </a:rPr>
              <a:t> др</a:t>
            </a:r>
            <a:r>
              <a:rPr lang="ru-RU" sz="2200" dirty="0" smtClean="0"/>
              <a:t>. </a:t>
            </a:r>
            <a:r>
              <a:rPr lang="ru-RU" sz="2800" dirty="0" smtClean="0">
                <a:solidFill>
                  <a:schemeClr val="accent1"/>
                </a:solidFill>
              </a:rPr>
              <a:t/>
            </a:r>
            <a:br>
              <a:rPr lang="ru-RU" sz="2800" dirty="0" smtClean="0">
                <a:solidFill>
                  <a:schemeClr val="accent1"/>
                </a:solidFill>
              </a:rPr>
            </a:br>
            <a:r>
              <a:rPr lang="ru-RU" sz="2800" dirty="0" smtClean="0">
                <a:solidFill>
                  <a:schemeClr val="accent1"/>
                </a:solidFill>
              </a:rPr>
              <a:t/>
            </a:r>
            <a:br>
              <a:rPr lang="ru-RU" sz="2800" dirty="0" smtClean="0">
                <a:solidFill>
                  <a:schemeClr val="accent1"/>
                </a:solidFill>
              </a:rPr>
            </a:br>
            <a:endParaRPr lang="ru-RU" sz="2800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F:\Колокольчик\Новая папка\DSC051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857364"/>
            <a:ext cx="4902742" cy="36770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428604"/>
            <a:ext cx="4040188" cy="642942"/>
          </a:xfrm>
        </p:spPr>
        <p:txBody>
          <a:bodyPr/>
          <a:lstStyle/>
          <a:p>
            <a:r>
              <a:rPr lang="ru-RU" dirty="0" smtClean="0"/>
              <a:t>Игра «Рыбалка»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714876" y="500042"/>
            <a:ext cx="3971924" cy="642942"/>
          </a:xfrm>
        </p:spPr>
        <p:txBody>
          <a:bodyPr/>
          <a:lstStyle/>
          <a:p>
            <a:r>
              <a:rPr lang="ru-RU" dirty="0" smtClean="0"/>
              <a:t>«Логопедическое  лото»</a:t>
            </a:r>
            <a:endParaRPr lang="ru-RU" dirty="0"/>
          </a:p>
        </p:txBody>
      </p:sp>
      <p:pic>
        <p:nvPicPr>
          <p:cNvPr id="5122" name="Picture 2" descr="D:\Данные\Света\Колокольчик\IMG_845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r="19583"/>
          <a:stretch>
            <a:fillRect/>
          </a:stretch>
        </p:blipFill>
        <p:spPr bwMode="auto">
          <a:xfrm>
            <a:off x="285720" y="1214422"/>
            <a:ext cx="3857652" cy="2523723"/>
          </a:xfrm>
          <a:prstGeom prst="rect">
            <a:avLst/>
          </a:prstGeom>
          <a:noFill/>
        </p:spPr>
      </p:pic>
      <p:pic>
        <p:nvPicPr>
          <p:cNvPr id="5123" name="Picture 3" descr="D:\Данные\Света\Колокольчик\IMG_845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929066"/>
            <a:ext cx="5362228" cy="2928934"/>
          </a:xfrm>
          <a:prstGeom prst="rect">
            <a:avLst/>
          </a:prstGeom>
          <a:noFill/>
        </p:spPr>
      </p:pic>
      <p:pic>
        <p:nvPicPr>
          <p:cNvPr id="5124" name="Picture 4" descr="D:\Данные\Света\Колокольчик\IMG_84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214422"/>
            <a:ext cx="4487540" cy="25198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8197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</a:rPr>
              <a:t>Развитие артикуляционной моторики</a:t>
            </a:r>
            <a:r>
              <a:rPr lang="ru-RU" sz="2800" dirty="0" smtClean="0">
                <a:solidFill>
                  <a:schemeClr val="accent1"/>
                </a:solidFill>
              </a:rPr>
              <a:t> </a:t>
            </a:r>
            <a:br>
              <a:rPr lang="ru-RU" sz="2800" dirty="0" smtClean="0">
                <a:solidFill>
                  <a:schemeClr val="accent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Предметные картинки-опоры; артикуляционная гимнастика в альбомах на определенный звук; схема характеристики артикуляции звуков; артикуляционная гимнастика в стихах и картинках; формы артикуляционной гимнастики для губ и языка в символах; альбомы с артикуляционной гимнастикой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857496"/>
            <a:ext cx="5852583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199</TotalTime>
  <Words>216</Words>
  <Application>Microsoft Office PowerPoint</Application>
  <PresentationFormat>Экран (4:3)</PresentationFormat>
  <Paragraphs>21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Слайд 1</vt:lpstr>
      <vt:lpstr>Слайд 2</vt:lpstr>
      <vt:lpstr>    Наполняемость речевого уголка осуществляется по разделам:  1. Речевое дыхание  2. Фонематический слух  3. Артикуляционная моторика 4. Звукопроизношение  5. Подготовка к обучению грамоте 6. Лексика и грамматика  7. Связная речь  8. Мелкая моторика. </vt:lpstr>
      <vt:lpstr>В основу наполняемости речевого уголка положено тематическое планирование по лексическим темам.  Подбор игрового и дидактического материала осуществляется на основе рекомендаций логопеда, что делает его взаимодействие с педагогами не формальным, а очень тесным и плодотворным.   </vt:lpstr>
      <vt:lpstr>Дидактические игры и пособия на закрепление правильного речевого выдоха и формирование умения контролировать силу и длительность воздушной струи. </vt:lpstr>
      <vt:lpstr>Вертушки, дудочки, шары для надувания, пузырьки, игры на воздушную струю Игры: «Рыбки»; «Тучка»,»Дракончик», Пчелки и цветочек», «Листочки»; «Бабочки»; «Волшебный пушок»; разноцветные шарики; султанчики; бумажные снежинки; «Чей кораблик доберется быстрее»; «Загони мяч в ворота» и др. </vt:lpstr>
      <vt:lpstr>Игры и пособия на формирование фонематического  восприятия и слуха :  Шумовые инструменты; детские музыкальные инструменты:  гармошка, барабаны, дудочка,  бубен, трещотка, колокольчики,  погремушки. ;  альбомы по слоговой  структуре слова «Собери букет»;  «Делим слова на слоги»;  «Найди себе пару»;  «Найди, что звучит»;  «Звуковое домино»;  «Угадай, откуда идет звук»;  «Разложи картинки»;  «Повтори — не ошибись»;  «Тихо — громко»; «Общий звук»;  «Придумай слова со звуком»;  «Испорченный телефон»;  «Продавец и покупатель» др.   </vt:lpstr>
      <vt:lpstr>Слайд 8</vt:lpstr>
      <vt:lpstr>Развитие артикуляционной моторики  Предметные картинки-опоры; артикуляционная гимнастика в альбомах на определенный звук; схема характеристики артикуляции звуков; артикуляционная гимнастика в стихах и картинках; формы артикуляционной гимнастики для губ и языка в символах; альбомы с артикуляционной гимнастикой</vt:lpstr>
      <vt:lpstr>Слайд 10</vt:lpstr>
      <vt:lpstr>Закрепление навыков правильного звукопроизношения поставленных звуков «Логопедические лото», «Логопедическое домино», «Паровоз», «Подбери и назови»; альбомы на каждый звук; логопедические альбомы для автоматизации различных звуков ; Лото на звуки С, 3; Ж, Ш; Р, Л; «Говорим правильно»; «Логопедическое лото»; «Веселая гимнастика»; и т.д </vt:lpstr>
      <vt:lpstr>Слайд 12</vt:lpstr>
      <vt:lpstr>  Закрепление навыков, полученных на занятиях по обучению грамоте:  Схемы слов, предложений. Игры: «Подбери слово к схеме», «Составь предложение по схеме», «Сложи слово», кроссворды, ребусы.  Магнитная доска; наборы магнитных букв; кассы букв и слогов; кубики «Азбука в картинках», «Учись читать», «Умные кубики», «Слоговые кубики»; «Букварь» Н. С. Жукова, «Слоговое лото»;«Прочитай по первым звукам»; и др. </vt:lpstr>
      <vt:lpstr>Слайд 14</vt:lpstr>
      <vt:lpstr>Активизация словаря, обобщающих понятий и лексико-грамматических категорий  Картинки, отражающие изучаемую лексическую тему (сюжетные и предметные); развивающие пазлы; Игры: лото, «Подбери пару», «Кто больше назовет», «Часть и целое», «Времена года», «Большие и маленькие», «Чей хвост?», «Найди и назови», «Путаница», «Кем быть», «Кто как устроен» «Один — много», «Назови ласково», «Одень куклу»; «Чего нет?» и др. </vt:lpstr>
      <vt:lpstr>Слайд 16</vt:lpstr>
      <vt:lpstr>Развитие связной речи  Сюжетные картинки, «Угадай по описанию», «Когда это бывает?», «Играем в профессии» и др. ; Серии сюжетных картинок «Истории в картинках»; разные виды театра; чистоговорки, стихи, потешки, скороговорки; библиотека детских книг и др. </vt:lpstr>
      <vt:lpstr>Слайд 18</vt:lpstr>
      <vt:lpstr>Развитие мелкой моторики  Волчки, сухой бассейн, шнуровки, мозаика, пазлы, трафареты для штриховки, внутренней и внешней обводки, карандаши, массажные валики, мячики, суджоки, прищепки, трафареты; пальчиковые игры «Мир твоих фантазий» (различный материал для составления букв: горох, нитки разного цвета)Игры на штриховку; «Рисуем по клеточкам»; мозаики; игры-шнуровки и др.   </vt:lpstr>
      <vt:lpstr>Слайд 20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Визитная карточка центра</dc:title>
  <dc:creator>User</dc:creator>
  <cp:lastModifiedBy>Галина Владимировна</cp:lastModifiedBy>
  <cp:revision>24</cp:revision>
  <dcterms:created xsi:type="dcterms:W3CDTF">2018-11-21T06:42:53Z</dcterms:created>
  <dcterms:modified xsi:type="dcterms:W3CDTF">2018-11-22T04:05:41Z</dcterms:modified>
</cp:coreProperties>
</file>