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21"/>
  </p:notesMasterIdLst>
  <p:sldIdLst>
    <p:sldId id="256" r:id="rId5"/>
    <p:sldId id="257" r:id="rId6"/>
    <p:sldId id="272" r:id="rId7"/>
    <p:sldId id="267" r:id="rId8"/>
    <p:sldId id="273" r:id="rId9"/>
    <p:sldId id="274" r:id="rId10"/>
    <p:sldId id="271" r:id="rId11"/>
    <p:sldId id="269" r:id="rId12"/>
    <p:sldId id="270" r:id="rId13"/>
    <p:sldId id="277" r:id="rId14"/>
    <p:sldId id="276" r:id="rId15"/>
    <p:sldId id="268" r:id="rId16"/>
    <p:sldId id="275" r:id="rId17"/>
    <p:sldId id="278" r:id="rId18"/>
    <p:sldId id="279" r:id="rId19"/>
    <p:sldId id="266" r:id="rId20"/>
  </p:sldIdLst>
  <p:sldSz cx="9144000" cy="6858000" type="screen4x3"/>
  <p:notesSz cx="6858000" cy="9144000"/>
  <p:defaultTextStyle>
    <a:defPPr>
      <a:defRPr lang="en-US"/>
    </a:defPPr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66"/>
    <a:srgbClr val="3333FF"/>
    <a:srgbClr val="FF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9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scrgbClr r="0" g="0" b="0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704" autoAdjust="0"/>
  </p:normalViewPr>
  <p:slideViewPr>
    <p:cSldViewPr>
      <p:cViewPr varScale="1">
        <p:scale>
          <a:sx n="108" d="100"/>
          <a:sy n="108" d="100"/>
        </p:scale>
        <p:origin x="-7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fld id="{F97678DB-3F8D-4CD0-BA77-3656CB4B8304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fld id="{55A5A28D-BDB6-46FF-A1EF-D3D59E3A7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66819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05506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Вставьте карту своей страны.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99715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Вставьте карту своей страны.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3554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Вставьте карту своей страны.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168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Вставьте карту своей страны.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168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Вставьте карту своей страны.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168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Вставьте картинку, относящуюся к одному из пунктов описания страны.</a:t>
            </a:r>
            <a:endParaRPr lang="ru-RU" noProof="0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0434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0166" y="3357562"/>
            <a:ext cx="5572164" cy="1143008"/>
          </a:xfrm>
          <a:custGeom>
            <a:avLst/>
            <a:gdLst>
              <a:gd name="connsiteX0" fmla="*/ 0 w 5572164"/>
              <a:gd name="connsiteY0" fmla="*/ 0 h 1143008"/>
              <a:gd name="connsiteX1" fmla="*/ 5572164 w 5572164"/>
              <a:gd name="connsiteY1" fmla="*/ 0 h 1143008"/>
              <a:gd name="connsiteX2" fmla="*/ 5572164 w 5572164"/>
              <a:gd name="connsiteY2" fmla="*/ 1143008 h 1143008"/>
              <a:gd name="connsiteX3" fmla="*/ 0 w 5572164"/>
              <a:gd name="connsiteY3" fmla="*/ 1143008 h 1143008"/>
              <a:gd name="connsiteX4" fmla="*/ 0 w 5572164"/>
              <a:gd name="connsiteY4" fmla="*/ 0 h 1143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2164" h="1143008">
                <a:moveTo>
                  <a:pt x="0" y="0"/>
                </a:moveTo>
                <a:lnTo>
                  <a:pt x="5572164" y="0"/>
                </a:lnTo>
                <a:lnTo>
                  <a:pt x="5572164" y="1143008"/>
                </a:lnTo>
                <a:lnTo>
                  <a:pt x="0" y="114300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 algn="ctr">
              <a:defRPr sz="3600" cap="all" baseline="0"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24" y="6000768"/>
            <a:ext cx="7772400" cy="642942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000066"/>
                </a:solidFill>
                <a:effectLst/>
                <a:latin typeface="Segoe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1318-6ABD-4BDD-BBB0-D5B124F36B42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56ECA-4C16-4208-B374-27591EF54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505200"/>
            <a:ext cx="7772400" cy="1362075"/>
          </a:xfrm>
        </p:spPr>
        <p:txBody>
          <a:bodyPr anchor="b" anchorCtr="0"/>
          <a:lstStyle>
            <a:lvl1pPr algn="l">
              <a:defRPr sz="3600" b="0" cap="all" baseline="0"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876801"/>
            <a:ext cx="7772400" cy="1042987"/>
          </a:xfrm>
        </p:spPr>
        <p:txBody>
          <a:bodyPr anchor="t" anchorCtr="0"/>
          <a:lstStyle>
            <a:lvl1pPr marL="0" indent="0">
              <a:buNone/>
              <a:defRPr sz="1600">
                <a:solidFill>
                  <a:schemeClr val="accent6">
                    <a:shade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1318-6ABD-4BDD-BBB0-D5B124F36B42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56ECA-4C16-4208-B374-27591EF54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1318-6ABD-4BDD-BBB0-D5B124F36B42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56ECA-4C16-4208-B374-27591EF54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1318-6ABD-4BDD-BBB0-D5B124F36B42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56ECA-4C16-4208-B374-27591EF54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1318-6ABD-4BDD-BBB0-D5B124F36B42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56ECA-4C16-4208-B374-27591EF54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1318-6ABD-4BDD-BBB0-D5B124F36B42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56ECA-4C16-4208-B374-27591EF54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1318-6ABD-4BDD-BBB0-D5B124F36B42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56ECA-4C16-4208-B374-27591EF54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2976" y="214290"/>
            <a:ext cx="7543824" cy="844533"/>
          </a:xfrm>
          <a:prstGeom prst="rect">
            <a:avLst/>
          </a:prstGeom>
        </p:spPr>
        <p:txBody>
          <a:bodyPr vert="horz" rtlCol="0" anchor="b" anchorCtr="0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4476"/>
            <a:ext cx="8229600" cy="4611688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92636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2B01318-6ABD-4BDD-BBB0-D5B124F36B42}" type="datetimeFigureOut">
              <a:rPr lang="en-US" smtClean="0">
                <a:solidFill>
                  <a:schemeClr val="bg1"/>
                </a:solidFill>
              </a:rPr>
              <a:pPr/>
              <a:t>4/3/2023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92636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92636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2D56ECA-4C16-4208-B374-27591EF545A3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rtl="0" eaLnBrk="1" latinLnBrk="0" hangingPunct="1">
        <a:spcBef>
          <a:spcPct val="0"/>
        </a:spcBef>
        <a:buNone/>
        <a:defRPr sz="3600" kern="1200" cap="none" baseline="0">
          <a:solidFill>
            <a:srgbClr val="FF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Segoe Semibold" pitchFamily="34" charset="0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Font typeface="Arial"/>
        <a:buChar char="•"/>
        <a:defRPr sz="2800" kern="1200">
          <a:solidFill>
            <a:srgbClr val="000066"/>
          </a:solidFill>
          <a:latin typeface="Segoe" pitchFamily="34" charset="0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000066"/>
          </a:solidFill>
          <a:latin typeface="Segoe" pitchFamily="34" charset="0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000066"/>
          </a:solidFill>
          <a:latin typeface="Segoe" pitchFamily="34" charset="0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000066"/>
          </a:solidFill>
          <a:latin typeface="Segoe" pitchFamily="34" charset="0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000066"/>
          </a:solidFill>
          <a:latin typeface="Segoe" pitchFamily="34" charset="0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1547664" y="149077"/>
            <a:ext cx="7309655" cy="93610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2400" b="1" cap="none" dirty="0">
                <a:solidFill>
                  <a:srgbClr val="3333FF"/>
                </a:solidFill>
                <a:effectLst/>
                <a:latin typeface="+mn-lt"/>
              </a:rPr>
              <a:t>Педагогический образовательный проект </a:t>
            </a:r>
            <a:br>
              <a:rPr lang="ru-RU" sz="2400" b="1" cap="none" dirty="0">
                <a:solidFill>
                  <a:srgbClr val="3333FF"/>
                </a:solidFill>
                <a:effectLst/>
                <a:latin typeface="+mn-lt"/>
              </a:rPr>
            </a:br>
            <a:r>
              <a:rPr lang="ru-RU" sz="2400" b="1" cap="none" dirty="0">
                <a:solidFill>
                  <a:srgbClr val="3333FF"/>
                </a:solidFill>
                <a:effectLst/>
                <a:latin typeface="+mn-lt"/>
              </a:rPr>
              <a:t>«Мы живем в России: Дети рассказывают детям»</a:t>
            </a:r>
            <a:endParaRPr lang="en-US" sz="2400" b="1" cap="none" dirty="0">
              <a:solidFill>
                <a:srgbClr val="3333FF"/>
              </a:solidFill>
              <a:effectLst/>
              <a:latin typeface="+mn-lt"/>
            </a:endParaRPr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857224" y="5229200"/>
            <a:ext cx="7772400" cy="930974"/>
          </a:xfrm>
        </p:spPr>
        <p:txBody>
          <a:bodyPr/>
          <a:lstStyle/>
          <a:p>
            <a:r>
              <a:rPr lang="ru-RU" b="1" dirty="0" smtClean="0">
                <a:latin typeface="+mn-lt"/>
              </a:rPr>
              <a:t>Участники </a:t>
            </a:r>
            <a:r>
              <a:rPr lang="ru-RU" b="1" dirty="0">
                <a:latin typeface="+mn-lt"/>
              </a:rPr>
              <a:t>проекта</a:t>
            </a:r>
            <a:r>
              <a:rPr lang="ru-RU" b="1" dirty="0" smtClean="0">
                <a:latin typeface="+mn-lt"/>
              </a:rPr>
              <a:t>: МБДОУ города Иркутска детский сад № 147</a:t>
            </a:r>
          </a:p>
          <a:p>
            <a:r>
              <a:rPr lang="ru-RU" b="1" dirty="0" smtClean="0">
                <a:latin typeface="+mn-lt"/>
              </a:rPr>
              <a:t>Учитель-логопед Сафронова О.Н.</a:t>
            </a:r>
          </a:p>
          <a:p>
            <a:r>
              <a:rPr lang="ru-RU" b="1" dirty="0" smtClean="0">
                <a:latin typeface="+mn-lt"/>
              </a:rPr>
              <a:t>Воспитатель Черных Е.В.</a:t>
            </a:r>
          </a:p>
          <a:p>
            <a:endParaRPr lang="ru-RU" b="1" dirty="0">
              <a:latin typeface="+mn-lt"/>
            </a:endParaRPr>
          </a:p>
          <a:p>
            <a:endParaRPr lang="ru-RU" b="1" dirty="0" smtClean="0">
              <a:latin typeface="+mn-lt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="" xmlns:a16="http://schemas.microsoft.com/office/drawing/2014/main" id="{CDDFF4C3-C775-AEEC-B996-7CDAD5F8EEED}"/>
              </a:ext>
            </a:extLst>
          </p:cNvPr>
          <p:cNvSpPr txBox="1">
            <a:spLocks/>
          </p:cNvSpPr>
          <p:nvPr/>
        </p:nvSpPr>
        <p:spPr>
          <a:xfrm>
            <a:off x="494952" y="2194604"/>
            <a:ext cx="8496944" cy="936104"/>
          </a:xfrm>
          <a:custGeom>
            <a:avLst/>
            <a:gdLst>
              <a:gd name="connsiteX0" fmla="*/ 0 w 5572164"/>
              <a:gd name="connsiteY0" fmla="*/ 0 h 1143008"/>
              <a:gd name="connsiteX1" fmla="*/ 5572164 w 5572164"/>
              <a:gd name="connsiteY1" fmla="*/ 0 h 1143008"/>
              <a:gd name="connsiteX2" fmla="*/ 5572164 w 5572164"/>
              <a:gd name="connsiteY2" fmla="*/ 1143008 h 1143008"/>
              <a:gd name="connsiteX3" fmla="*/ 0 w 5572164"/>
              <a:gd name="connsiteY3" fmla="*/ 1143008 h 1143008"/>
              <a:gd name="connsiteX4" fmla="*/ 0 w 5572164"/>
              <a:gd name="connsiteY4" fmla="*/ 0 h 1143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2164" h="1143008">
                <a:moveTo>
                  <a:pt x="0" y="0"/>
                </a:moveTo>
                <a:lnTo>
                  <a:pt x="5572164" y="0"/>
                </a:lnTo>
                <a:lnTo>
                  <a:pt x="5572164" y="1143008"/>
                </a:lnTo>
                <a:lnTo>
                  <a:pt x="0" y="114300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rgbClr val="FF0000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  <a:latin typeface="Segoe Semibold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b="1" cap="none" dirty="0" smtClean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Иркутск-середина матушки России</a:t>
            </a:r>
            <a:endParaRPr lang="en-US" b="1" cap="none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Изображение 10" descr="СОЮЗ_ЛОГО_1.psd">
            <a:extLst>
              <a:ext uri="{FF2B5EF4-FFF2-40B4-BE49-F238E27FC236}">
                <a16:creationId xmlns="" xmlns:a16="http://schemas.microsoft.com/office/drawing/2014/main" id="{FDE59852-6209-C2FB-0239-D2877539CC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681" y="266887"/>
            <a:ext cx="972951" cy="644974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Иркутск хранит историю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256373" y="4306540"/>
            <a:ext cx="2443551" cy="181175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10800000" flipH="1" flipV="1">
            <a:off x="6876256" y="6146677"/>
            <a:ext cx="19442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0066"/>
                </a:solidFill>
              </a:rPr>
              <a:t>Скульптура </a:t>
            </a:r>
            <a:r>
              <a:rPr lang="ru-RU" sz="1200" b="1" dirty="0" smtClean="0">
                <a:solidFill>
                  <a:srgbClr val="000066"/>
                </a:solidFill>
              </a:rPr>
              <a:t>Бабр </a:t>
            </a:r>
          </a:p>
          <a:p>
            <a:pPr algn="ctr"/>
            <a:r>
              <a:rPr lang="ru-RU" sz="1200" b="1" dirty="0" smtClean="0">
                <a:solidFill>
                  <a:srgbClr val="000066"/>
                </a:solidFill>
              </a:rPr>
              <a:t>(герб Иркутска)</a:t>
            </a:r>
            <a:endParaRPr lang="ru-RU" sz="1200" b="1" i="0" dirty="0">
              <a:solidFill>
                <a:srgbClr val="000066"/>
              </a:solidFill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85606" y="1377709"/>
            <a:ext cx="2376263" cy="237626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588224" y="3728128"/>
            <a:ext cx="22736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0066"/>
                </a:solidFill>
                <a:latin typeface="Trip Sans VF"/>
              </a:rPr>
              <a:t>Памятник Александру </a:t>
            </a:r>
            <a:r>
              <a:rPr lang="en-US" sz="1200" b="1" dirty="0">
                <a:solidFill>
                  <a:srgbClr val="000066"/>
                </a:solidFill>
                <a:latin typeface="Trip Sans VF"/>
              </a:rPr>
              <a:t>III</a:t>
            </a:r>
            <a:endParaRPr lang="ru-RU" sz="1200" dirty="0">
              <a:solidFill>
                <a:srgbClr val="000066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56316" y="1346086"/>
            <a:ext cx="1449951" cy="23769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23085" y="3723055"/>
            <a:ext cx="157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0066"/>
                </a:solidFill>
              </a:rPr>
              <a:t>Памятник генералу </a:t>
            </a:r>
            <a:r>
              <a:rPr lang="ru-RU" sz="1200" b="1" dirty="0" err="1" smtClean="0">
                <a:solidFill>
                  <a:srgbClr val="000066"/>
                </a:solidFill>
              </a:rPr>
              <a:t>А.П.Белобородову</a:t>
            </a:r>
            <a:endParaRPr lang="ru-RU" sz="1200" b="1" dirty="0">
              <a:solidFill>
                <a:srgbClr val="000066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46625" y="1360053"/>
            <a:ext cx="1346790" cy="239391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357073" y="3723054"/>
            <a:ext cx="2182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0066"/>
                </a:solidFill>
                <a:latin typeface="Trip Sans VF"/>
              </a:rPr>
              <a:t>Памятник Адмиралу Александру Колчаку</a:t>
            </a:r>
            <a:endParaRPr lang="ru-RU" sz="1200" dirty="0">
              <a:solidFill>
                <a:srgbClr val="000066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13938" y="4370968"/>
            <a:ext cx="2367612" cy="1775709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3613938" y="6100023"/>
            <a:ext cx="23676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0066"/>
                </a:solidFill>
                <a:latin typeface="Trip Sans VF"/>
              </a:rPr>
              <a:t>Триумфальная арка </a:t>
            </a:r>
            <a:endParaRPr lang="ru-RU" sz="1200" b="1" dirty="0" smtClean="0">
              <a:solidFill>
                <a:srgbClr val="000066"/>
              </a:solidFill>
              <a:latin typeface="Trip Sans VF"/>
            </a:endParaRPr>
          </a:p>
          <a:p>
            <a:pPr algn="ctr"/>
            <a:r>
              <a:rPr lang="ru-RU" sz="1200" b="1" dirty="0" smtClean="0">
                <a:solidFill>
                  <a:srgbClr val="000066"/>
                </a:solidFill>
                <a:latin typeface="Trip Sans VF"/>
              </a:rPr>
              <a:t>Московские </a:t>
            </a:r>
            <a:r>
              <a:rPr lang="ru-RU" sz="1200" b="1" dirty="0">
                <a:solidFill>
                  <a:srgbClr val="000066"/>
                </a:solidFill>
                <a:latin typeface="Trip Sans VF"/>
              </a:rPr>
              <a:t>ворота</a:t>
            </a:r>
            <a:endParaRPr lang="ru-RU" sz="1200" dirty="0">
              <a:solidFill>
                <a:srgbClr val="000066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99592" y="4344190"/>
            <a:ext cx="2377445" cy="1783084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899592" y="6007689"/>
            <a:ext cx="23774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0066"/>
                </a:solidFill>
              </a:rPr>
              <a:t>Памятник </a:t>
            </a:r>
            <a:endParaRPr lang="ru-RU" sz="1200" b="1" dirty="0" smtClean="0">
              <a:solidFill>
                <a:srgbClr val="000066"/>
              </a:solidFill>
            </a:endParaRPr>
          </a:p>
          <a:p>
            <a:pPr algn="ctr"/>
            <a:r>
              <a:rPr lang="ru-RU" sz="1200" b="1" dirty="0" smtClean="0">
                <a:solidFill>
                  <a:srgbClr val="000066"/>
                </a:solidFill>
              </a:rPr>
              <a:t>Александру Вампилову</a:t>
            </a:r>
            <a:r>
              <a:rPr lang="ru-RU" sz="1200" b="1" dirty="0">
                <a:solidFill>
                  <a:srgbClr val="000066"/>
                </a:solidFill>
              </a:rPr>
              <a:t/>
            </a:r>
            <a:br>
              <a:rPr lang="ru-RU" sz="1200" b="1" dirty="0">
                <a:solidFill>
                  <a:srgbClr val="000066"/>
                </a:solidFill>
              </a:rPr>
            </a:br>
            <a:endParaRPr lang="ru-RU" sz="1200" b="1" dirty="0">
              <a:solidFill>
                <a:srgbClr val="000066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 cstate="print"/>
          <a:srcRect l="20468" r="12050"/>
          <a:stretch/>
        </p:blipFill>
        <p:spPr>
          <a:xfrm>
            <a:off x="218394" y="1346086"/>
            <a:ext cx="2138679" cy="237696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23528" y="3861048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0066"/>
                </a:solidFill>
              </a:rPr>
              <a:t>Памятник Учителю</a:t>
            </a:r>
            <a:endParaRPr lang="ru-RU" sz="12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030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Иркутск хранит историю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1556792"/>
            <a:ext cx="4028256" cy="4569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200" b="1" dirty="0"/>
              <a:t>Любой музей есть память о веках.</a:t>
            </a:r>
            <a:br>
              <a:rPr lang="ru-RU" sz="1200" b="1" dirty="0"/>
            </a:br>
            <a:r>
              <a:rPr lang="ru-RU" sz="1200" b="1" dirty="0"/>
              <a:t>Творенья от начала мирозданья,</a:t>
            </a:r>
            <a:br>
              <a:rPr lang="ru-RU" sz="1200" b="1" dirty="0"/>
            </a:br>
            <a:r>
              <a:rPr lang="ru-RU" sz="1200" b="1" dirty="0"/>
              <a:t>Любое человечества </a:t>
            </a:r>
            <a:r>
              <a:rPr lang="ru-RU" sz="1200" b="1" dirty="0" err="1"/>
              <a:t>созданье</a:t>
            </a: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b="1" dirty="0"/>
              <a:t>В картинах, письменах, стихах.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157" y="2529018"/>
            <a:ext cx="2431135" cy="182335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496" y="4460263"/>
            <a:ext cx="29523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0066"/>
                </a:solidFill>
              </a:rPr>
              <a:t>Дом Волконского, Иркутский областной историко-мемориальный музей декабристов</a:t>
            </a:r>
            <a:endParaRPr lang="ru-RU" sz="1200" b="1" i="0" dirty="0">
              <a:solidFill>
                <a:srgbClr val="000066"/>
              </a:solidFill>
              <a:effectLst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62415" y="1340768"/>
            <a:ext cx="2627784" cy="194675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 rot="10800000" flipV="1">
            <a:off x="3371294" y="3331564"/>
            <a:ext cx="262778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00066"/>
                </a:solidFill>
                <a:latin typeface="Trip Sans VF"/>
              </a:rPr>
              <a:t>Иркутский областной художественный музей им. В.П. Сукачева</a:t>
            </a:r>
            <a:endParaRPr lang="ru-RU" sz="1100" dirty="0">
              <a:solidFill>
                <a:srgbClr val="000066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62776" y="1340768"/>
            <a:ext cx="2909216" cy="194675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516216" y="3244334"/>
            <a:ext cx="25202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0066"/>
                </a:solidFill>
                <a:latin typeface="Trip Sans VF"/>
              </a:rPr>
              <a:t>Музей-ледокол "Ангара"</a:t>
            </a:r>
            <a:endParaRPr lang="ru-RU" sz="1200" dirty="0">
              <a:solidFill>
                <a:srgbClr val="000066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71292" y="4079679"/>
            <a:ext cx="2627785" cy="197083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371292" y="6024594"/>
            <a:ext cx="26277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00000"/>
                </a:solidFill>
                <a:latin typeface="Trip Sans VF"/>
              </a:rPr>
              <a:t> </a:t>
            </a:r>
            <a:r>
              <a:rPr lang="ru-RU" sz="1100" b="1" dirty="0">
                <a:solidFill>
                  <a:srgbClr val="000066"/>
                </a:solidFill>
                <a:latin typeface="Trip Sans VF"/>
              </a:rPr>
              <a:t>Музейная студия Иркутский областной краеведческий музей</a:t>
            </a:r>
            <a:endParaRPr lang="ru-RU" sz="1100" dirty="0">
              <a:solidFill>
                <a:srgbClr val="000066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62776" y="4098600"/>
            <a:ext cx="2909216" cy="192599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 rot="10800000" flipH="1" flipV="1">
            <a:off x="6516217" y="6081811"/>
            <a:ext cx="23866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0066"/>
                </a:solidFill>
                <a:latin typeface="Trip Sans VF"/>
              </a:rPr>
              <a:t>Музей на свалке</a:t>
            </a:r>
            <a:endParaRPr lang="ru-RU" sz="12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557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1142976" y="214290"/>
            <a:ext cx="6525368" cy="84453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Стариною зодчества и резьбой узоров красив Иркутск</a:t>
            </a:r>
            <a:endParaRPr lang="en-US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5508104" y="1412776"/>
            <a:ext cx="2976680" cy="4537448"/>
          </a:xfrm>
          <a:ln>
            <a:noFill/>
          </a:ln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600"/>
              </a:spcBef>
              <a:buNone/>
            </a:pPr>
            <a:r>
              <a:rPr lang="ru-RU" sz="1600" b="1" dirty="0" smtClean="0">
                <a:latin typeface="+mn-lt"/>
              </a:rPr>
              <a:t>Резьбы и наличников в Иркутске настолько много, что это делает их одним из лучших впечатлений о городе</a:t>
            </a:r>
            <a:endParaRPr lang="en-US" sz="1600" b="1" dirty="0">
              <a:latin typeface="+mn-lt"/>
            </a:endParaRPr>
          </a:p>
        </p:txBody>
      </p:sp>
      <p:pic>
        <p:nvPicPr>
          <p:cNvPr id="6" name="Изображение 10" descr="СОЮЗ_ЛОГО_1.psd">
            <a:extLst>
              <a:ext uri="{FF2B5EF4-FFF2-40B4-BE49-F238E27FC236}">
                <a16:creationId xmlns="" xmlns:a16="http://schemas.microsoft.com/office/drawing/2014/main" id="{4F9969E6-0CD0-A055-8F65-B5FC669411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24458" y="179370"/>
            <a:ext cx="920653" cy="6103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F48F6D8-3BD8-C2D2-C691-E2B20D78218D}"/>
              </a:ext>
            </a:extLst>
          </p:cNvPr>
          <p:cNvSpPr txBox="1"/>
          <p:nvPr/>
        </p:nvSpPr>
        <p:spPr>
          <a:xfrm>
            <a:off x="323528" y="1394432"/>
            <a:ext cx="4608512" cy="5292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ФОТО</a:t>
            </a:r>
          </a:p>
        </p:txBody>
      </p:sp>
      <p:pic>
        <p:nvPicPr>
          <p:cNvPr id="4102" name="Picture 6" descr="https://www.neizvestniy-geniy.ru/images/works/photo/2017/02/1735949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501008"/>
            <a:ext cx="4320480" cy="2877509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139952" y="6367392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Усадьба В.П. Сукачёва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4104" name="Picture 8" descr="http://www.gazetairkutsk.ru/wp-content/uploads/2013/01/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1268760"/>
            <a:ext cx="2880320" cy="2160240"/>
          </a:xfrm>
          <a:prstGeom prst="rect">
            <a:avLst/>
          </a:prstGeom>
          <a:noFill/>
        </p:spPr>
      </p:pic>
      <p:pic>
        <p:nvPicPr>
          <p:cNvPr id="4106" name="Picture 10" descr="https://i.pinimg.com/736x/6a/61/6a/6a616ae76d24b1b74b172268932e2a5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980728"/>
            <a:ext cx="1824202" cy="2736304"/>
          </a:xfrm>
          <a:prstGeom prst="rect">
            <a:avLst/>
          </a:prstGeom>
          <a:noFill/>
        </p:spPr>
      </p:pic>
      <p:pic>
        <p:nvPicPr>
          <p:cNvPr id="4108" name="Picture 12" descr="https://i.pinimg.com/originals/b7/ba/ca/b7baca37a808cf72092b14ffb9cd259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3933056"/>
            <a:ext cx="1845580" cy="2664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6956544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14290"/>
            <a:ext cx="7543824" cy="844533"/>
          </a:xfrm>
        </p:spPr>
        <p:txBody>
          <a:bodyPr>
            <a:normAutofit fontScale="90000"/>
          </a:bodyPr>
          <a:lstStyle/>
          <a:p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512" y="1600201"/>
            <a:ext cx="2232248" cy="1180727"/>
          </a:xfrm>
        </p:spPr>
        <p:txBody>
          <a:bodyPr>
            <a:normAutofit fontScale="40000" lnSpcReduction="20000"/>
          </a:bodyPr>
          <a:lstStyle/>
          <a:p>
            <a:pPr algn="ctr">
              <a:buNone/>
            </a:pPr>
            <a:r>
              <a:rPr lang="ru-RU" b="1" dirty="0" smtClean="0"/>
              <a:t>Улицы, площади, скверы, проспекты,</a:t>
            </a:r>
          </a:p>
          <a:p>
            <a:pPr algn="ctr">
              <a:buNone/>
            </a:pPr>
            <a:r>
              <a:rPr lang="ru-RU" b="1" dirty="0" smtClean="0"/>
              <a:t>Улыбкой встречают гостей.</a:t>
            </a:r>
          </a:p>
          <a:p>
            <a:pPr algn="ctr">
              <a:buNone/>
            </a:pPr>
            <a:r>
              <a:rPr lang="ru-RU" b="1" dirty="0" smtClean="0"/>
              <a:t>Ночные огни и цветные эффекты</a:t>
            </a:r>
          </a:p>
          <a:p>
            <a:pPr algn="ctr">
              <a:buNone/>
            </a:pPr>
            <a:r>
              <a:rPr lang="ru-RU" b="1" dirty="0" smtClean="0"/>
              <a:t>Включает ночной чародей.</a:t>
            </a:r>
          </a:p>
          <a:p>
            <a:pPr algn="ctr">
              <a:buNone/>
            </a:pPr>
            <a:r>
              <a:rPr lang="ru-RU" b="1" dirty="0" smtClean="0"/>
              <a:t> 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Picture 11" descr="http://mysssr.com/images/photos/medium/47749d000f5330f0470cd5b1779949c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1484784"/>
            <a:ext cx="2854701" cy="1872208"/>
          </a:xfrm>
          <a:prstGeom prst="rect">
            <a:avLst/>
          </a:prstGeom>
          <a:noFill/>
        </p:spPr>
      </p:pic>
      <p:pic>
        <p:nvPicPr>
          <p:cNvPr id="29698" name="Picture 2" descr="https://api.gzktour.ru/storage/media/35620/605e14f14e0f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780928"/>
            <a:ext cx="2520280" cy="1736509"/>
          </a:xfrm>
          <a:prstGeom prst="rect">
            <a:avLst/>
          </a:prstGeom>
          <a:noFill/>
        </p:spPr>
      </p:pic>
      <p:pic>
        <p:nvPicPr>
          <p:cNvPr id="7" name="Picture 13" descr="https://s9.travelask.ru/uploads/hint_place/000/197/885/image/65e88db58303d8510764acfc0cd2615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3573016"/>
            <a:ext cx="2304256" cy="2304256"/>
          </a:xfrm>
          <a:prstGeom prst="rect">
            <a:avLst/>
          </a:prstGeom>
          <a:noFill/>
        </p:spPr>
      </p:pic>
      <p:pic>
        <p:nvPicPr>
          <p:cNvPr id="29700" name="Picture 4" descr="https://sun9-10.userapi.com/impg/FWP5dkELIlI0_00aS7rJIMzBvnI5fwd3qAaHFw/QgkOnfcJmXM.jpg?size=484x604&amp;quality=95&amp;sign=039385c40ed2f91984a11446009a5c1c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1196752"/>
            <a:ext cx="2411760" cy="3009718"/>
          </a:xfrm>
          <a:prstGeom prst="rect">
            <a:avLst/>
          </a:prstGeom>
          <a:noFill/>
        </p:spPr>
      </p:pic>
      <p:pic>
        <p:nvPicPr>
          <p:cNvPr id="29702" name="Picture 6" descr="https://sun9-22.userapi.com/cj6uwX6Hcq8bnH2REPpmZccxyUZLOWNK0hs7pQ/f9fV9GaJtZ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4365104"/>
            <a:ext cx="2376264" cy="2376264"/>
          </a:xfrm>
          <a:prstGeom prst="rect">
            <a:avLst/>
          </a:prstGeom>
          <a:noFill/>
        </p:spPr>
      </p:pic>
      <p:pic>
        <p:nvPicPr>
          <p:cNvPr id="29704" name="Picture 8" descr="http://mtdata.ru/u9/photo98A7/20288028170-0/origina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4725145"/>
            <a:ext cx="2599813" cy="172819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619672" y="260648"/>
            <a:ext cx="62646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Иркутск – лучший город! Иркутск вечно молод!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Иркутск берегут небеса.</a:t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Парк скульптур «На счастье и удачу»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140968"/>
            <a:ext cx="2592288" cy="17234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268760"/>
            <a:ext cx="2592288" cy="17254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1268760"/>
            <a:ext cx="2611030" cy="19582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90038" y="3644808"/>
            <a:ext cx="3051956" cy="19837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42484" y="1284197"/>
            <a:ext cx="1764470" cy="23526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47568" y="3905114"/>
            <a:ext cx="1954560" cy="26060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75856" y="5791560"/>
            <a:ext cx="29661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0066"/>
                </a:solidFill>
              </a:rPr>
              <a:t>Памятник Леониду Гайдаю</a:t>
            </a:r>
            <a:endParaRPr lang="ru-RU" sz="1200" b="1" dirty="0">
              <a:solidFill>
                <a:srgbClr val="000066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5536" y="5085184"/>
            <a:ext cx="24482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66"/>
                </a:solidFill>
              </a:rPr>
              <a:t>А я иду по улицам</a:t>
            </a:r>
            <a:br>
              <a:rPr lang="ru-RU" b="1" dirty="0">
                <a:solidFill>
                  <a:srgbClr val="000066"/>
                </a:solidFill>
              </a:rPr>
            </a:br>
            <a:r>
              <a:rPr lang="ru-RU" b="1" dirty="0">
                <a:solidFill>
                  <a:srgbClr val="000066"/>
                </a:solidFill>
              </a:rPr>
              <a:t>И на Иркутск смотрю,</a:t>
            </a:r>
            <a:br>
              <a:rPr lang="ru-RU" b="1" dirty="0">
                <a:solidFill>
                  <a:srgbClr val="000066"/>
                </a:solidFill>
              </a:rPr>
            </a:br>
            <a:r>
              <a:rPr lang="ru-RU" b="1" dirty="0">
                <a:solidFill>
                  <a:srgbClr val="000066"/>
                </a:solidFill>
              </a:rPr>
              <a:t>Счастливей этих улиц</a:t>
            </a:r>
            <a:br>
              <a:rPr lang="ru-RU" b="1" dirty="0">
                <a:solidFill>
                  <a:srgbClr val="000066"/>
                </a:solidFill>
              </a:rPr>
            </a:br>
            <a:r>
              <a:rPr lang="ru-RU" b="1" dirty="0">
                <a:solidFill>
                  <a:srgbClr val="000066"/>
                </a:solidFill>
              </a:rPr>
              <a:t>Я в жизни не найду.</a:t>
            </a:r>
            <a:br>
              <a:rPr lang="ru-RU" b="1" dirty="0">
                <a:solidFill>
                  <a:srgbClr val="000066"/>
                </a:solidFill>
              </a:rPr>
            </a:br>
            <a:endParaRPr lang="ru-RU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836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Иркутск- город погодных контрастов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r="6694"/>
          <a:stretch>
            <a:fillRect/>
          </a:stretch>
        </p:blipFill>
        <p:spPr>
          <a:xfrm>
            <a:off x="107504" y="1412776"/>
            <a:ext cx="2808312" cy="1656321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228184" y="1340768"/>
            <a:ext cx="2448272" cy="18362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4509120"/>
            <a:ext cx="2734815" cy="1823210"/>
          </a:xfrm>
          <a:prstGeom prst="rect">
            <a:avLst/>
          </a:prstGeom>
        </p:spPr>
      </p:pic>
      <p:pic>
        <p:nvPicPr>
          <p:cNvPr id="3074" name="Picture 2" descr="https://i09.fotocdn.net/s114/e6e53e2bf55e6757/public_pin_l/25887798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1916832"/>
            <a:ext cx="2702084" cy="1794075"/>
          </a:xfrm>
          <a:prstGeom prst="rect">
            <a:avLst/>
          </a:prstGeom>
          <a:noFill/>
        </p:spPr>
      </p:pic>
      <p:pic>
        <p:nvPicPr>
          <p:cNvPr id="3076" name="Picture 4" descr="https://i.mycdn.me/i?r=AzEPZsRbOZEKgBhR0XGMT1Rk0bzNDcaZs7Gbk5PKHzo4UKaKTM5SRkZCeTgDn6uOyi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3645024"/>
            <a:ext cx="2535238" cy="1659736"/>
          </a:xfrm>
          <a:prstGeom prst="rect">
            <a:avLst/>
          </a:prstGeom>
          <a:noFill/>
        </p:spPr>
      </p:pic>
      <p:pic>
        <p:nvPicPr>
          <p:cNvPr id="3078" name="Picture 6" descr="https://baikal24.ru/public/images/upload/image1680453721540_i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3645024"/>
            <a:ext cx="2627784" cy="19708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1740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Благодарим за внимание!</a:t>
            </a:r>
            <a:endParaRPr lang="en-US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Изображение 10" descr="СОЮЗ_ЛОГО_1.psd">
            <a:extLst>
              <a:ext uri="{FF2B5EF4-FFF2-40B4-BE49-F238E27FC236}">
                <a16:creationId xmlns="" xmlns:a16="http://schemas.microsoft.com/office/drawing/2014/main" id="{891D635F-5676-9869-9F11-03F203B6B6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24458" y="179370"/>
            <a:ext cx="920653" cy="610306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57200" y="3068960"/>
            <a:ext cx="8075240" cy="305720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МБДОУ города Иркутска детский сад № 147</a:t>
            </a:r>
          </a:p>
          <a:p>
            <a:pPr marL="0" indent="0" algn="ctr">
              <a:buNone/>
            </a:pPr>
            <a:r>
              <a:rPr lang="ru-RU" b="1" dirty="0" smtClean="0"/>
              <a:t>2023 год</a:t>
            </a:r>
            <a:endParaRPr lang="ru-RU" b="1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1142976" y="214290"/>
            <a:ext cx="6525368" cy="844533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Любимый Иркутск</a:t>
            </a:r>
            <a:endParaRPr lang="en-US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323528" y="1268760"/>
            <a:ext cx="3322712" cy="4669979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600"/>
              </a:spcBef>
              <a:buNone/>
            </a:pPr>
            <a:r>
              <a:rPr lang="ru-RU" sz="1600" b="1" dirty="0" smtClean="0">
                <a:latin typeface="+mn-lt"/>
              </a:rPr>
              <a:t>«Мой дивный край –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None/>
            </a:pPr>
            <a:r>
              <a:rPr lang="ru-RU" sz="1600" b="1" dirty="0" smtClean="0">
                <a:latin typeface="+mn-lt"/>
              </a:rPr>
              <a:t>родная      		сторона,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None/>
            </a:pPr>
            <a:r>
              <a:rPr lang="ru-RU" sz="1600" b="1" dirty="0" smtClean="0">
                <a:latin typeface="+mn-lt"/>
              </a:rPr>
              <a:t>Твои глаза полны Байкала сини.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None/>
            </a:pPr>
            <a:r>
              <a:rPr lang="ru-RU" sz="1600" b="1" dirty="0" smtClean="0">
                <a:latin typeface="+mn-lt"/>
              </a:rPr>
              <a:t>Родной Иркутск- сибирская земля,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None/>
            </a:pPr>
            <a:r>
              <a:rPr lang="ru-RU" sz="1600" b="1" dirty="0" smtClean="0">
                <a:latin typeface="+mn-lt"/>
              </a:rPr>
              <a:t>Ты- середина матушки России!»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None/>
            </a:pPr>
            <a:endParaRPr lang="en-US" sz="1600" b="1" dirty="0">
              <a:latin typeface="+mn-lt"/>
            </a:endParaRPr>
          </a:p>
        </p:txBody>
      </p:sp>
      <p:pic>
        <p:nvPicPr>
          <p:cNvPr id="6" name="Изображение 10" descr="СОЮЗ_ЛОГО_1.psd">
            <a:extLst>
              <a:ext uri="{FF2B5EF4-FFF2-40B4-BE49-F238E27FC236}">
                <a16:creationId xmlns="" xmlns:a16="http://schemas.microsoft.com/office/drawing/2014/main" id="{4F9969E6-0CD0-A055-8F65-B5FC669411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24458" y="179370"/>
            <a:ext cx="920653" cy="6103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F48F6D8-3BD8-C2D2-C691-E2B20D78218D}"/>
              </a:ext>
            </a:extLst>
          </p:cNvPr>
          <p:cNvSpPr txBox="1"/>
          <p:nvPr/>
        </p:nvSpPr>
        <p:spPr>
          <a:xfrm>
            <a:off x="4211960" y="1412776"/>
            <a:ext cx="4608512" cy="5292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ФОТО</a:t>
            </a:r>
          </a:p>
        </p:txBody>
      </p:sp>
      <p:pic>
        <p:nvPicPr>
          <p:cNvPr id="7" name="Picture 2" descr="https://sun6-23.userapi.com/s/v1/ig2/UcOiQu5Ycw71V_ZfF5D9PRu4fwc0P2efUGob7VugUWFWGh9UKJQEOq8qgDjcmHyZhy7M3Ep81QG3Ah9BkESpPmLk.jpg?size=870x870&amp;quality=95&amp;crop=108,108,870,870&amp;ava=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1896145" cy="1896146"/>
          </a:xfrm>
          <a:prstGeom prst="rect">
            <a:avLst/>
          </a:prstGeom>
          <a:noFill/>
        </p:spPr>
      </p:pic>
      <p:pic>
        <p:nvPicPr>
          <p:cNvPr id="8196" name="Picture 4" descr="https://rus.vislov.info/images/Muzey1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3429000"/>
            <a:ext cx="1913312" cy="1885978"/>
          </a:xfrm>
          <a:prstGeom prst="rect">
            <a:avLst/>
          </a:prstGeom>
          <a:noFill/>
        </p:spPr>
      </p:pic>
      <p:pic>
        <p:nvPicPr>
          <p:cNvPr id="8198" name="Picture 6" descr="https://kartinkin.net/pics/uploads/posts/2022-08/1660362974_25-kartinkin-net-p-stolitsa-irkutska-krasivo-foto-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1412776"/>
            <a:ext cx="4788024" cy="319927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644008" y="4653136"/>
            <a:ext cx="3816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Иркутск с высоты птичьего полёта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5661248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Герб города Иркутска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23728" y="5589240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Гордость России –самое глубокое и чистое озеро Байкал</a:t>
            </a:r>
            <a:endParaRPr lang="ru-RU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похабов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99992" y="1124744"/>
            <a:ext cx="4186808" cy="500141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400" b="1" dirty="0" err="1" smtClean="0"/>
              <a:t>Похабов</a:t>
            </a:r>
            <a:r>
              <a:rPr lang="ru-RU" sz="1400" b="1" dirty="0" smtClean="0"/>
              <a:t>, весь в камне,</a:t>
            </a:r>
          </a:p>
          <a:p>
            <a:pPr>
              <a:buNone/>
            </a:pPr>
            <a:r>
              <a:rPr lang="ru-RU" sz="1400" b="1" dirty="0" smtClean="0"/>
              <a:t> Глядит властным взглядом!</a:t>
            </a:r>
          </a:p>
          <a:p>
            <a:pPr>
              <a:buNone/>
            </a:pPr>
            <a:r>
              <a:rPr lang="ru-RU" sz="1400" b="1" dirty="0" smtClean="0"/>
              <a:t>Он, лично, Иркутск основал!</a:t>
            </a:r>
          </a:p>
          <a:p>
            <a:pPr>
              <a:buNone/>
            </a:pPr>
            <a:r>
              <a:rPr lang="ru-RU" sz="1400" b="1" dirty="0" smtClean="0"/>
              <a:t>Он шёл по Сибири, с казачьим отрядом,</a:t>
            </a:r>
          </a:p>
          <a:p>
            <a:pPr>
              <a:buNone/>
            </a:pPr>
            <a:r>
              <a:rPr lang="ru-RU" sz="1400" b="1" dirty="0" smtClean="0"/>
              <a:t>Их царь наш к Байкалу прислал.</a:t>
            </a:r>
            <a:endParaRPr lang="ru-RU" sz="14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19672" y="260648"/>
            <a:ext cx="7067128" cy="432048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Основателю города Иркутска</a:t>
            </a:r>
            <a:endParaRPr lang="ru-RU" sz="2400" b="1" dirty="0"/>
          </a:p>
        </p:txBody>
      </p:sp>
      <p:pic>
        <p:nvPicPr>
          <p:cNvPr id="2049" name="Picture 1" descr="D:\USER\Desktop\Новая папка\памятник первооткрывателю якову похабову.jpeg"/>
          <p:cNvPicPr>
            <a:picLocks noChangeAspect="1" noChangeArrowheads="1"/>
          </p:cNvPicPr>
          <p:nvPr/>
        </p:nvPicPr>
        <p:blipFill>
          <a:blip r:embed="rId3" cstate="print"/>
          <a:srcRect l="5770" r="14897"/>
          <a:stretch>
            <a:fillRect/>
          </a:stretch>
        </p:blipFill>
        <p:spPr bwMode="auto">
          <a:xfrm>
            <a:off x="4427984" y="2780928"/>
            <a:ext cx="4032448" cy="33047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1142976" y="214290"/>
            <a:ext cx="6525368" cy="844533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Они прославили Иркутск</a:t>
            </a:r>
            <a:endParaRPr lang="en-US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343020" y="4511744"/>
            <a:ext cx="8568952" cy="1077497"/>
          </a:xfrm>
          <a:ln>
            <a:noFill/>
          </a:ln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600"/>
              </a:spcBef>
              <a:buNone/>
            </a:pPr>
            <a:r>
              <a:rPr lang="ru-RU" sz="1800" b="1" dirty="0" smtClean="0">
                <a:latin typeface="+mn-lt"/>
              </a:rPr>
              <a:t>«Людьми своими славился всегда, делами их, душевностью и силой. Суровый край -родная сторона, ты- середина матушки России»</a:t>
            </a:r>
            <a:endParaRPr lang="en-US" sz="1800" b="1" dirty="0">
              <a:latin typeface="+mn-lt"/>
            </a:endParaRPr>
          </a:p>
        </p:txBody>
      </p:sp>
      <p:pic>
        <p:nvPicPr>
          <p:cNvPr id="6" name="Изображение 10" descr="СОЮЗ_ЛОГО_1.psd">
            <a:extLst>
              <a:ext uri="{FF2B5EF4-FFF2-40B4-BE49-F238E27FC236}">
                <a16:creationId xmlns="" xmlns:a16="http://schemas.microsoft.com/office/drawing/2014/main" id="{4F9969E6-0CD0-A055-8F65-B5FC669411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24458" y="179370"/>
            <a:ext cx="920653" cy="610306"/>
          </a:xfrm>
          <a:prstGeom prst="rect">
            <a:avLst/>
          </a:prstGeom>
        </p:spPr>
      </p:pic>
      <p:pic>
        <p:nvPicPr>
          <p:cNvPr id="6146" name="Picture 2" descr="https://cf.ppt-online.org/files1/slide/5/59MdGoJzWy6VFsLH0gj8C3hviPIQuSbnpEwt72/slide-10.jpg"/>
          <p:cNvPicPr>
            <a:picLocks noChangeAspect="1" noChangeArrowheads="1"/>
          </p:cNvPicPr>
          <p:nvPr/>
        </p:nvPicPr>
        <p:blipFill>
          <a:blip r:embed="rId4" cstate="print"/>
          <a:srcRect l="67390" t="29073" r="5654" b="15660"/>
          <a:stretch>
            <a:fillRect/>
          </a:stretch>
        </p:blipFill>
        <p:spPr bwMode="auto">
          <a:xfrm>
            <a:off x="251520" y="1772816"/>
            <a:ext cx="1172223" cy="18002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23528" y="3645024"/>
            <a:ext cx="115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Александр Вампилов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6148" name="Picture 4" descr="https://myslide.ru/documents_4/7db61b33f35281d7730d97577a4f37bd/img11.jpg"/>
          <p:cNvPicPr>
            <a:picLocks noChangeAspect="1" noChangeArrowheads="1"/>
          </p:cNvPicPr>
          <p:nvPr/>
        </p:nvPicPr>
        <p:blipFill>
          <a:blip r:embed="rId5" cstate="print"/>
          <a:srcRect l="7560" t="25200" r="65035" b="20621"/>
          <a:stretch>
            <a:fillRect/>
          </a:stretch>
        </p:blipFill>
        <p:spPr bwMode="auto">
          <a:xfrm>
            <a:off x="1547664" y="1772816"/>
            <a:ext cx="1214089" cy="1800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547664" y="3645024"/>
            <a:ext cx="1224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Валентин Распутин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6154" name="Picture 10" descr="https://fs.znanio.ru/methodology/images/7b/8c/7b8cdb3015ba9de60edd2ff07acdd589ca8253b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1268760"/>
            <a:ext cx="2880319" cy="2160240"/>
          </a:xfrm>
          <a:prstGeom prst="rect">
            <a:avLst/>
          </a:prstGeom>
          <a:noFill/>
        </p:spPr>
      </p:pic>
      <p:pic>
        <p:nvPicPr>
          <p:cNvPr id="6156" name="Picture 12" descr="https://shareslide.ru/img/thumbs/b8e4b746a6cd805050b55c2a539bac5a-800x.jpg"/>
          <p:cNvPicPr>
            <a:picLocks noChangeAspect="1" noChangeArrowheads="1"/>
          </p:cNvPicPr>
          <p:nvPr/>
        </p:nvPicPr>
        <p:blipFill>
          <a:blip r:embed="rId7" cstate="print"/>
          <a:srcRect l="1890" t="25980" r="73540" b="32440"/>
          <a:stretch>
            <a:fillRect/>
          </a:stretch>
        </p:blipFill>
        <p:spPr bwMode="auto">
          <a:xfrm>
            <a:off x="5940152" y="1772816"/>
            <a:ext cx="1383427" cy="175588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5940152" y="3501008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Александр Полищук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6158" name="AutoShape 14" descr="https://www.cigarinfo.ru/upload/uploads/2023/01/kak_gayday_povliyal_na_kinematograf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61" name="Picture 17" descr="https://avatars.dzeninfra.ru/get-zen_doc/1712630/pub_6384c2bf45c14f3b37683f69_6384c65850226943af70464a/scale_1200"/>
          <p:cNvPicPr>
            <a:picLocks noChangeAspect="1" noChangeArrowheads="1"/>
          </p:cNvPicPr>
          <p:nvPr/>
        </p:nvPicPr>
        <p:blipFill>
          <a:blip r:embed="rId8" cstate="print"/>
          <a:srcRect l="25106" r="24682"/>
          <a:stretch>
            <a:fillRect/>
          </a:stretch>
        </p:blipFill>
        <p:spPr bwMode="auto">
          <a:xfrm>
            <a:off x="7596336" y="1700808"/>
            <a:ext cx="1296144" cy="1843501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7740352" y="3573016"/>
            <a:ext cx="115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Леонид Гайдай</a:t>
            </a:r>
            <a:endParaRPr lang="ru-RU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047138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/>
              <a:t>«Помнить будем мы подвиг твой, Иркутск,</a:t>
            </a:r>
            <a:br>
              <a:rPr lang="ru-RU" sz="2400" b="1" dirty="0" smtClean="0"/>
            </a:br>
            <a:r>
              <a:rPr lang="ru-RU" sz="2400" b="1" dirty="0" smtClean="0"/>
              <a:t>Ты Победу ковал в тылах!»</a:t>
            </a:r>
            <a:endParaRPr lang="ru-RU" sz="2400" dirty="0"/>
          </a:p>
        </p:txBody>
      </p:sp>
      <p:pic>
        <p:nvPicPr>
          <p:cNvPr id="5" name="Содержимое 4" descr="завод авиа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131840" y="4149080"/>
            <a:ext cx="3384376" cy="2275054"/>
          </a:xfrm>
        </p:spPr>
      </p:pic>
      <p:pic>
        <p:nvPicPr>
          <p:cNvPr id="1026" name="Picture 2" descr="https://irksib.ru/images/anews/001/31/mr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437112"/>
            <a:ext cx="2699792" cy="2024844"/>
          </a:xfrm>
          <a:prstGeom prst="rect">
            <a:avLst/>
          </a:prstGeom>
          <a:noFill/>
        </p:spPr>
      </p:pic>
      <p:pic>
        <p:nvPicPr>
          <p:cNvPr id="1028" name="Picture 4" descr="https://gym44irk.ru/images/foto/%D0%9F%D0%BE%D1%81%D1%82_%D0%BD%D0%BE%D0%BC%D0%B5%D1%80_1/v-irkutske-zavershaetsia-rekonstruktsiia-ploshchadi-u-vechnogo-ognia-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268760"/>
            <a:ext cx="2448272" cy="2901964"/>
          </a:xfrm>
          <a:prstGeom prst="rect">
            <a:avLst/>
          </a:prstGeom>
          <a:noFill/>
        </p:spPr>
      </p:pic>
      <p:pic>
        <p:nvPicPr>
          <p:cNvPr id="1030" name="Picture 6" descr="https://i.ytimg.com/vi/tLinFG_iWTE/maxresdefault.jpg?sqp=-oaymwEmCIAKENAF8quKqQMa8AEB-AH-CYAC0AWKAgwIABABGF0gXShdMA8=&amp;rs=AOn4CLBlsOPdqP8JdnWZVOYbn1ECeTzrIQ"/>
          <p:cNvPicPr>
            <a:picLocks noChangeAspect="1" noChangeArrowheads="1"/>
          </p:cNvPicPr>
          <p:nvPr/>
        </p:nvPicPr>
        <p:blipFill>
          <a:blip r:embed="rId5" cstate="print"/>
          <a:srcRect l="20160" r="30880"/>
          <a:stretch>
            <a:fillRect/>
          </a:stretch>
        </p:blipFill>
        <p:spPr bwMode="auto">
          <a:xfrm>
            <a:off x="6156176" y="1196752"/>
            <a:ext cx="2448272" cy="281281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660232" y="4077072"/>
            <a:ext cx="22322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Город доблести трудовой!</a:t>
            </a:r>
            <a:br>
              <a:rPr lang="ru-RU" sz="1400" b="1" dirty="0" smtClean="0">
                <a:solidFill>
                  <a:srgbClr val="002060"/>
                </a:solidFill>
              </a:rPr>
            </a:br>
            <a:r>
              <a:rPr lang="ru-RU" sz="1400" b="1" dirty="0" smtClean="0">
                <a:solidFill>
                  <a:srgbClr val="002060"/>
                </a:solidFill>
              </a:rPr>
              <a:t>Гордость мы сохраним в веках,</a:t>
            </a:r>
            <a:br>
              <a:rPr lang="ru-RU" sz="1400" b="1" dirty="0" smtClean="0">
                <a:solidFill>
                  <a:srgbClr val="002060"/>
                </a:solidFill>
              </a:rPr>
            </a:br>
            <a:r>
              <a:rPr lang="ru-RU" sz="1400" b="1" dirty="0" smtClean="0">
                <a:solidFill>
                  <a:srgbClr val="002060"/>
                </a:solidFill>
              </a:rPr>
              <a:t>Помнить будем мы подвиг твой,</a:t>
            </a:r>
            <a:br>
              <a:rPr lang="ru-RU" sz="1400" b="1" dirty="0" smtClean="0">
                <a:solidFill>
                  <a:srgbClr val="002060"/>
                </a:solidFill>
              </a:rPr>
            </a:br>
            <a:r>
              <a:rPr lang="ru-RU" sz="1400" b="1" dirty="0" smtClean="0">
                <a:solidFill>
                  <a:srgbClr val="002060"/>
                </a:solidFill>
              </a:rPr>
              <a:t>Ты Победу ковал в тылах!</a:t>
            </a:r>
            <a:br>
              <a:rPr lang="ru-RU" sz="1400" b="1" dirty="0" smtClean="0">
                <a:solidFill>
                  <a:srgbClr val="002060"/>
                </a:solidFill>
              </a:rPr>
            </a:br>
            <a:r>
              <a:rPr lang="ru-RU" sz="1400" b="1" dirty="0" smtClean="0">
                <a:solidFill>
                  <a:srgbClr val="002060"/>
                </a:solidFill>
              </a:rPr>
              <a:t>Много вёсен у нас впереди,</a:t>
            </a:r>
            <a:br>
              <a:rPr lang="ru-RU" sz="1400" b="1" dirty="0" smtClean="0">
                <a:solidFill>
                  <a:srgbClr val="002060"/>
                </a:solidFill>
              </a:rPr>
            </a:br>
            <a:r>
              <a:rPr lang="ru-RU" sz="1400" b="1" dirty="0" smtClean="0">
                <a:solidFill>
                  <a:srgbClr val="002060"/>
                </a:solidFill>
              </a:rPr>
              <a:t>Песне славы звучать всегда!</a:t>
            </a:r>
            <a:br>
              <a:rPr lang="ru-RU" sz="1400" b="1" dirty="0" smtClean="0">
                <a:solidFill>
                  <a:srgbClr val="002060"/>
                </a:solidFill>
              </a:rPr>
            </a:br>
            <a:r>
              <a:rPr lang="ru-RU" sz="1400" b="1" dirty="0" smtClean="0">
                <a:solidFill>
                  <a:srgbClr val="002060"/>
                </a:solidFill>
              </a:rPr>
              <a:t>Трудовые пути войны,</a:t>
            </a:r>
            <a:br>
              <a:rPr lang="ru-RU" sz="1400" b="1" dirty="0" smtClean="0">
                <a:solidFill>
                  <a:srgbClr val="002060"/>
                </a:solidFill>
              </a:rPr>
            </a:br>
            <a:r>
              <a:rPr lang="ru-RU" sz="1400" b="1" dirty="0" smtClean="0">
                <a:solidFill>
                  <a:srgbClr val="002060"/>
                </a:solidFill>
              </a:rPr>
              <a:t>Не забудем мы никогда!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1032" name="Picture 8" descr="https://s9.travelask.ru/uploads/hint_place/000/205/983/image/638d079bf10d493ef97b682ef69ef73e.jpg"/>
          <p:cNvPicPr>
            <a:picLocks noChangeAspect="1" noChangeArrowheads="1"/>
          </p:cNvPicPr>
          <p:nvPr/>
        </p:nvPicPr>
        <p:blipFill>
          <a:blip r:embed="rId6" cstate="print"/>
          <a:srcRect l="4934" r="9935"/>
          <a:stretch>
            <a:fillRect/>
          </a:stretch>
        </p:blipFill>
        <p:spPr bwMode="auto">
          <a:xfrm>
            <a:off x="3059832" y="1628800"/>
            <a:ext cx="2838509" cy="1872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600201"/>
            <a:ext cx="2915816" cy="2404863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b="1" dirty="0" smtClean="0"/>
              <a:t>Мосты и плотина – два берега-друга –</a:t>
            </a:r>
          </a:p>
          <a:p>
            <a:pPr algn="ctr">
              <a:buNone/>
            </a:pPr>
            <a:r>
              <a:rPr lang="ru-RU" b="1" dirty="0" smtClean="0"/>
              <a:t>Скрепляют Иркутск, словно сталь.</a:t>
            </a:r>
          </a:p>
          <a:p>
            <a:pPr algn="ctr">
              <a:buNone/>
            </a:pPr>
            <a:r>
              <a:rPr lang="ru-RU" b="1" dirty="0" smtClean="0"/>
              <a:t>И Ангара по </a:t>
            </a:r>
            <a:r>
              <a:rPr lang="ru-RU" b="1" dirty="0" err="1" smtClean="0"/>
              <a:t>утра́м</a:t>
            </a:r>
            <a:r>
              <a:rPr lang="ru-RU" b="1" dirty="0" smtClean="0"/>
              <a:t>, в час досуга,</a:t>
            </a:r>
          </a:p>
          <a:p>
            <a:pPr algn="ctr">
              <a:buNone/>
            </a:pPr>
            <a:r>
              <a:rPr lang="ru-RU" b="1" dirty="0" smtClean="0"/>
              <a:t>В тумане – как будто, вуаль.</a:t>
            </a:r>
          </a:p>
          <a:p>
            <a:endParaRPr lang="ru-RU" dirty="0"/>
          </a:p>
        </p:txBody>
      </p:sp>
      <p:pic>
        <p:nvPicPr>
          <p:cNvPr id="30725" name="Picture 5" descr="http://hydropower.ru/upload/iblock/c48/xr4u09od0jp12dwfpaypsll1wyluhy7u/d1fat8f6lnem4kgiepsgxdca3bbhk8w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836712"/>
            <a:ext cx="5942981" cy="3960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regnum.ru/uploads/pictures/news/2016/04/20/regnum_picture_1461142021243387_norm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836" y="1303526"/>
            <a:ext cx="3022964" cy="1981458"/>
          </a:xfrm>
          <a:prstGeom prst="rect">
            <a:avLst/>
          </a:prstGeom>
          <a:noFill/>
        </p:spPr>
      </p:pic>
      <p:pic>
        <p:nvPicPr>
          <p:cNvPr id="3078" name="Picture 6" descr="http://ipk.ispu.ru/files/cck-images/1_3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1140" y="4365196"/>
            <a:ext cx="3022860" cy="2016225"/>
          </a:xfrm>
          <a:prstGeom prst="rect">
            <a:avLst/>
          </a:prstGeom>
          <a:noFill/>
        </p:spPr>
      </p:pic>
      <p:pic>
        <p:nvPicPr>
          <p:cNvPr id="3080" name="Picture 8" descr="https://photo.foto-planeta.com/view/8/9/6/4/irkutsk-8964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326456"/>
            <a:ext cx="2966085" cy="1916369"/>
          </a:xfrm>
          <a:prstGeom prst="rect">
            <a:avLst/>
          </a:prstGeom>
          <a:noFill/>
        </p:spPr>
      </p:pic>
      <p:sp>
        <p:nvSpPr>
          <p:cNvPr id="10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42976" y="483300"/>
            <a:ext cx="73894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+mj-lt"/>
                <a:cs typeface="Arial" pitchFamily="34" charset="0"/>
              </a:rPr>
              <a:t>Иркутск кузница профессионалов для России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47864" y="1124744"/>
            <a:ext cx="27363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Фонтаны, студенты, наука, театры –</a:t>
            </a:r>
            <a:endParaRPr lang="ru-RU" sz="2000" b="1" dirty="0" smtClean="0">
              <a:solidFill>
                <a:srgbClr val="002060"/>
              </a:solidFill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Иркутск в себя много вобрал,</a:t>
            </a:r>
            <a:endParaRPr lang="ru-RU" sz="2000" b="1" dirty="0" smtClean="0">
              <a:solidFill>
                <a:srgbClr val="002060"/>
              </a:solidFill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Сюда приезжали прекрасные кадры –</a:t>
            </a:r>
            <a:endParaRPr lang="ru-RU" sz="2000" b="1" dirty="0" smtClean="0">
              <a:solidFill>
                <a:srgbClr val="002060"/>
              </a:solidFill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Их город к себе призывал</a:t>
            </a:r>
            <a:r>
              <a:rPr lang="ru-RU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6836" y="4365104"/>
            <a:ext cx="3022963" cy="20163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37013" y="3743254"/>
            <a:ext cx="2664296" cy="17739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1187624" y="1"/>
            <a:ext cx="6480720" cy="90872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Иркутск верующий и дружный…</a:t>
            </a:r>
            <a:b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US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067944" y="980729"/>
            <a:ext cx="4752528" cy="576063"/>
          </a:xfrm>
          <a:ln>
            <a:noFill/>
          </a:ln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600"/>
              </a:spcBef>
              <a:buNone/>
            </a:pPr>
            <a:r>
              <a:rPr lang="ru-RU" sz="1800" b="1" dirty="0" smtClean="0">
                <a:latin typeface="+mn-lt"/>
              </a:rPr>
              <a:t>В Иркутске соединились многие религии. </a:t>
            </a:r>
            <a:endParaRPr lang="en-US" sz="1800" b="1" dirty="0">
              <a:latin typeface="+mn-lt"/>
            </a:endParaRPr>
          </a:p>
        </p:txBody>
      </p:sp>
      <p:pic>
        <p:nvPicPr>
          <p:cNvPr id="6" name="Изображение 10" descr="СОЮЗ_ЛОГО_1.psd">
            <a:extLst>
              <a:ext uri="{FF2B5EF4-FFF2-40B4-BE49-F238E27FC236}">
                <a16:creationId xmlns="" xmlns:a16="http://schemas.microsoft.com/office/drawing/2014/main" id="{4F9969E6-0CD0-A055-8F65-B5FC669411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24458" y="179370"/>
            <a:ext cx="920653" cy="6103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F48F6D8-3BD8-C2D2-C691-E2B20D78218D}"/>
              </a:ext>
            </a:extLst>
          </p:cNvPr>
          <p:cNvSpPr txBox="1"/>
          <p:nvPr/>
        </p:nvSpPr>
        <p:spPr>
          <a:xfrm>
            <a:off x="323528" y="1394432"/>
            <a:ext cx="4608512" cy="5292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ФОТО</a:t>
            </a:r>
          </a:p>
        </p:txBody>
      </p:sp>
      <p:pic>
        <p:nvPicPr>
          <p:cNvPr id="25601" name="Picture 1" descr="D:\USER\Desktop\Новая папка\богоявленский собор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268760"/>
            <a:ext cx="3384376" cy="2257161"/>
          </a:xfrm>
          <a:prstGeom prst="rect">
            <a:avLst/>
          </a:prstGeom>
          <a:noFill/>
        </p:spPr>
      </p:pic>
      <p:pic>
        <p:nvPicPr>
          <p:cNvPr id="25603" name="Picture 3" descr="https://i.pinimg.com/originals/b4/ae/dc/b4aedc4f941a766ec6d9063af8601f2f.jpg"/>
          <p:cNvPicPr>
            <a:picLocks noChangeAspect="1" noChangeArrowheads="1"/>
          </p:cNvPicPr>
          <p:nvPr/>
        </p:nvPicPr>
        <p:blipFill>
          <a:blip r:embed="rId5" cstate="print"/>
          <a:srcRect l="16351" r="14470" b="5623"/>
          <a:stretch>
            <a:fillRect/>
          </a:stretch>
        </p:blipFill>
        <p:spPr bwMode="auto">
          <a:xfrm>
            <a:off x="4067944" y="1700808"/>
            <a:ext cx="2851517" cy="2592288"/>
          </a:xfrm>
          <a:prstGeom prst="rect">
            <a:avLst/>
          </a:prstGeom>
          <a:noFill/>
        </p:spPr>
      </p:pic>
      <p:pic>
        <p:nvPicPr>
          <p:cNvPr id="25605" name="Picture 5" descr="https://img-fotki.yandex.ru/get/237001/96092519.107/0_cd09e_5e94e908_orig"/>
          <p:cNvPicPr>
            <a:picLocks noChangeAspect="1" noChangeArrowheads="1"/>
          </p:cNvPicPr>
          <p:nvPr/>
        </p:nvPicPr>
        <p:blipFill>
          <a:blip r:embed="rId6" cstate="print"/>
          <a:srcRect b="6998"/>
          <a:stretch>
            <a:fillRect/>
          </a:stretch>
        </p:blipFill>
        <p:spPr bwMode="auto">
          <a:xfrm>
            <a:off x="251520" y="4149080"/>
            <a:ext cx="3279750" cy="2088232"/>
          </a:xfrm>
          <a:prstGeom prst="rect">
            <a:avLst/>
          </a:prstGeom>
          <a:noFill/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4437112"/>
            <a:ext cx="3615333" cy="2255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6956544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1142976" y="214290"/>
            <a:ext cx="6525368" cy="84453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Наш любимый и давно  театральный Иркутск!</a:t>
            </a:r>
            <a:endParaRPr lang="en-US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Изображение 10" descr="СОЮЗ_ЛОГО_1.psd">
            <a:extLst>
              <a:ext uri="{FF2B5EF4-FFF2-40B4-BE49-F238E27FC236}">
                <a16:creationId xmlns="" xmlns:a16="http://schemas.microsoft.com/office/drawing/2014/main" id="{4F9969E6-0CD0-A055-8F65-B5FC669411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24458" y="179370"/>
            <a:ext cx="920653" cy="610306"/>
          </a:xfrm>
          <a:prstGeom prst="rect">
            <a:avLst/>
          </a:prstGeom>
        </p:spPr>
      </p:pic>
      <p:pic>
        <p:nvPicPr>
          <p:cNvPr id="7170" name="Picture 2" descr="https://tripplanet.ru/wp-content/uploads/europe/russia/irkutsk/okhlopkov-drama-theat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628800"/>
            <a:ext cx="2917650" cy="1944216"/>
          </a:xfrm>
          <a:prstGeom prst="rect">
            <a:avLst/>
          </a:prstGeom>
          <a:noFill/>
        </p:spPr>
      </p:pic>
      <p:pic>
        <p:nvPicPr>
          <p:cNvPr id="7172" name="Picture 4" descr="https://vestiirk.ru/media/iblock/b59/b5903b232219be031336614697a132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077072"/>
            <a:ext cx="2844105" cy="1895329"/>
          </a:xfrm>
          <a:prstGeom prst="rect">
            <a:avLst/>
          </a:prstGeom>
          <a:noFill/>
        </p:spPr>
      </p:pic>
      <p:pic>
        <p:nvPicPr>
          <p:cNvPr id="7174" name="Picture 6" descr="https://aistenok-irkutsk.ru/sites/default/files/2020-05/teatr_dlya_publikacii_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1628800"/>
            <a:ext cx="2915016" cy="1944216"/>
          </a:xfrm>
          <a:prstGeom prst="rect">
            <a:avLst/>
          </a:prstGeom>
          <a:noFill/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/>
          <a:srcRect t="10806" b="28988"/>
          <a:stretch>
            <a:fillRect/>
          </a:stretch>
        </p:blipFill>
        <p:spPr bwMode="auto">
          <a:xfrm>
            <a:off x="6444208" y="2492896"/>
            <a:ext cx="2420505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9" descr="https://mk.mrgcdn.ru/88e44e285f7198cac790beade132bc0b.jpg"/>
          <p:cNvPicPr>
            <a:picLocks noChangeAspect="1" noChangeArrowheads="1"/>
          </p:cNvPicPr>
          <p:nvPr/>
        </p:nvPicPr>
        <p:blipFill>
          <a:blip r:embed="rId8" cstate="print"/>
          <a:srcRect t="18181" b="12731"/>
          <a:stretch>
            <a:fillRect/>
          </a:stretch>
        </p:blipFill>
        <p:spPr bwMode="auto">
          <a:xfrm>
            <a:off x="3347864" y="4077072"/>
            <a:ext cx="3018651" cy="19442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6956544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S_RU_RU_Ed_14_Russia_2007v_Russia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E47E7E"/>
      </a:hlink>
      <a:folHlink>
        <a:srgbClr val="C84447"/>
      </a:folHlink>
    </a:clrScheme>
    <a:fontScheme name="Office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accent3"/>
        </a:solidFill>
        <a:ln w="25400" cap="rnd" cmpd="sng" algn="ctr">
          <a:noFill/>
          <a:prstDash val="solid"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provalStatus xmlns="9d035d7d-02e5-4a00-8b62-9a556aabc7b5">InProgress</ApprovalStatus>
    <EditorialTags xmlns="9d035d7d-02e5-4a00-8b62-9a556aabc7b5" xsi:nil="true"/>
    <MarketSpecific xmlns="9d035d7d-02e5-4a00-8b62-9a556aabc7b5">true</MarketSpecific>
    <TPLaunchHelpLinkType xmlns="9d035d7d-02e5-4a00-8b62-9a556aabc7b5">Template</TPLaunchHelpLinkType>
    <TPNamespace xmlns="9d035d7d-02e5-4a00-8b62-9a556aabc7b5" xsi:nil="true"/>
    <TemplateTemplateType xmlns="9d035d7d-02e5-4a00-8b62-9a556aabc7b5">PowerPoint 12 Default</TemplateTemplateType>
    <UANotes xmlns="9d035d7d-02e5-4a00-8b62-9a556aabc7b5" xsi:nil="true"/>
    <VoteCount xmlns="9d035d7d-02e5-4a00-8b62-9a556aabc7b5" xsi:nil="true"/>
    <HandoffToMSDN xmlns="9d035d7d-02e5-4a00-8b62-9a556aabc7b5" xsi:nil="true"/>
    <OriginAsset xmlns="9d035d7d-02e5-4a00-8b62-9a556aabc7b5" xsi:nil="true"/>
    <PublishTargets xmlns="9d035d7d-02e5-4a00-8b62-9a556aabc7b5">OfficeOnline</PublishTargets>
    <AssetType xmlns="9d035d7d-02e5-4a00-8b62-9a556aabc7b5">TP</AssetType>
    <IntlLangReview xmlns="9d035d7d-02e5-4a00-8b62-9a556aabc7b5" xsi:nil="true"/>
    <NumericId xmlns="9d035d7d-02e5-4a00-8b62-9a556aabc7b5" xsi:nil="true"/>
    <OOCacheId xmlns="9d035d7d-02e5-4a00-8b62-9a556aabc7b5" xsi:nil="true"/>
    <ClipArtFilename xmlns="9d035d7d-02e5-4a00-8b62-9a556aabc7b5" xsi:nil="true"/>
    <OpenTemplate xmlns="9d035d7d-02e5-4a00-8b62-9a556aabc7b5">true</OpenTemplate>
    <TPExecutable xmlns="9d035d7d-02e5-4a00-8b62-9a556aabc7b5" xsi:nil="true"/>
    <LastHandOff xmlns="9d035d7d-02e5-4a00-8b62-9a556aabc7b5" xsi:nil="true"/>
    <TPLaunchHelpLink xmlns="9d035d7d-02e5-4a00-8b62-9a556aabc7b5" xsi:nil="true"/>
    <Providers xmlns="9d035d7d-02e5-4a00-8b62-9a556aabc7b5" xsi:nil="true"/>
    <TPAppVersion xmlns="9d035d7d-02e5-4a00-8b62-9a556aabc7b5" xsi:nil="true"/>
    <IsSearchable xmlns="9d035d7d-02e5-4a00-8b62-9a556aabc7b5">true</IsSearchable>
    <EditorialStatus xmlns="9d035d7d-02e5-4a00-8b62-9a556aabc7b5">Complete</EditorialStatus>
    <UALocComments xmlns="9d035d7d-02e5-4a00-8b62-9a556aabc7b5" xsi:nil="true"/>
    <CSXHash xmlns="9d035d7d-02e5-4a00-8b62-9a556aabc7b5" xsi:nil="true"/>
    <DirectSourceMarket xmlns="9d035d7d-02e5-4a00-8b62-9a556aabc7b5" xsi:nil="true"/>
    <DSATActionTaken xmlns="9d035d7d-02e5-4a00-8b62-9a556aabc7b5" xsi:nil="true"/>
    <PolicheckWords xmlns="9d035d7d-02e5-4a00-8b62-9a556aabc7b5" xsi:nil="true"/>
    <BugNumber xmlns="9d035d7d-02e5-4a00-8b62-9a556aabc7b5" xsi:nil="true"/>
    <Downloads xmlns="9d035d7d-02e5-4a00-8b62-9a556aabc7b5">0</Downloads>
    <ThumbnailAssetId xmlns="9d035d7d-02e5-4a00-8b62-9a556aabc7b5" xsi:nil="true"/>
    <TrustLevel xmlns="9d035d7d-02e5-4a00-8b62-9a556aabc7b5">1 Microsoft Managed Content</TrustLevel>
    <UALocRecommendation xmlns="9d035d7d-02e5-4a00-8b62-9a556aabc7b5">Localize</UALocRecommendation>
    <TPApplication xmlns="9d035d7d-02e5-4a00-8b62-9a556aabc7b5" xsi:nil="true"/>
    <AssetId xmlns="9d035d7d-02e5-4a00-8b62-9a556aabc7b5">TP101908694</AssetId>
    <APEditor xmlns="9d035d7d-02e5-4a00-8b62-9a556aabc7b5">
      <UserInfo>
        <DisplayName/>
        <AccountId xsi:nil="true"/>
        <AccountType/>
      </UserInfo>
    </APEditor>
    <PrimaryImageGen xmlns="9d035d7d-02e5-4a00-8b62-9a556aabc7b5">true</PrimaryImageGen>
    <TPInstallLocation xmlns="9d035d7d-02e5-4a00-8b62-9a556aabc7b5" xsi:nil="true"/>
    <Manager xmlns="9d035d7d-02e5-4a00-8b62-9a556aabc7b5" xsi:nil="true"/>
    <ParentAssetId xmlns="9d035d7d-02e5-4a00-8b62-9a556aabc7b5" xsi:nil="true"/>
    <SubmitterId xmlns="9d035d7d-02e5-4a00-8b62-9a556aabc7b5" xsi:nil="true"/>
    <TemplateStatus xmlns="9d035d7d-02e5-4a00-8b62-9a556aabc7b5">Complete</TemplateStatus>
    <APAuthor xmlns="9d035d7d-02e5-4a00-8b62-9a556aabc7b5">
      <UserInfo>
        <DisplayName>FAREAST\v-thjoth</DisplayName>
        <AccountId>39</AccountId>
        <AccountType/>
      </UserInfo>
    </APAuthor>
    <TPCommandLine xmlns="9d035d7d-02e5-4a00-8b62-9a556aabc7b5" xsi:nil="true"/>
    <APDescription xmlns="9d035d7d-02e5-4a00-8b62-9a556aabc7b5" xsi:nil="true"/>
    <UAProjectedTotalWords xmlns="9d035d7d-02e5-4a00-8b62-9a556aabc7b5" xsi:nil="true"/>
    <Provider xmlns="9d035d7d-02e5-4a00-8b62-9a556aabc7b5" xsi:nil="true"/>
    <ApprovalLog xmlns="9d035d7d-02e5-4a00-8b62-9a556aabc7b5" xsi:nil="true"/>
    <Component xmlns="91e8d559-4d54-460d-ba58-5d5027f88b4d" xsi:nil="true"/>
    <LastPublishResultLookup xmlns="9d035d7d-02e5-4a00-8b62-9a556aabc7b5" xsi:nil="true"/>
    <BusinessGroup xmlns="9d035d7d-02e5-4a00-8b62-9a556aabc7b5" xsi:nil="true"/>
    <PublishStatusLookup xmlns="9d035d7d-02e5-4a00-8b62-9a556aabc7b5">
      <Value>267185</Value>
      <Value>407212</Value>
    </PublishStatusLookup>
    <SourceTitle xmlns="9d035d7d-02e5-4a00-8b62-9a556aabc7b5" xsi:nil="true"/>
    <AcquiredFrom xmlns="9d035d7d-02e5-4a00-8b62-9a556aabc7b5">Internal MS</AcquiredFrom>
    <CSXSubmissionMarket xmlns="9d035d7d-02e5-4a00-8b62-9a556aabc7b5" xsi:nil="true"/>
    <Markets xmlns="9d035d7d-02e5-4a00-8b62-9a556aabc7b5"/>
    <OriginalSourceMarket xmlns="9d035d7d-02e5-4a00-8b62-9a556aabc7b5" xsi:nil="true"/>
    <ArtSampleDocs xmlns="9d035d7d-02e5-4a00-8b62-9a556aabc7b5" xsi:nil="true"/>
    <ShowIn xmlns="9d035d7d-02e5-4a00-8b62-9a556aabc7b5">Show everywhere</ShowIn>
    <TPClientViewer xmlns="9d035d7d-02e5-4a00-8b62-9a556aabc7b5" xsi:nil="true"/>
    <IntlLangReviewDate xmlns="9d035d7d-02e5-4a00-8b62-9a556aabc7b5" xsi:nil="true"/>
    <TPFriendlyName xmlns="9d035d7d-02e5-4a00-8b62-9a556aabc7b5" xsi:nil="true"/>
    <AverageRating xmlns="9d035d7d-02e5-4a00-8b62-9a556aabc7b5" xsi:nil="true"/>
    <AssetStart xmlns="9d035d7d-02e5-4a00-8b62-9a556aabc7b5">2010-06-18T10:05:00+00:00</AssetStart>
    <TPComponent xmlns="9d035d7d-02e5-4a00-8b62-9a556aabc7b5" xsi:nil="true"/>
    <CrawlForDependencies xmlns="9d035d7d-02e5-4a00-8b62-9a556aabc7b5">false</CrawlForDependencies>
    <FriendlyTitle xmlns="9d035d7d-02e5-4a00-8b62-9a556aabc7b5" xsi:nil="true"/>
    <LastModifiedDateTime xmlns="9d035d7d-02e5-4a00-8b62-9a556aabc7b5" xsi:nil="true"/>
    <LegacyData xmlns="9d035d7d-02e5-4a00-8b62-9a556aabc7b5" xsi:nil="true"/>
    <Milestone xmlns="9d035d7d-02e5-4a00-8b62-9a556aabc7b5" xsi:nil="true"/>
    <TimesCloned xmlns="9d035d7d-02e5-4a00-8b62-9a556aabc7b5" xsi:nil="true"/>
    <ContentItem xmlns="9d035d7d-02e5-4a00-8b62-9a556aabc7b5" xsi:nil="true"/>
    <IsDeleted xmlns="9d035d7d-02e5-4a00-8b62-9a556aabc7b5">false</IsDeleted>
    <UACurrentWords xmlns="9d035d7d-02e5-4a00-8b62-9a556aabc7b5" xsi:nil="true"/>
    <AssetExpire xmlns="9d035d7d-02e5-4a00-8b62-9a556aabc7b5">2100-01-01T08:00:00+00:00</AssetExpire>
    <Description0 xmlns="91e8d559-4d54-460d-ba58-5d5027f88b4d" xsi:nil="true"/>
    <MachineTranslated xmlns="9d035d7d-02e5-4a00-8b62-9a556aabc7b5">false</MachineTranslated>
    <OutputCachingOn xmlns="9d035d7d-02e5-4a00-8b62-9a556aabc7b5">true</OutputCachingOn>
    <PlannedPubDate xmlns="9d035d7d-02e5-4a00-8b62-9a556aabc7b5" xsi:nil="true"/>
    <CSXUpdate xmlns="9d035d7d-02e5-4a00-8b62-9a556aabc7b5">false</CSXUpdate>
    <IntlLangReviewer xmlns="9d035d7d-02e5-4a00-8b62-9a556aabc7b5" xsi:nil="true"/>
    <IntlLocPriority xmlns="9d035d7d-02e5-4a00-8b62-9a556aabc7b5" xsi:nil="true"/>
    <CSXSubmissionDate xmlns="9d035d7d-02e5-4a00-8b62-9a556aabc7b5" xsi:nil="true"/>
    <BlockPublish xmlns="9d035d7d-02e5-4a00-8b62-9a556aabc7b5" xsi:nil="true"/>
    <InternalTagsTaxHTField0 xmlns="9d035d7d-02e5-4a00-8b62-9a556aabc7b5">
      <Terms xmlns="http://schemas.microsoft.com/office/infopath/2007/PartnerControls"/>
    </InternalTagsTaxHTField0>
    <LocComments xmlns="9d035d7d-02e5-4a00-8b62-9a556aabc7b5" xsi:nil="true"/>
    <OriginalRelease xmlns="9d035d7d-02e5-4a00-8b62-9a556aabc7b5">14</OriginalRelease>
    <LocLastLocAttemptVersionLookup xmlns="9d035d7d-02e5-4a00-8b62-9a556aabc7b5">184637</LocLastLocAttemptVersionLookup>
    <CampaignTagsTaxHTField0 xmlns="9d035d7d-02e5-4a00-8b62-9a556aabc7b5">
      <Terms xmlns="http://schemas.microsoft.com/office/infopath/2007/PartnerControls"/>
    </CampaignTagsTaxHTField0>
    <TaxCatchAll xmlns="9d035d7d-02e5-4a00-8b62-9a556aabc7b5"/>
    <LocRecommendedHandoff xmlns="9d035d7d-02e5-4a00-8b62-9a556aabc7b5" xsi:nil="true"/>
    <LocalizationTagsTaxHTField0 xmlns="9d035d7d-02e5-4a00-8b62-9a556aabc7b5">
      <Terms xmlns="http://schemas.microsoft.com/office/infopath/2007/PartnerControls"/>
    </LocalizationTagsTaxHTField0>
    <RecommendationsModifier xmlns="9d035d7d-02e5-4a00-8b62-9a556aabc7b5" xsi:nil="true"/>
    <LocManualTestRequired xmlns="9d035d7d-02e5-4a00-8b62-9a556aabc7b5">false</LocManualTestRequired>
    <ScenarioTagsTaxHTField0 xmlns="9d035d7d-02e5-4a00-8b62-9a556aabc7b5">
      <Terms xmlns="http://schemas.microsoft.com/office/infopath/2007/PartnerControls"/>
    </ScenarioTagsTaxHTField0>
    <FeatureTagsTaxHTField0 xmlns="9d035d7d-02e5-4a00-8b62-9a556aabc7b5">
      <Terms xmlns="http://schemas.microsoft.com/office/infopath/2007/PartnerControls"/>
    </FeatureTagsTaxHTField0>
    <LocMarketGroupTiers2 xmlns="9d035d7d-02e5-4a00-8b62-9a556aabc7b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BB2780C3CC07BD4BAA623FF9571645580400D1570604EA743043A2641365C0E91715" ma:contentTypeVersion="55" ma:contentTypeDescription="Create a new document." ma:contentTypeScope="" ma:versionID="2c496a0f341a72d7e8cbd42eb499a6d4">
  <xsd:schema xmlns:xsd="http://www.w3.org/2001/XMLSchema" xmlns:xs="http://www.w3.org/2001/XMLSchema" xmlns:p="http://schemas.microsoft.com/office/2006/metadata/properties" xmlns:ns2="9d035d7d-02e5-4a00-8b62-9a556aabc7b5" xmlns:ns3="91e8d559-4d54-460d-ba58-5d5027f88b4d" targetNamespace="http://schemas.microsoft.com/office/2006/metadata/properties" ma:root="true" ma:fieldsID="2bcea688bd265da693c2f253e50f4ab0" ns2:_="" ns3:_="">
    <xsd:import namespace="9d035d7d-02e5-4a00-8b62-9a556aabc7b5"/>
    <xsd:import namespace="91e8d559-4d54-460d-ba58-5d5027f88b4d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  <xsd:element ref="ns3:Description0" minOccurs="0"/>
                <xsd:element ref="ns3:Compon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035d7d-02e5-4a00-8b62-9a556aabc7b5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dc117081-80f4-4e10-b46d-e6dc6854316c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41FC7ADF-4C62-4413-95B2-CDE72C4AD396}" ma:internalName="CSXSubmissionMarket" ma:readOnly="false" ma:showField="MarketName" ma:web="9d035d7d-02e5-4a00-8b62-9a556aabc7b5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5e663266-dbf1-446f-b076-28feab654dae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CD722278-12DA-4BA9-B56C-2624CA46C480}" ma:internalName="InProjectListLookup" ma:readOnly="true" ma:showField="InProjectLis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65226a81-6f17-445b-9321-8ea42e2eee04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CD722278-12DA-4BA9-B56C-2624CA46C480}" ma:internalName="LastCompleteVersionLookup" ma:readOnly="true" ma:showField="LastComplete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CD722278-12DA-4BA9-B56C-2624CA46C480}" ma:internalName="LastPreviewErrorLookup" ma:readOnly="true" ma:showField="LastPreviewError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CD722278-12DA-4BA9-B56C-2624CA46C480}" ma:internalName="LastPreviewResultLookup" ma:readOnly="true" ma:showField="LastPreviewResul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CD722278-12DA-4BA9-B56C-2624CA46C480}" ma:internalName="LastPreviewAttemptDateLookup" ma:readOnly="true" ma:showField="LastPreviewAttemptDat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CD722278-12DA-4BA9-B56C-2624CA46C480}" ma:internalName="LastPreviewedByLookup" ma:readOnly="true" ma:showField="LastPreviewedBy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CD722278-12DA-4BA9-B56C-2624CA46C480}" ma:internalName="LastPreviewTimeLookup" ma:readOnly="true" ma:showField="LastPreviewTi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CD722278-12DA-4BA9-B56C-2624CA46C480}" ma:internalName="LastPreviewVersionLookup" ma:readOnly="true" ma:showField="LastPreview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CD722278-12DA-4BA9-B56C-2624CA46C480}" ma:internalName="LastPublishErrorLookup" ma:readOnly="true" ma:showField="LastPublishError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CD722278-12DA-4BA9-B56C-2624CA46C480}" ma:internalName="LastPublishResultLookup" ma:readOnly="true" ma:showField="LastPublishResul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CD722278-12DA-4BA9-B56C-2624CA46C480}" ma:internalName="LastPublishAttemptDateLookup" ma:readOnly="true" ma:showField="LastPublishAttemptDat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CD722278-12DA-4BA9-B56C-2624CA46C480}" ma:internalName="LastPublishedByLookup" ma:readOnly="true" ma:showField="LastPublishedBy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CD722278-12DA-4BA9-B56C-2624CA46C480}" ma:internalName="LastPublishTimeLookup" ma:readOnly="true" ma:showField="LastPublishTi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CD722278-12DA-4BA9-B56C-2624CA46C480}" ma:internalName="LastPublishVersionLookup" ma:readOnly="true" ma:showField="LastPublish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B116CC8E-FCD3-4331-849C-1BF4DB8052AE}" ma:internalName="LocLastLocAttemptVersionLookup" ma:readOnly="false" ma:showField="LastLocAttemptVersion" ma:web="9d035d7d-02e5-4a00-8b62-9a556aabc7b5">
      <xsd:simpleType>
        <xsd:restriction base="dms:Lookup"/>
      </xsd:simpleType>
    </xsd:element>
    <xsd:element name="LocLastLocAttemptVersionTypeLookup" ma:index="72" nillable="true" ma:displayName="Loc Last Loc Attempt Version Type" ma:default="" ma:list="{B116CC8E-FCD3-4331-849C-1BF4DB8052AE}" ma:internalName="LocLastLocAttemptVersionTypeLookup" ma:readOnly="true" ma:showField="LastLocAttemptVersionType" ma:web="9d035d7d-02e5-4a00-8b62-9a556aabc7b5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B116CC8E-FCD3-4331-849C-1BF4DB8052AE}" ma:internalName="LocNewPublishedVersionLookup" ma:readOnly="true" ma:showField="NewPublishedVersion" ma:web="9d035d7d-02e5-4a00-8b62-9a556aabc7b5">
      <xsd:simpleType>
        <xsd:restriction base="dms:Lookup"/>
      </xsd:simpleType>
    </xsd:element>
    <xsd:element name="LocOverallHandbackStatusLookup" ma:index="76" nillable="true" ma:displayName="Loc Overall Handback Status" ma:default="" ma:list="{B116CC8E-FCD3-4331-849C-1BF4DB8052AE}" ma:internalName="LocOverallHandbackStatusLookup" ma:readOnly="true" ma:showField="OverallHandbackStatus" ma:web="9d035d7d-02e5-4a00-8b62-9a556aabc7b5">
      <xsd:simpleType>
        <xsd:restriction base="dms:Lookup"/>
      </xsd:simpleType>
    </xsd:element>
    <xsd:element name="LocOverallLocStatusLookup" ma:index="77" nillable="true" ma:displayName="Loc Overall Localize Status" ma:default="" ma:list="{B116CC8E-FCD3-4331-849C-1BF4DB8052AE}" ma:internalName="LocOverallLocStatusLookup" ma:readOnly="true" ma:showField="OverallLocStatus" ma:web="9d035d7d-02e5-4a00-8b62-9a556aabc7b5">
      <xsd:simpleType>
        <xsd:restriction base="dms:Lookup"/>
      </xsd:simpleType>
    </xsd:element>
    <xsd:element name="LocOverallPreviewStatusLookup" ma:index="78" nillable="true" ma:displayName="Loc Overall Preview Status" ma:default="" ma:list="{B116CC8E-FCD3-4331-849C-1BF4DB8052AE}" ma:internalName="LocOverallPreviewStatusLookup" ma:readOnly="true" ma:showField="OverallPreviewStatus" ma:web="9d035d7d-02e5-4a00-8b62-9a556aabc7b5">
      <xsd:simpleType>
        <xsd:restriction base="dms:Lookup"/>
      </xsd:simpleType>
    </xsd:element>
    <xsd:element name="LocOverallPublishStatusLookup" ma:index="79" nillable="true" ma:displayName="Loc Overall Publish Status" ma:default="" ma:list="{B116CC8E-FCD3-4331-849C-1BF4DB8052AE}" ma:internalName="LocOverallPublishStatusLookup" ma:readOnly="true" ma:showField="OverallPublishStatus" ma:web="9d035d7d-02e5-4a00-8b62-9a556aabc7b5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B116CC8E-FCD3-4331-849C-1BF4DB8052AE}" ma:internalName="LocProcessedForHandoffsLookup" ma:readOnly="true" ma:showField="ProcessedForHandoffs" ma:web="9d035d7d-02e5-4a00-8b62-9a556aabc7b5">
      <xsd:simpleType>
        <xsd:restriction base="dms:Lookup"/>
      </xsd:simpleType>
    </xsd:element>
    <xsd:element name="LocProcessedForMarketsLookup" ma:index="82" nillable="true" ma:displayName="Loc Processed For Markets" ma:default="" ma:list="{B116CC8E-FCD3-4331-849C-1BF4DB8052AE}" ma:internalName="LocProcessedForMarketsLookup" ma:readOnly="true" ma:showField="ProcessedForMarkets" ma:web="9d035d7d-02e5-4a00-8b62-9a556aabc7b5">
      <xsd:simpleType>
        <xsd:restriction base="dms:Lookup"/>
      </xsd:simpleType>
    </xsd:element>
    <xsd:element name="LocPublishedDependentAssetsLookup" ma:index="83" nillable="true" ma:displayName="Loc Published Dependent Assets" ma:default="" ma:list="{B116CC8E-FCD3-4331-849C-1BF4DB8052AE}" ma:internalName="LocPublishedDependentAssetsLookup" ma:readOnly="true" ma:showField="PublishedDependentAssets" ma:web="9d035d7d-02e5-4a00-8b62-9a556aabc7b5">
      <xsd:simpleType>
        <xsd:restriction base="dms:Lookup"/>
      </xsd:simpleType>
    </xsd:element>
    <xsd:element name="LocPublishedLinkedAssetsLookup" ma:index="84" nillable="true" ma:displayName="Loc Published Linked Assets" ma:default="" ma:list="{B116CC8E-FCD3-4331-849C-1BF4DB8052AE}" ma:internalName="LocPublishedLinkedAssetsLookup" ma:readOnly="true" ma:showField="PublishedLinkedAssets" ma:web="9d035d7d-02e5-4a00-8b62-9a556aabc7b5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c95181ba-569f-436f-adb3-78c3831fea54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41FC7ADF-4C62-4413-95B2-CDE72C4AD396}" ma:internalName="Markets" ma:readOnly="false" ma:showField="MarketNa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CD722278-12DA-4BA9-B56C-2624CA46C480}" ma:internalName="NumOfRatingsLookup" ma:readOnly="true" ma:showField="NumOfRatings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CD722278-12DA-4BA9-B56C-2624CA46C480}" ma:internalName="PublishStatusLookup" ma:readOnly="false" ma:showField="PublishStatus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a34c0026-7bf6-479c-b6e7-24710140ce31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0ef119a3-9350-4d50-81f0-e824a5745f43}" ma:internalName="TaxCatchAll" ma:showField="CatchAllData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0ef119a3-9350-4d50-81f0-e824a5745f43}" ma:internalName="TaxCatchAllLabel" ma:readOnly="true" ma:showField="CatchAllDataLabel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e8d559-4d54-460d-ba58-5d5027f88b4d" elementFormDefault="qualified">
    <xsd:import namespace="http://schemas.microsoft.com/office/2006/documentManagement/types"/>
    <xsd:import namespace="http://schemas.microsoft.com/office/infopath/2007/PartnerControls"/>
    <xsd:element name="Description0" ma:index="134" nillable="true" ma:displayName="Description" ma:internalName="Description0">
      <xsd:simpleType>
        <xsd:restriction base="dms:Note"/>
      </xsd:simpleType>
    </xsd:element>
    <xsd:element name="Component" ma:index="135" nillable="true" ma:displayName="Component" ma:internalName="Component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BEA93F6-6209-450E-A12E-1F99049ABC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18442B2-B55C-4F87-83B2-EB1292C80BBF}">
  <ds:schemaRefs>
    <ds:schemaRef ds:uri="http://schemas.microsoft.com/office/2006/metadata/properties"/>
    <ds:schemaRef ds:uri="http://purl.org/dc/dcmitype/"/>
    <ds:schemaRef ds:uri="9d035d7d-02e5-4a00-8b62-9a556aabc7b5"/>
    <ds:schemaRef ds:uri="http://purl.org/dc/terms/"/>
    <ds:schemaRef ds:uri="http://purl.org/dc/elements/1.1/"/>
    <ds:schemaRef ds:uri="http://www.w3.org/XML/1998/namespace"/>
    <ds:schemaRef ds:uri="http://schemas.microsoft.com/office/2006/documentManagement/types"/>
    <ds:schemaRef ds:uri="91e8d559-4d54-460d-ba58-5d5027f88b4d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C0CA1336-458C-480B-8ABE-BD390D2D36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035d7d-02e5-4a00-8b62-9a556aabc7b5"/>
    <ds:schemaRef ds:uri="91e8d559-4d54-460d-ba58-5d5027f88b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о России</Template>
  <TotalTime>0</TotalTime>
  <Words>407</Words>
  <Application>Microsoft Office PowerPoint</Application>
  <PresentationFormat>Экран (4:3)</PresentationFormat>
  <Paragraphs>92</Paragraphs>
  <Slides>16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MS_RU_RU_Ed_14_Russia_2007v_Russia</vt:lpstr>
      <vt:lpstr>Педагогический образовательный проект  «Мы живем в России: Дети рассказывают детям»</vt:lpstr>
      <vt:lpstr>Любимый Иркутск</vt:lpstr>
      <vt:lpstr>Основателю города Иркутска</vt:lpstr>
      <vt:lpstr>Они прославили Иркутск</vt:lpstr>
      <vt:lpstr>«Помнить будем мы подвиг твой, Иркутск, Ты Победу ковал в тылах!»</vt:lpstr>
      <vt:lpstr>        </vt:lpstr>
      <vt:lpstr>Иркутск кузница профессионалов для России</vt:lpstr>
      <vt:lpstr>            Иркутск верующий и дружный…  </vt:lpstr>
      <vt:lpstr>Наш любимый и давно  театральный Иркутск!</vt:lpstr>
      <vt:lpstr>Иркутск хранит историю</vt:lpstr>
      <vt:lpstr>Иркутск хранит историю</vt:lpstr>
      <vt:lpstr>Стариною зодчества и резьбой узоров красив Иркутск</vt:lpstr>
      <vt:lpstr>       </vt:lpstr>
      <vt:lpstr>Парк скульптур «На счастье и удачу»</vt:lpstr>
      <vt:lpstr>Иркутск- город погодных контрастов</vt:lpstr>
      <vt:lpstr>Благодарим за внимание!</vt:lpstr>
    </vt:vector>
  </TitlesOfParts>
  <Manager/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Презентация о России</dc:subject>
  <dc:creator/>
  <cp:keywords>Презентация о России</cp:keywords>
  <dc:description>Презентация о России</dc:description>
  <cp:lastModifiedBy/>
  <cp:revision>1</cp:revision>
  <dcterms:created xsi:type="dcterms:W3CDTF">2020-01-22T14:30:30Z</dcterms:created>
  <dcterms:modified xsi:type="dcterms:W3CDTF">2023-04-03T02:49:46Z</dcterms:modified>
  <cp:category>Презентация о России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CID">
    <vt:lpwstr>1049</vt:lpwstr>
  </property>
  <property fmtid="{D5CDD505-2E9C-101B-9397-08002B2CF9AE}" pid="3" name="_TemplateID">
    <vt:lpwstr>TC101659601049</vt:lpwstr>
  </property>
  <property fmtid="{D5CDD505-2E9C-101B-9397-08002B2CF9AE}" pid="4" name="ContentTypeId">
    <vt:lpwstr>0x010100BB2780C3CC07BD4BAA623FF9571645580400D1570604EA743043A2641365C0E91715</vt:lpwstr>
  </property>
</Properties>
</file>