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1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06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1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7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5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7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3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7F2CDB-A9B2-4A7A-B7B6-0D4982575811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849544-54DE-4783-94C5-68FE7AD86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3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212" y="1387871"/>
            <a:ext cx="10440988" cy="2509213"/>
          </a:xfrm>
        </p:spPr>
        <p:txBody>
          <a:bodyPr/>
          <a:lstStyle/>
          <a:p>
            <a:r>
              <a:rPr lang="ru-RU" dirty="0" smtClean="0"/>
              <a:t>Грамматика русского языка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«Изучаем многозначные слова»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7" y="4831845"/>
            <a:ext cx="5467420" cy="10329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</a:rPr>
              <a:t>Авторы: учитель-логопед </a:t>
            </a:r>
            <a:r>
              <a:rPr lang="ru-RU" sz="1600" dirty="0" smtClean="0">
                <a:solidFill>
                  <a:schemeClr val="tx1"/>
                </a:solidFill>
              </a:rPr>
              <a:t>Серебренникова О.А.,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Воспитатели: </a:t>
            </a:r>
            <a:r>
              <a:rPr lang="ru-RU" sz="1600" dirty="0" err="1">
                <a:solidFill>
                  <a:schemeClr val="tx1"/>
                </a:solidFill>
              </a:rPr>
              <a:t>Глушач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О.А., </a:t>
            </a:r>
            <a:r>
              <a:rPr lang="ru-RU" sz="1600" dirty="0" err="1">
                <a:solidFill>
                  <a:schemeClr val="tx1"/>
                </a:solidFill>
              </a:rPr>
              <a:t>Цуранова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Н.В.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 МБДОУ г. </a:t>
            </a:r>
            <a:r>
              <a:rPr lang="ru-RU" sz="1600" dirty="0">
                <a:solidFill>
                  <a:schemeClr val="tx1"/>
                </a:solidFill>
              </a:rPr>
              <a:t>Иркутска, </a:t>
            </a:r>
            <a:r>
              <a:rPr lang="ru-RU" sz="1600" dirty="0" smtClean="0">
                <a:solidFill>
                  <a:schemeClr val="tx1"/>
                </a:solidFill>
              </a:rPr>
              <a:t>детский сад </a:t>
            </a:r>
            <a:r>
              <a:rPr lang="ru-RU" sz="1600" dirty="0">
                <a:solidFill>
                  <a:schemeClr val="tx1"/>
                </a:solidFill>
              </a:rPr>
              <a:t>№ 15</a:t>
            </a:r>
          </a:p>
        </p:txBody>
      </p:sp>
    </p:spTree>
    <p:extLst>
      <p:ext uri="{BB962C8B-B14F-4D97-AF65-F5344CB8AC3E}">
        <p14:creationId xmlns:p14="http://schemas.microsoft.com/office/powerpoint/2010/main" val="14097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0229" y="1166843"/>
            <a:ext cx="10726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Какие </a:t>
            </a:r>
            <a:r>
              <a:rPr lang="ru-RU" dirty="0" smtClean="0"/>
              <a:t>слова нарисованы? </a:t>
            </a:r>
            <a:r>
              <a:rPr lang="ru-RU" dirty="0"/>
              <a:t>Что же общего у этих слов? Скажите, какое кольцо? Можно ли сказать про осень, что она золотая? А про… Сердце,  руки, работник - эти предметы могут быть золотыми? Почему же их так называют?  Золото - драгоценные метал, очень много стоит. А умелые руки, хороший работник очень важны. Если говорить о сердце человека, то он бесценно. Не будет сердца – не будет жить человек. Осень, волосы они действительно золотые? Цвет этих предметов желто-оранжевый, похож на золотой, поэтому и говорят, что  они – </a:t>
            </a:r>
            <a:r>
              <a:rPr lang="ru-RU" dirty="0" smtClean="0"/>
              <a:t>золотые. Одни </a:t>
            </a:r>
            <a:r>
              <a:rPr lang="ru-RU" dirty="0"/>
              <a:t>предметы похожи по цвету, другие по стоимости. Поэтому их и называют – золотыми.  Значит слово – золотой, какое? </a:t>
            </a:r>
            <a:r>
              <a:rPr lang="ru-RU" dirty="0" smtClean="0"/>
              <a:t>Правильно - </a:t>
            </a:r>
            <a:r>
              <a:rPr lang="ru-RU" dirty="0" err="1" smtClean="0"/>
              <a:t>многозначое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Рисунок 109" descr="Картинки по запросу золотое кольц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539"/>
            <a:ext cx="1893542" cy="18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21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06" y="3448539"/>
            <a:ext cx="2299855" cy="1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27" descr="Картинки по запросу золотое сердц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42" y="3466016"/>
            <a:ext cx="2360864" cy="18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1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63" y="3448539"/>
            <a:ext cx="3284925" cy="1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Картинки по запросу рыжие волосы рисунок для дете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0390" y="3351617"/>
            <a:ext cx="2156384" cy="20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97318" y="241146"/>
            <a:ext cx="5704739" cy="55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592" y="241146"/>
            <a:ext cx="6465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Б. Рябинина «Острые вещи». </a:t>
            </a:r>
          </a:p>
          <a:p>
            <a:r>
              <a:rPr lang="ru-RU" dirty="0"/>
              <a:t>- </a:t>
            </a:r>
            <a:r>
              <a:rPr lang="ru-RU" sz="2000" dirty="0"/>
              <a:t>Гриша, аккуратней с ножом. Обрежешься, он очень острый!</a:t>
            </a:r>
          </a:p>
          <a:p>
            <a:r>
              <a:rPr lang="ru-RU" sz="2000" dirty="0"/>
              <a:t>- Гриша, держи вилку правильно. Она острая! Уколешься!</a:t>
            </a:r>
          </a:p>
          <a:p>
            <a:r>
              <a:rPr lang="ru-RU" sz="2000" dirty="0"/>
              <a:t>- Зачем ты взял стекляшку? Видишь, она острая…</a:t>
            </a:r>
          </a:p>
          <a:p>
            <a:r>
              <a:rPr lang="ru-RU" sz="2000" dirty="0"/>
              <a:t>Когда сели обедать, мама налила сыну суп, положила котлету.</a:t>
            </a:r>
          </a:p>
          <a:p>
            <a:r>
              <a:rPr lang="ru-RU" sz="2000" dirty="0"/>
              <a:t>- Я горчицу хочу, - сказал Гриша.</a:t>
            </a:r>
          </a:p>
          <a:p>
            <a:r>
              <a:rPr lang="ru-RU" sz="2000" dirty="0"/>
              <a:t>- Нельзя тебе горчицы, она острая, сказала мама.</a:t>
            </a:r>
          </a:p>
          <a:p>
            <a:r>
              <a:rPr lang="ru-RU" sz="2000" dirty="0"/>
              <a:t>Засмеялся Гриша.</a:t>
            </a:r>
          </a:p>
          <a:p>
            <a:r>
              <a:rPr lang="ru-RU" sz="2000" dirty="0"/>
              <a:t>- Эх, ты! Разве горчица – острая?</a:t>
            </a:r>
          </a:p>
          <a:p>
            <a:r>
              <a:rPr lang="ru-RU" sz="2000" dirty="0"/>
              <a:t>Она – горькая! Я ещё вчера лизал.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592" y="5349347"/>
            <a:ext cx="6247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Какое многозначное слово встретилось в этом рассказе? Какие, по-вашему, вещи бывают острыми? </a:t>
            </a:r>
            <a:endParaRPr lang="ru-RU" sz="1600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831" y="2347426"/>
            <a:ext cx="2420215" cy="21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перец картинка скача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790" y="155187"/>
            <a:ext cx="2699905" cy="273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240" y="4515749"/>
            <a:ext cx="2982219" cy="22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6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18443" y="2770591"/>
            <a:ext cx="9579428" cy="557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 smtClean="0"/>
              <a:t>МОЛОДЕЦ!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43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488" y="-236511"/>
            <a:ext cx="3773907" cy="2655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1125" y="2419376"/>
            <a:ext cx="114161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 нас много предметов. Каждый из них имеет свое название. Как называется предмет, которым шьем одежду? Который растет на ветках хвойных деревьев? Который находится на туловище ежа и делает ежа колючим?  Эти предметы одинаковые? Есть у них, что-либо - общее? Что? Какие они? (длинные, тонкие, острые) Поэтому их и называют одним словом «ИГОЛКИ»</a:t>
            </a:r>
          </a:p>
        </p:txBody>
      </p:sp>
    </p:spTree>
    <p:extLst>
      <p:ext uri="{BB962C8B-B14F-4D97-AF65-F5344CB8AC3E}">
        <p14:creationId xmlns:p14="http://schemas.microsoft.com/office/powerpoint/2010/main" val="7796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820" y="236614"/>
            <a:ext cx="9467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Слово, которое называет несколько предметов, называется 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МНОГОЗНАЧНЫМ</a:t>
            </a:r>
            <a:endParaRPr lang="ru-RU" sz="4000" dirty="0"/>
          </a:p>
        </p:txBody>
      </p:sp>
      <p:pic>
        <p:nvPicPr>
          <p:cNvPr id="1026" name="Рисунок 7" descr="Картинки по запросу картинка клю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" y="4959927"/>
            <a:ext cx="2776253" cy="16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3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45" y="4959928"/>
            <a:ext cx="2231849" cy="16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22" descr="Картинки по запросу рисунок ключ в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46" y="4947492"/>
            <a:ext cx="2249819" cy="16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83" y="4687575"/>
            <a:ext cx="1302328" cy="195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235" y="1870802"/>
            <a:ext cx="10661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многозначное слово зашифровано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этих картинках? (Конечно же это слово  КЛЮЧ!)     Составь предложение  про каждый из ключей.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272" y="2848363"/>
            <a:ext cx="903316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Много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разных есть ключей.  </a:t>
            </a:r>
          </a:p>
          <a:p>
            <a:pPr marL="39052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Ключ – родник среди камней,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Ключ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скрипичный, завитой,  </a:t>
            </a:r>
            <a:endParaRPr lang="ru-RU" b="1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И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обычный ключ дверной.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39257" y="348630"/>
            <a:ext cx="8534400" cy="868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здес</a:t>
            </a:r>
            <a:r>
              <a:rPr lang="ru-RU" dirty="0"/>
              <a:t>ь</a:t>
            </a:r>
            <a:r>
              <a:rPr lang="ru-RU" dirty="0" smtClean="0"/>
              <a:t>? </a:t>
            </a:r>
            <a:br>
              <a:rPr lang="ru-RU" dirty="0" smtClean="0"/>
            </a:br>
            <a:r>
              <a:rPr lang="ru-RU" dirty="0" smtClean="0"/>
              <a:t>Какое слово спряталось здесь?</a:t>
            </a:r>
            <a:endParaRPr lang="ru-RU" dirty="0"/>
          </a:p>
        </p:txBody>
      </p:sp>
      <p:pic>
        <p:nvPicPr>
          <p:cNvPr id="2050" name="Рисунок 37" descr="Картинки по запросу язык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79" y="1884796"/>
            <a:ext cx="2627511" cy="1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3" descr="Картинки по запросу язык ботинка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49" y="3642652"/>
            <a:ext cx="2534216" cy="168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7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4" y="3441339"/>
            <a:ext cx="2021465" cy="20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73" descr="Картинки по запросу язык слое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29" y="1844387"/>
            <a:ext cx="1973767" cy="13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2171" y="5913643"/>
            <a:ext cx="298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Сложно?   Это слово ЯЗЫК.   </a:t>
            </a:r>
            <a:endParaRPr lang="ru-RU" dirty="0"/>
          </a:p>
        </p:txBody>
      </p:sp>
      <p:pic>
        <p:nvPicPr>
          <p:cNvPr id="11" name="Рисунок 10" descr="Картинки по запросу язык колокола картинк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068" y="3642652"/>
            <a:ext cx="3184466" cy="182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9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95355" y="527473"/>
            <a:ext cx="5704739" cy="557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 Narrow" panose="020B0606020202030204" pitchFamily="34" charset="0"/>
              </a:rPr>
              <a:t>Игра «Угадай</a:t>
            </a:r>
            <a:r>
              <a:rPr lang="ru-RU" sz="2000" dirty="0" smtClean="0">
                <a:latin typeface="Arial Narrow" panose="020B0606020202030204" pitchFamily="34" charset="0"/>
              </a:rPr>
              <a:t>, какое многозначное слово здесь зашифровано?»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5" y="1479550"/>
            <a:ext cx="3457199" cy="292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709" y="1308533"/>
            <a:ext cx="2859376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88369" y="249266"/>
            <a:ext cx="5704739" cy="55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91" y="527836"/>
            <a:ext cx="3004878" cy="253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77" y="3345829"/>
            <a:ext cx="3102292" cy="28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⬇ Скачать картинки Шляпа, стоковые фото Шляпа в хороше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⬇ Скачать картинки Шляпа, стоковые фото Шляпа в хорошем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⬇ Скачать картинки Красная шляпа, стоковые фото Красная шляпа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⬇ Скачать картинки Зеленая шляпа, стоковые фото Зеленая шляпа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673" y="1707572"/>
            <a:ext cx="3954318" cy="39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318" y="241146"/>
            <a:ext cx="5704739" cy="557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 здесь?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Что обозначают эти слова?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6731" y="1553138"/>
            <a:ext cx="535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6" name="Рисунок 5" descr="Картинки по запросу кисть виноград картинка скача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851" y="1613334"/>
            <a:ext cx="3431309" cy="228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1850" y="4064000"/>
            <a:ext cx="3431309" cy="22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45" y="2067764"/>
            <a:ext cx="4182947" cy="36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0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11071"/>
              </p:ext>
            </p:extLst>
          </p:nvPr>
        </p:nvGraphicFramePr>
        <p:xfrm>
          <a:off x="485833" y="364862"/>
          <a:ext cx="7193280" cy="165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640">
                  <a:extLst>
                    <a:ext uri="{9D8B030D-6E8A-4147-A177-3AD203B41FA5}">
                      <a16:colId xmlns:a16="http://schemas.microsoft.com/office/drawing/2014/main" val="1803333504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825334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indent="269875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– Не жалейте пятачка, </a:t>
                      </a:r>
                      <a:r>
                        <a:rPr lang="ru-RU" sz="2400" dirty="0" smtClean="0">
                          <a:effectLst/>
                        </a:rPr>
                        <a:t>    –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Говорит </a:t>
                      </a:r>
                      <a:r>
                        <a:rPr lang="ru-RU" sz="2400" dirty="0">
                          <a:effectLst/>
                        </a:rPr>
                        <a:t>корова. </a:t>
                      </a:r>
                      <a:endParaRPr lang="ru-RU" sz="2400" dirty="0" smtClean="0">
                        <a:effectLst/>
                      </a:endParaRPr>
                    </a:p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–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Вы </a:t>
                      </a:r>
                      <a:r>
                        <a:rPr lang="ru-RU" sz="2400" dirty="0">
                          <a:effectLst/>
                        </a:rPr>
                        <a:t>купите молочка </a:t>
                      </a:r>
                      <a:endParaRPr lang="ru-RU" sz="2400" dirty="0" smtClean="0">
                        <a:effectLst/>
                      </a:endParaRPr>
                    </a:p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–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Вкусного</a:t>
                      </a:r>
                      <a:r>
                        <a:rPr lang="ru-RU" sz="2400" dirty="0">
                          <a:effectLst/>
                        </a:rPr>
                        <a:t>, парного!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Поросята тут как тут:</a:t>
                      </a:r>
                    </a:p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– Нам по целой кружке!</a:t>
                      </a:r>
                    </a:p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Пятачки свои суют</a:t>
                      </a:r>
                    </a:p>
                    <a:p>
                      <a:pPr marL="2286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Маленькие хрюшки…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4167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24582" y="2149885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Конечно ты догадался, про 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пятачки говорится в стихотворении? </a:t>
            </a:r>
            <a:r>
              <a:rPr lang="ru-RU" dirty="0" smtClean="0">
                <a:solidFill>
                  <a:srgbClr val="333333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Проверь себя. Правильно?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Картинки по запросу пятак мон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18" y="2953327"/>
            <a:ext cx="3293340" cy="321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636" y="3054133"/>
            <a:ext cx="3508692" cy="30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2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662" y="168574"/>
            <a:ext cx="4325882" cy="803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Можешь рассказать, Кто же здесь болеет?</a:t>
            </a:r>
            <a:endParaRPr lang="ru-RU" dirty="0"/>
          </a:p>
        </p:txBody>
      </p:sp>
      <p:pic>
        <p:nvPicPr>
          <p:cNvPr id="7" name="Рисунок 6" descr="Картинки по запросу болеть карт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27" y="2468735"/>
            <a:ext cx="4652523" cy="281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509" y="2468736"/>
            <a:ext cx="3898322" cy="281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4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179</TotalTime>
  <Words>463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Tw Cen MT</vt:lpstr>
      <vt:lpstr>Капля</vt:lpstr>
      <vt:lpstr>Грамматика русского языка  «Изучаем многозначные слова»</vt:lpstr>
      <vt:lpstr>Презентация PowerPoint</vt:lpstr>
      <vt:lpstr>Презентация PowerPoint</vt:lpstr>
      <vt:lpstr>А здесь?  Какое слово спряталось здесь?</vt:lpstr>
      <vt:lpstr>Презентация PowerPoint</vt:lpstr>
      <vt:lpstr>Презентация PowerPoint</vt:lpstr>
      <vt:lpstr>  А здесь?  Что обозначают эти слова?</vt:lpstr>
      <vt:lpstr>Презентация PowerPoint</vt:lpstr>
      <vt:lpstr>Можешь рассказать, Кто же здесь болеет?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пособие-альбом «Звукарик»</dc:title>
  <dc:creator>oslik</dc:creator>
  <cp:lastModifiedBy>АСЕР</cp:lastModifiedBy>
  <cp:revision>22</cp:revision>
  <dcterms:created xsi:type="dcterms:W3CDTF">2020-11-05T12:27:02Z</dcterms:created>
  <dcterms:modified xsi:type="dcterms:W3CDTF">2022-12-04T11:51:53Z</dcterms:modified>
</cp:coreProperties>
</file>