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8" r:id="rId5"/>
    <p:sldId id="268" r:id="rId6"/>
    <p:sldId id="261" r:id="rId7"/>
    <p:sldId id="266" r:id="rId8"/>
    <p:sldId id="269" r:id="rId9"/>
    <p:sldId id="270" r:id="rId10"/>
    <p:sldId id="271" r:id="rId11"/>
    <p:sldId id="273" r:id="rId12"/>
    <p:sldId id="265" r:id="rId13"/>
    <p:sldId id="259" r:id="rId14"/>
    <p:sldId id="275" r:id="rId15"/>
    <p:sldId id="276" r:id="rId16"/>
    <p:sldId id="277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92" d="100"/>
          <a:sy n="92" d="100"/>
        </p:scale>
        <p:origin x="-28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F31ED3-4588-49F3-B743-4D84342F2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FD8AB83-6B85-4CA3-AF3F-BD1ECD8F3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2513DB-14C3-4EFC-9583-B1048ACC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3321FD-C0C2-4ECB-9C26-E62A9C23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E7EE86-0ED5-46FE-833C-FB5AEC05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B4B8F-6D66-4666-BE79-88DF0E34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A50F77E-1FDD-42FB-9B94-AAF961440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98EF43-BF57-4639-B893-EEC50795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270A6F-A3B8-4709-9A22-FC4374EC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C85351-64EE-41EE-9342-81DADA2F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6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CC44CCC-C688-4A97-B79C-9AC6D8E45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35DBC1B-3DB6-46F1-BBF9-80D9059F7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93200A-F5EA-4A5B-A1B9-9027F0FA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3C01C0-D4B3-48C1-B7CC-59459F84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46DF7B-632E-4427-B5B9-7AD29A13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5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13D74C-1DE3-434A-A8B5-8D5CD60C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E30AD5-9226-42C9-8275-53B21F85A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09C91B-5022-4498-A6B2-D76C2C69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97D39B-A578-4D3B-AADF-864D20B9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B96A1C-4489-4147-880B-F6DBB463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0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9E2603-56F1-46C5-8486-C0136253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D7E82F-E40D-4AF8-A12E-C3C4B12E2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26698D-0F35-46CC-B93F-2B99E7D6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115C42-4261-4B52-9E41-3578FCB7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716B05-7580-48E6-8C51-A37001B5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4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2654A8-84D9-445C-AEE1-3A828212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214984-0757-42C7-8532-1D9356CB1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8C74E9-84E2-46AC-90DB-87308D178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4D9268-0907-4983-BC5F-C9C4AD2A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A388D2-55A5-4DFE-95A6-9B443189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80EAA1-0121-4FEF-93FE-64A84421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1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41549F-25D4-43B9-BA37-264E1EDC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39CD9F-C366-41EE-A525-0ABB3CEEF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A139E5-7EB0-40BF-AFE6-10B2E5973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3C57C35-07B0-4AD6-9B10-EB6EF4764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CD0097B-153C-453F-B3EA-784AA120B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E9996B8-0C2B-4B9E-B079-1B62D239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A90B356-4B79-4E77-8548-987ED6E77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30AE403-8CE4-431B-9C8B-21771BC2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8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B24294-0281-4B7A-B27B-1F886A18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80369B2-B5BB-407F-9A73-7213B2A6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003249-95E3-402F-B167-BBCBBAFA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54F83A-D103-44BC-A67E-2EE1B8F1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4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2F00B3-80A1-458A-B58D-89B68C73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1648F4F-42C6-4294-B601-D82F64F7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71FB17B-13F7-405B-9180-C16AEB68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9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7A9D4-322F-490F-87B3-572618BC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4157FC-A2C4-442E-B5E0-EC242F6A3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5E81C73-185D-427D-8417-A6DC9B6E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6DA720-5B78-42D1-BB02-FE5C3B47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863F2AA-BE0B-458A-9A46-1A1BDBB1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823AE8-17F6-417C-9FE3-6354016B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C57E56-B0D7-4152-8890-87D3716A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4E7EF36-F616-4A41-ABA8-D1E07B6C6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9501B4-A7B7-45AD-9122-FEC6EEFC3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9028D8-7049-4287-A29E-21719454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4F96CD-2C2A-4EB8-A944-08653189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34C754-96AD-40C2-AB32-758A5BBF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1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FC6FAC-2AD0-4B21-99AA-93CC875B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71E80AA-4073-4B29-8E0F-401D23583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545D21-CF39-4AD4-8682-174B02F04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9B2D-6548-44AF-BA7E-BBC83464BF05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EC0EA0-211A-4AB8-98E8-ADE03C721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C3F3D8-511B-4DDB-9BB0-BF7ED1F3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33300-AA96-448B-B62F-5650695D4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9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19ECF9-3004-4858-9172-9D1B0602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F35E39-19C4-4A42-9997-3C93969A0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379" y="1211179"/>
            <a:ext cx="8772525" cy="344171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/>
            </a:r>
            <a:br>
              <a:rPr lang="ru-RU" sz="4000" b="1" dirty="0">
                <a:solidFill>
                  <a:srgbClr val="7030A0"/>
                </a:solidFill>
              </a:rPr>
            </a:br>
            <a:r>
              <a:rPr lang="ru-RU" sz="4800" b="1" i="1" dirty="0">
                <a:solidFill>
                  <a:srgbClr val="7030A0"/>
                </a:solidFill>
              </a:rPr>
              <a:t>Самостоятельная продуктивная деятельность детей, как средство нравственно-патриотического воспитания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43D023-5A6C-4050-84BE-BDA48897F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2328" y="5623559"/>
            <a:ext cx="4107180" cy="123444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Подготовили:</a:t>
            </a:r>
          </a:p>
          <a:p>
            <a:r>
              <a:rPr lang="ru-RU" b="1" dirty="0"/>
              <a:t> Полачева И.С</a:t>
            </a:r>
          </a:p>
          <a:p>
            <a:r>
              <a:rPr lang="ru-RU" b="1" dirty="0"/>
              <a:t>Полухина А.Ф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C5C84D-EC41-4399-8A73-1B30C35E95C0}"/>
              </a:ext>
            </a:extLst>
          </p:cNvPr>
          <p:cNvSpPr/>
          <p:nvPr/>
        </p:nvSpPr>
        <p:spPr>
          <a:xfrm>
            <a:off x="990270" y="347479"/>
            <a:ext cx="81927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Муниципальное бюджетное  дошкольное образовательное учреждение  города Иркутска детский сад № 15.</a:t>
            </a:r>
          </a:p>
        </p:txBody>
      </p:sp>
    </p:spTree>
    <p:extLst>
      <p:ext uri="{BB962C8B-B14F-4D97-AF65-F5344CB8AC3E}">
        <p14:creationId xmlns:p14="http://schemas.microsoft.com/office/powerpoint/2010/main" val="297476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9218" name="Picture 2" descr="C:\Users\User\Downloads\IMG_20230215_103706_resized_20230215_104507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7" y="457201"/>
            <a:ext cx="4336713" cy="3252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IMG_20230215_103438_edit_285404047713105_resized_20230215_104508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960893"/>
            <a:ext cx="3894666" cy="519288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3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0242" name="Picture 2" descr="C:\Users\User\Downloads\IMG-815b0c30b11c430698c92939080f4a4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0933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wnloads\IMG-2e7cb01a43fc6931dd607be68138653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3266" y="3071171"/>
            <a:ext cx="5875867" cy="3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2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676" y="863600"/>
            <a:ext cx="10219323" cy="5387474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4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</a:t>
            </a:r>
            <a:r>
              <a:rPr lang="ru-RU" sz="4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группе обстановку для творческой активности детей, способствовать возникновению и развитию самостоятельной художественной деятельности у детей дошкольного возраста.</a:t>
            </a:r>
            <a: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0488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67" y="1978702"/>
            <a:ext cx="8805144" cy="2983042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•развитие творческих способностей через продуктивную деятельность и активизация заинтересованности детей  в выполнении того или иного вида продуктивной деятельности;</a:t>
            </a:r>
            <a:b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собственного видения жизни ;</a:t>
            </a:r>
            <a:b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стимулирование интереса к продуктивной активности (желание рисовать, строить, лепить,  петь, заниматься театрализацией — это важные показатели взросления ребёнка, поэтому такие порывы в любом возрасте подавлять нельзя);</a:t>
            </a:r>
            <a:b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ощущения предметного мира, а также его моделирование в различных видах продуктивной деятельности (к примеру, со второй младшей группы дети начинают говорить о планете</a:t>
            </a:r>
            <a:b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63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2291" name="Picture 3" descr="C:\Users\User\Downloads\2023-02-15_12-35-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5" y="962025"/>
            <a:ext cx="8467725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2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4338" name="Picture 2" descr="C:\Users\User\Downloads\2023-02-15_12-36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0" y="826606"/>
            <a:ext cx="8505825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28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3314" name="Picture 2" descr="C:\Users\User\Downloads\2023-02-15_12-36-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8" y="656974"/>
            <a:ext cx="83439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28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1266" name="Picture 2" descr="C:\Users\User\Downloads\2023-02-15_12-34-0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-3578" r="19517" b="3578"/>
          <a:stretch/>
        </p:blipFill>
        <p:spPr bwMode="auto">
          <a:xfrm>
            <a:off x="224444" y="565265"/>
            <a:ext cx="8640072" cy="60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2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" y="686388"/>
            <a:ext cx="8617453" cy="60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579" y="0"/>
            <a:ext cx="7106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ea typeface="Calibri"/>
              </a:rPr>
              <a:t>Деятельность детей</a:t>
            </a:r>
            <a:r>
              <a:rPr lang="ru-RU" sz="3200" b="1" i="1" dirty="0">
                <a:solidFill>
                  <a:srgbClr val="00B050"/>
                </a:solidFill>
                <a:latin typeface="Times New Roman"/>
                <a:ea typeface="Calibri"/>
              </a:rPr>
              <a:t> в детском саду 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6304" b="10000"/>
          <a:stretch/>
        </p:blipFill>
        <p:spPr bwMode="auto">
          <a:xfrm>
            <a:off x="609601" y="262466"/>
            <a:ext cx="7196665" cy="63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8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5"/>
          <a:stretch/>
        </p:blipFill>
        <p:spPr bwMode="auto">
          <a:xfrm>
            <a:off x="277594" y="457199"/>
            <a:ext cx="4372224" cy="469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6" y="3429000"/>
            <a:ext cx="416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08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5" y="265251"/>
            <a:ext cx="5188150" cy="38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72" y="2650066"/>
            <a:ext cx="5327371" cy="36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8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3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304799"/>
            <a:ext cx="7448550" cy="2233613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/>
              <a:t> </a:t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EE81B8-8A28-43A9-AEA2-6852887EA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6772275" cy="2654968"/>
          </a:xfrm>
        </p:spPr>
        <p:txBody>
          <a:bodyPr>
            <a:noAutofit/>
          </a:bodyPr>
          <a:lstStyle/>
          <a:p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969" y="157514"/>
            <a:ext cx="852637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+</a:t>
            </a:r>
            <a:r>
              <a:rPr lang="ru-RU" sz="2400" b="1" dirty="0" smtClean="0">
                <a:solidFill>
                  <a:srgbClr val="00B050"/>
                </a:solidFill>
              </a:rPr>
              <a:t>Использование </a:t>
            </a:r>
            <a:r>
              <a:rPr lang="ru-RU" sz="2400" b="1" dirty="0">
                <a:solidFill>
                  <a:srgbClr val="00B050"/>
                </a:solidFill>
              </a:rPr>
              <a:t>технологической карты 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помогает установить внутреннее единство всех компонентов образовательной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позволяет достаточно успешно планировать образовательную </a:t>
            </a:r>
            <a:r>
              <a:rPr lang="ru-RU" dirty="0" smtClean="0"/>
              <a:t>деятельность</a:t>
            </a:r>
            <a:r>
              <a:rPr lang="ru-RU" dirty="0"/>
              <a:t>, так как в арсенале у педагога появляется определенный алгоритм действий;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/>
              <a:t>дает педагогу определенную психологическую защищенность, </a:t>
            </a:r>
            <a:r>
              <a:rPr lang="ru-RU" dirty="0" smtClean="0"/>
              <a:t>уверенность </a:t>
            </a:r>
            <a:r>
              <a:rPr lang="ru-RU" dirty="0"/>
              <a:t>в правильности своих действий</a:t>
            </a:r>
            <a:r>
              <a:rPr lang="ru-RU" dirty="0" smtClean="0"/>
              <a:t>.</a:t>
            </a:r>
            <a:r>
              <a:rPr lang="ru-RU" dirty="0">
                <a:solidFill>
                  <a:prstClr val="black"/>
                </a:solidFill>
              </a:rPr>
              <a:t> эффективно организовать образовательную </a:t>
            </a:r>
            <a:r>
              <a:rPr lang="ru-RU" dirty="0" smtClean="0">
                <a:solidFill>
                  <a:prstClr val="black"/>
                </a:solidFill>
              </a:rPr>
              <a:t>деятельность воспитанников</a:t>
            </a: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обеспечить реализацию личностных умений каждого воспитанника в соответствии с требованиями ФГОС дошкольного образования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организовать поэтапную самостоятельную, развивающую</a:t>
            </a:r>
            <a:r>
              <a:rPr lang="ru-RU" dirty="0" smtClean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интеллектуально-познавательную </a:t>
            </a:r>
            <a:r>
              <a:rPr lang="ru-RU" dirty="0">
                <a:solidFill>
                  <a:prstClr val="black"/>
                </a:solidFill>
              </a:rPr>
              <a:t>и рефлексивную деятельность дошкольников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существенно сократить время на подготовку педагога </a:t>
            </a:r>
            <a:r>
              <a:rPr lang="ru-RU" dirty="0" smtClean="0">
                <a:solidFill>
                  <a:prstClr val="black"/>
                </a:solidFill>
              </a:rPr>
              <a:t>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9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5" y="280736"/>
            <a:ext cx="8608866" cy="617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8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58800"/>
            <a:ext cx="5185243" cy="403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42" y="2573866"/>
            <a:ext cx="5665258" cy="44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88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5D22392-7C47-4F17-8566-89D418C6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CCFF02-01E3-4C13-B6F0-7E97BCAF7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77" y="657726"/>
            <a:ext cx="7448550" cy="3842085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1445"/>
            <a:ext cx="558482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51" y="286280"/>
            <a:ext cx="5397504" cy="506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34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126</Words>
  <Application>Microsoft Office PowerPoint</Application>
  <PresentationFormat>Произвольный</PresentationFormat>
  <Paragraphs>31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Самостоятельная продуктивная деятельность детей, как средство нравственно-патриотического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  </vt:lpstr>
      <vt:lpstr>  </vt:lpstr>
      <vt:lpstr>  </vt:lpstr>
      <vt:lpstr>  </vt:lpstr>
      <vt:lpstr>Цель :Создать в группе обстановку для творческой активности детей, способствовать возникновению и развитию самостоятельной художественной деятельности у детей дошкольного возраста.    </vt:lpstr>
      <vt:lpstr>Задачи  •развитие творческих способностей через продуктивную деятельность и активизация заинтересованности детей  в выполнении того или иного вида продуктивной деятельности; формирование собственного видения жизни ; стимулирование интереса к продуктивной активности (желание рисовать, строить, лепить,  петь, заниматься театрализацией — это важные показатели взросления ребёнка, поэтому такие порывы в любом возрасте подавлять нельзя); формирование ощущения предметного мира, а также его моделирование в различных видах продуктивной деятельности (к примеру, со второй младшей группы дети начинают говорить о планете </vt:lpstr>
      <vt:lpstr>  </vt:lpstr>
      <vt:lpstr> 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Самостоятельная продуктивная деятельность детей, как средство нравственно-патриотического воспитания</dc:title>
  <dc:creator>Alla</dc:creator>
  <cp:lastModifiedBy>User</cp:lastModifiedBy>
  <cp:revision>17</cp:revision>
  <dcterms:created xsi:type="dcterms:W3CDTF">2023-02-14T15:01:38Z</dcterms:created>
  <dcterms:modified xsi:type="dcterms:W3CDTF">2023-02-15T04:39:49Z</dcterms:modified>
</cp:coreProperties>
</file>