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741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11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8101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34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7907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057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241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230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30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532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302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31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828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65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72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17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97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1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1" y="1628800"/>
            <a:ext cx="6552728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«Хозяйственная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Домовуша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Комплект дидактических игр по формированию основ финансовой грамотности у детей старшего дошкольного возраста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8598" y="528110"/>
            <a:ext cx="727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Муниципальное бюджетное дошкольное образовательное учреждение  г. Иркутска детский  сад №15</a:t>
            </a: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03848" y="3961160"/>
            <a:ext cx="48965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600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CCDDEA">
                  <a:lumMod val="1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r"/>
            <a:r>
              <a:rPr lang="ru-RU" sz="1600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Авторы: Бородина О.М., </a:t>
            </a:r>
            <a:r>
              <a:rPr lang="ru-RU" sz="1600" i="1" dirty="0" err="1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Жиронкина</a:t>
            </a:r>
            <a:r>
              <a:rPr lang="ru-RU" sz="1600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С.А., </a:t>
            </a:r>
            <a:r>
              <a:rPr lang="ru-RU" sz="1600" i="1" dirty="0" err="1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Слепцова</a:t>
            </a:r>
            <a:r>
              <a:rPr lang="ru-RU" sz="16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И.И.,</a:t>
            </a:r>
            <a:r>
              <a:rPr lang="ru-RU" sz="1600" i="1" dirty="0" err="1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Прихотько</a:t>
            </a:r>
            <a:r>
              <a:rPr lang="ru-RU" sz="16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1600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О.Е.</a:t>
            </a:r>
          </a:p>
          <a:p>
            <a:pPr lvl="0" algn="just"/>
            <a:endParaRPr lang="ru-RU" sz="1600" i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CCDDEA">
                  <a:lumMod val="1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just"/>
            <a:endParaRPr lang="ru-RU" sz="1600" i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CCDDEA">
                  <a:lumMod val="1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just"/>
            <a:endParaRPr lang="ru-RU" sz="1600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CCDDEA">
                  <a:lumMod val="1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ctr"/>
            <a:endParaRPr lang="ru-RU" sz="1600" i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CCDDEA">
                  <a:lumMod val="1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ctr"/>
            <a:endParaRPr lang="ru-RU" sz="1600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CCDDEA">
                  <a:lumMod val="1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ctr"/>
            <a:endParaRPr lang="ru-RU" sz="1600" i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CCDDEA">
                  <a:lumMod val="1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ctr"/>
            <a:r>
              <a:rPr lang="ru-RU" sz="16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2023 </a:t>
            </a:r>
            <a:r>
              <a:rPr lang="ru-RU" sz="16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858">
            <a:off x="270499" y="2972744"/>
            <a:ext cx="3466373" cy="2599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31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423" y="1628800"/>
            <a:ext cx="3528392" cy="45365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b="1" dirty="0" smtClean="0">
                <a:solidFill>
                  <a:srgbClr val="002060"/>
                </a:solidFill>
              </a:rPr>
              <a:t>Решение сложившейся ситуации приводит членов семьи к работодателям., каждый из которых предлагает свой вид «работы» (бланки – карточки с заданиями различной сложности из раздела «Документы»). По окончанию работы «Заместитель директора» выполняет проверку документации. В случае верного выполнения действий, передаёт бухгалтеру распоряжение о выплате заработной платы согласно прейскуранту.   </a:t>
            </a:r>
          </a:p>
          <a:p>
            <a:pPr lvl="0" algn="just"/>
            <a:r>
              <a:rPr lang="ru-RU" sz="1400" b="1" dirty="0" smtClean="0">
                <a:solidFill>
                  <a:srgbClr val="002060"/>
                </a:solidFill>
              </a:rPr>
              <a:t>Полученные денежные средства члены семьи расходуют по своему желанию и потребностям (при этом используется комплект дидактических игр «Запасливый Кузьма»)</a:t>
            </a:r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787674" y="680524"/>
            <a:ext cx="244827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Ход игры: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136543"/>
            <a:ext cx="3577098" cy="2682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7483"/>
            <a:ext cx="3055697" cy="22917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37" y="1323370"/>
            <a:ext cx="2448272" cy="1836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273" y="4653136"/>
            <a:ext cx="2771800" cy="2078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033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628800"/>
            <a:ext cx="6768752" cy="23762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Таким образом, данный дидактический комплект учит детей тому, что семейный бюджет  - это денежные средства, которые могут оставаться, если разумно расходовать свои доходы, и могут быть использованы для отдыха всей семьёй или приобретения необходимых вещей.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52670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760636"/>
            <a:ext cx="741682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Название: «Хозяйственная </a:t>
            </a:r>
            <a:r>
              <a:rPr lang="ru-RU" sz="1600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Домовуша</a:t>
            </a:r>
            <a:r>
              <a:rPr lang="ru-RU" sz="1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</a:p>
          <a:p>
            <a:pPr algn="just"/>
            <a:endParaRPr lang="ru-RU" sz="16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r>
              <a:rPr lang="ru-RU" sz="1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Возрастная группа: старший дошкольный возраст (6-7 лет)</a:t>
            </a:r>
          </a:p>
          <a:p>
            <a:pPr algn="just"/>
            <a:endParaRPr lang="ru-RU" sz="16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r>
              <a:rPr lang="ru-RU" sz="1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Цель: знакомить детей с понятием «семейный бюджет», расширять и обогащать знания детей о процессе формирования и распределения семейного бюджета.</a:t>
            </a:r>
            <a:endParaRPr lang="ru-RU" sz="16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724" y="2780928"/>
            <a:ext cx="5040560" cy="335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20688"/>
            <a:ext cx="7488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«Хозяйственная </a:t>
            </a:r>
            <a:r>
              <a:rPr lang="ru-RU" sz="1400" i="1" dirty="0" err="1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Домовуша</a:t>
            </a:r>
            <a:r>
              <a:rPr lang="ru-RU" sz="14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 (часть 2) - это второй комплект дидактических игр по формированию основ финансовой грамотности детей старшего дошкольного возраста ( «Запасливый Кузьма» (часть 1) 2022год)</a:t>
            </a:r>
          </a:p>
          <a:p>
            <a:pPr lvl="0" algn="just"/>
            <a:endParaRPr lang="ru-RU" sz="1400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just"/>
            <a:r>
              <a:rPr lang="ru-RU" sz="14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Комплектация игры</a:t>
            </a:r>
          </a:p>
          <a:p>
            <a:pPr lvl="0" algn="just"/>
            <a:r>
              <a:rPr lang="ru-RU" sz="14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!. Игровое поле  («Дом» – «ЖКХ» - «Работа»);</a:t>
            </a:r>
          </a:p>
          <a:p>
            <a:pPr lvl="0" algn="just"/>
            <a:r>
              <a:rPr lang="ru-RU" sz="14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Запрещающие знаки (круглые значки разного цвета с перечёркнутые косой линией) на липкой основе;</a:t>
            </a:r>
          </a:p>
          <a:p>
            <a:pPr lvl="0" algn="just"/>
            <a:r>
              <a:rPr lang="ru-RU" sz="14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Карточки – деньги: «</a:t>
            </a:r>
            <a:r>
              <a:rPr lang="ru-RU" sz="1400" i="1" dirty="0" err="1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Игрорубли</a:t>
            </a:r>
            <a:r>
              <a:rPr lang="ru-RU" sz="14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 -банкноты (номинал обозначен цифрами с лицевой стороны и точками с обратной стороны)</a:t>
            </a:r>
          </a:p>
          <a:p>
            <a:pPr lvl="0" algn="just"/>
            <a:r>
              <a:rPr lang="ru-RU" sz="14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4. Банковские «</a:t>
            </a:r>
            <a:r>
              <a:rPr lang="ru-RU" sz="1400" i="1" dirty="0" err="1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Игрокарты</a:t>
            </a:r>
            <a:r>
              <a:rPr lang="ru-RU" sz="14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 (ламинированные изображения банковских карт);</a:t>
            </a:r>
          </a:p>
          <a:p>
            <a:pPr lvl="0" algn="just"/>
            <a:r>
              <a:rPr lang="ru-RU" sz="14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5.  Цветные карточки – квитанции (цвет карточек соответствует выбранной услуге ЖКХ);</a:t>
            </a:r>
          </a:p>
          <a:p>
            <a:pPr lvl="0" algn="just"/>
            <a:r>
              <a:rPr lang="ru-RU" sz="1400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6. Рабочие карты – задания (отсек «Документы») для модуля «Бизнес центр» (по типу «Корректурной пробы») и модуля «Строительная компания» (по типу «Графических проб» и «Графических диктантов»)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00"/>
          <a:stretch/>
        </p:blipFill>
        <p:spPr>
          <a:xfrm>
            <a:off x="2564931" y="4156010"/>
            <a:ext cx="3870122" cy="1999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3337">
            <a:off x="37328" y="4100525"/>
            <a:ext cx="2747797" cy="2060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1651" b="13251"/>
          <a:stretch/>
        </p:blipFill>
        <p:spPr>
          <a:xfrm rot="879380">
            <a:off x="6354473" y="4073183"/>
            <a:ext cx="2929625" cy="1944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14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1284" y="725477"/>
            <a:ext cx="5976665" cy="1107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1" y="764704"/>
            <a:ext cx="59766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Комплект дидактических игр по формированию основ финансовой грамотности </a:t>
            </a:r>
          </a:p>
          <a:p>
            <a:pPr lvl="0" algn="ctr"/>
            <a:r>
              <a:rPr lang="ru-RU" sz="24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«Хозяйственная </a:t>
            </a:r>
            <a:r>
              <a:rPr lang="ru-RU" sz="2400" b="1" i="1" dirty="0" err="1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Домовуша</a:t>
            </a:r>
            <a:r>
              <a:rPr lang="ru-RU" sz="24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</a:p>
          <a:p>
            <a:pPr lvl="0" algn="ctr"/>
            <a:r>
              <a:rPr lang="ru-RU" sz="14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Включает 3 блока</a:t>
            </a:r>
            <a:endParaRPr lang="ru-RU" sz="1400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CCDDEA">
                  <a:lumMod val="1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716016" y="1988840"/>
            <a:ext cx="14401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114245">
            <a:off x="2705416" y="1954441"/>
            <a:ext cx="21602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20694544">
            <a:off x="6594571" y="1842041"/>
            <a:ext cx="166975" cy="7636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619671" y="5106670"/>
            <a:ext cx="89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«Дом»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214057" y="5805264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«ЖКХ»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236296" y="6340651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CCDDEA">
                    <a:lumMod val="1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«Работа»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" y="2730121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b="2506"/>
          <a:stretch/>
        </p:blipFill>
        <p:spPr>
          <a:xfrm>
            <a:off x="3158307" y="3442882"/>
            <a:ext cx="3035150" cy="229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/>
          <a:stretch/>
        </p:blipFill>
        <p:spPr>
          <a:xfrm>
            <a:off x="6228183" y="2276872"/>
            <a:ext cx="2808975" cy="2004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1963" b="650"/>
          <a:stretch/>
        </p:blipFill>
        <p:spPr>
          <a:xfrm>
            <a:off x="6195926" y="4353608"/>
            <a:ext cx="2740058" cy="191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968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771800" y="404664"/>
            <a:ext cx="3816424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Игровой блок №1 «ДОМ»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7604" y="1448780"/>
            <a:ext cx="720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/>
              <a:t>Это игровое поле, изображённое в виде жилого дома с открывающимися ставнями. </a:t>
            </a:r>
          </a:p>
          <a:p>
            <a:pPr algn="just"/>
            <a:r>
              <a:rPr lang="ru-RU" b="1" i="1" dirty="0" smtClean="0"/>
              <a:t>Внутреннее содержание «Дома» представлено четырьмя комнатами (кухня, гостиная, спальня, ванная комната).</a:t>
            </a:r>
          </a:p>
          <a:p>
            <a:pPr algn="just"/>
            <a:r>
              <a:rPr lang="ru-RU" b="1" i="1" dirty="0" smtClean="0"/>
              <a:t>Количество игроков этого блока: от 1 до 4 . Игровые роли: мама (жена), папа (муж), ребёнок (дети). В начале игры все объекты коммунального хозяйства (электроприборы, водопровод, объекты отопления </a:t>
            </a:r>
            <a:r>
              <a:rPr lang="ru-RU" b="1" i="1" dirty="0" err="1" smtClean="0"/>
              <a:t>итд</a:t>
            </a:r>
            <a:r>
              <a:rPr lang="ru-RU" b="1" i="1" dirty="0" smtClean="0"/>
              <a:t>) закрыты запрещающими знаками.</a:t>
            </a: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14300"/>
          <a:stretch/>
        </p:blipFill>
        <p:spPr>
          <a:xfrm>
            <a:off x="1655676" y="4358139"/>
            <a:ext cx="5904656" cy="241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80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1143085" y="332656"/>
            <a:ext cx="2016224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Ход игры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6509" y="2303581"/>
            <a:ext cx="2880320" cy="35283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Проснувшись утром, члены семьи (папа, мама, дети) обнаруживают…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Отсутствие электричества, водоснабжения и отопления. Домашний интернет и кабельное телевидение отключены за неуплату, а в мусорном ведре гора мусора (на объектах закреплены запрещающие знаки). Проблемная ситуация требует срочного решения!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8489" y="1196752"/>
            <a:ext cx="7704855" cy="890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412776"/>
            <a:ext cx="7704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Примечание: перед началом игры у игроков 1 блока имеется базовый семейный бюджет в размере 10 рублей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992" y="4509120"/>
            <a:ext cx="3010701" cy="225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0" t="2145" b="9909"/>
          <a:stretch/>
        </p:blipFill>
        <p:spPr>
          <a:xfrm>
            <a:off x="6099336" y="2017275"/>
            <a:ext cx="3032650" cy="2089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85488"/>
            <a:ext cx="2894223" cy="2170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3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241391" y="909590"/>
            <a:ext cx="496855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75079" y="909590"/>
            <a:ext cx="4301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</a:rPr>
              <a:t>Игровой блок </a:t>
            </a:r>
            <a:r>
              <a:rPr lang="ru-RU" b="1" dirty="0" smtClean="0">
                <a:solidFill>
                  <a:srgbClr val="002060"/>
                </a:solidFill>
              </a:rPr>
              <a:t>№2 «ЖКХ»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Жилищно-коммунальное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701678"/>
            <a:ext cx="77048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i="1" dirty="0">
                <a:solidFill>
                  <a:prstClr val="black"/>
                </a:solidFill>
              </a:rPr>
              <a:t>И</a:t>
            </a:r>
            <a:r>
              <a:rPr lang="ru-RU" sz="1400" b="1" i="1" dirty="0" smtClean="0">
                <a:solidFill>
                  <a:prstClr val="black"/>
                </a:solidFill>
              </a:rPr>
              <a:t>гровое поле этого блока представлено объектами жилищного хозяйства, изображёнными </a:t>
            </a:r>
            <a:r>
              <a:rPr lang="ru-RU" sz="1400" b="1" i="1" dirty="0">
                <a:solidFill>
                  <a:prstClr val="black"/>
                </a:solidFill>
              </a:rPr>
              <a:t>в </a:t>
            </a:r>
            <a:r>
              <a:rPr lang="ru-RU" sz="1400" b="1" i="1" dirty="0" smtClean="0">
                <a:solidFill>
                  <a:prstClr val="black"/>
                </a:solidFill>
              </a:rPr>
              <a:t>виде круга с нанесёнными секторами. Открывающиеся страницы – ставни иллюстрируют внутреннее </a:t>
            </a:r>
            <a:r>
              <a:rPr lang="ru-RU" sz="1400" b="1" i="1" dirty="0">
                <a:solidFill>
                  <a:prstClr val="black"/>
                </a:solidFill>
              </a:rPr>
              <a:t>содержание </a:t>
            </a:r>
            <a:r>
              <a:rPr lang="ru-RU" sz="1400" b="1" i="1" dirty="0" smtClean="0">
                <a:solidFill>
                  <a:prstClr val="black"/>
                </a:solidFill>
              </a:rPr>
              <a:t>блока «ЖКХ»: это шесть объектов ЖКХ (электричество, газ, водоснабжение, отопление, вывоз мусора, интернет) с обозначением стоимости каждой из услуг (в числовом эквиваленте до 10). Дополнительно имеются два отсека – кармана «Касса» и «Квитанции» для приёма денежных средств и выдачи квитанций. </a:t>
            </a:r>
          </a:p>
          <a:p>
            <a:pPr lvl="0" algn="just"/>
            <a:r>
              <a:rPr lang="ru-RU" sz="1400" b="1" i="1" dirty="0" smtClean="0">
                <a:solidFill>
                  <a:prstClr val="black"/>
                </a:solidFill>
              </a:rPr>
              <a:t>Количество </a:t>
            </a:r>
            <a:r>
              <a:rPr lang="ru-RU" sz="1400" b="1" i="1" dirty="0">
                <a:solidFill>
                  <a:prstClr val="black"/>
                </a:solidFill>
              </a:rPr>
              <a:t>игроков этого блока: от 1 до 4 . Игровые роли: </a:t>
            </a:r>
            <a:r>
              <a:rPr lang="ru-RU" sz="1400" b="1" i="1" dirty="0" smtClean="0">
                <a:solidFill>
                  <a:prstClr val="black"/>
                </a:solidFill>
              </a:rPr>
              <a:t>кассир (приём оплаты), инспектор (проверка подключения – отключения), бухгалтер (расчёт оплаты), администратор (приём заявок).</a:t>
            </a:r>
            <a:endParaRPr lang="ru-RU" sz="1400" b="1" i="1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99" b="11151"/>
          <a:stretch/>
        </p:blipFill>
        <p:spPr>
          <a:xfrm>
            <a:off x="1619672" y="3968037"/>
            <a:ext cx="5818909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9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1907704" y="836712"/>
            <a:ext cx="194421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Ход игры: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0742" y="1564024"/>
            <a:ext cx="3528392" cy="410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b="1" dirty="0" smtClean="0">
                <a:solidFill>
                  <a:srgbClr val="002060"/>
                </a:solidFill>
              </a:rPr>
              <a:t>Члены семьи, решая сложившуюся проблемную ситуацию, обращаются в ЖКХ. Оплачивают коммунальные услуги согласно установленным правилами игры тарифам из средств семейного бюджета.</a:t>
            </a:r>
          </a:p>
          <a:p>
            <a:pPr lvl="0" algn="just"/>
            <a:r>
              <a:rPr lang="ru-RU" sz="1400" b="1" dirty="0" smtClean="0">
                <a:solidFill>
                  <a:srgbClr val="002060"/>
                </a:solidFill>
              </a:rPr>
              <a:t>После уплаты коммунальных услуг семья обнаруживает недостачу денежных средств для дальнейшей жизнедеятельности (на продукты, одежду,  и другие жизненно необходимые потребности).</a:t>
            </a:r>
          </a:p>
          <a:p>
            <a:pPr lvl="0" algn="just"/>
            <a:r>
              <a:rPr lang="ru-RU" sz="1400" b="1" dirty="0" smtClean="0">
                <a:solidFill>
                  <a:srgbClr val="002060"/>
                </a:solidFill>
              </a:rPr>
              <a:t>Возникает новая проблемная ситуация – «Как пополнить семейный бюджет?».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59" y="21750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6" t="4851" b="5900"/>
          <a:stretch/>
        </p:blipFill>
        <p:spPr>
          <a:xfrm>
            <a:off x="5579295" y="4552693"/>
            <a:ext cx="339646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134" y="2181907"/>
            <a:ext cx="3489103" cy="2616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920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727684" y="422422"/>
            <a:ext cx="5760640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5681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</a:rPr>
              <a:t>Игровой блок </a:t>
            </a:r>
            <a:r>
              <a:rPr lang="ru-RU" b="1" dirty="0" smtClean="0">
                <a:solidFill>
                  <a:srgbClr val="002060"/>
                </a:solidFill>
              </a:rPr>
              <a:t>№3 «Работа»</a:t>
            </a:r>
            <a:endParaRPr lang="ru-RU" b="1" dirty="0">
              <a:solidFill>
                <a:srgbClr val="002060"/>
              </a:solidFill>
            </a:endParaRPr>
          </a:p>
          <a:p>
            <a:pPr lvl="0"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357037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</a:rPr>
              <a:t>Этот игровой блок представлен двумя параллельными игровыми модулями (для папы и для мамы): «Бизнес – центр» и «Строительная компания». В каждом из модулей может быть одновременно задействовано до трёх игроков: «директор» – выдаёт задание - работу для выполнения, «проверяющий» или «заместитель директора» – проверяет качество выполненной работы, «бухгалтер – кассир» - начисляет и выдаёт зарплату (учитывается сложность выполнения задания: </a:t>
            </a:r>
            <a:r>
              <a:rPr lang="ru-RU" sz="1400" b="1" i="1" dirty="0" smtClean="0">
                <a:solidFill>
                  <a:srgbClr val="FF0000"/>
                </a:solidFill>
              </a:rPr>
              <a:t>высокий – 10 « </a:t>
            </a:r>
            <a:r>
              <a:rPr lang="ru-RU" sz="1400" b="1" i="1" dirty="0" err="1" smtClean="0">
                <a:solidFill>
                  <a:srgbClr val="FF0000"/>
                </a:solidFill>
              </a:rPr>
              <a:t>игрорублей</a:t>
            </a:r>
            <a:r>
              <a:rPr lang="ru-RU" sz="1400" b="1" i="1" dirty="0" smtClean="0">
                <a:solidFill>
                  <a:srgbClr val="FF0000"/>
                </a:solidFill>
              </a:rPr>
              <a:t>»,</a:t>
            </a:r>
            <a:r>
              <a:rPr lang="ru-RU" sz="1400" b="1" i="1" dirty="0" smtClean="0">
                <a:solidFill>
                  <a:srgbClr val="00B050"/>
                </a:solidFill>
              </a:rPr>
              <a:t> средний – 7 «</a:t>
            </a:r>
            <a:r>
              <a:rPr lang="ru-RU" sz="1400" b="1" i="1" dirty="0" err="1" smtClean="0">
                <a:solidFill>
                  <a:srgbClr val="00B050"/>
                </a:solidFill>
              </a:rPr>
              <a:t>игрорублей</a:t>
            </a:r>
            <a:r>
              <a:rPr lang="ru-RU" sz="1400" b="1" i="1" dirty="0" smtClean="0">
                <a:solidFill>
                  <a:srgbClr val="00B050"/>
                </a:solidFill>
              </a:rPr>
              <a:t>», </a:t>
            </a:r>
            <a:r>
              <a:rPr lang="ru-RU" sz="1400" b="1" i="1" dirty="0" smtClean="0">
                <a:solidFill>
                  <a:srgbClr val="0070C0"/>
                </a:solidFill>
              </a:rPr>
              <a:t>низкий – 4 «</a:t>
            </a:r>
            <a:r>
              <a:rPr lang="ru-RU" sz="1400" b="1" i="1" dirty="0" err="1" smtClean="0">
                <a:solidFill>
                  <a:srgbClr val="0070C0"/>
                </a:solidFill>
              </a:rPr>
              <a:t>игрорубля</a:t>
            </a:r>
            <a:r>
              <a:rPr lang="ru-RU" sz="1400" b="1" i="1" dirty="0" smtClean="0">
                <a:solidFill>
                  <a:srgbClr val="0070C0"/>
                </a:solidFill>
              </a:rPr>
              <a:t>»</a:t>
            </a:r>
            <a:r>
              <a:rPr lang="ru-RU" sz="1400" b="1" i="1" dirty="0" smtClean="0">
                <a:solidFill>
                  <a:prstClr val="black"/>
                </a:solidFill>
              </a:rPr>
              <a:t>. Заработная плата выдаётся наличными («</a:t>
            </a:r>
            <a:r>
              <a:rPr lang="ru-RU" sz="1400" b="1" i="1" dirty="0" err="1" smtClean="0">
                <a:solidFill>
                  <a:prstClr val="black"/>
                </a:solidFill>
              </a:rPr>
              <a:t>игрорублями</a:t>
            </a:r>
            <a:r>
              <a:rPr lang="ru-RU" sz="1400" b="1" i="1" dirty="0" smtClean="0">
                <a:solidFill>
                  <a:prstClr val="black"/>
                </a:solidFill>
              </a:rPr>
              <a:t>» разного номинала) или «зачисляется на банковскую «</a:t>
            </a:r>
            <a:r>
              <a:rPr lang="ru-RU" sz="1400" b="1" i="1" dirty="0" err="1" smtClean="0">
                <a:solidFill>
                  <a:prstClr val="black"/>
                </a:solidFill>
              </a:rPr>
              <a:t>игрокарту</a:t>
            </a:r>
            <a:r>
              <a:rPr lang="ru-RU" sz="1400" b="1" i="1" dirty="0" smtClean="0">
                <a:solidFill>
                  <a:prstClr val="black"/>
                </a:solidFill>
              </a:rPr>
              <a:t>» (пишет маркером на обороте карты сумму «зачислений»). По мере расходования денежных средств карты, маркер стирается и пишется меньшее значение.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2201" r="1963" b="12201"/>
          <a:stretch/>
        </p:blipFill>
        <p:spPr>
          <a:xfrm>
            <a:off x="303707" y="3861048"/>
            <a:ext cx="4137442" cy="2546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51"/>
          <a:stretch/>
        </p:blipFill>
        <p:spPr>
          <a:xfrm>
            <a:off x="4608004" y="3786134"/>
            <a:ext cx="4304297" cy="25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4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918</TotalTime>
  <Words>877</Words>
  <Application>Microsoft Office PowerPoint</Application>
  <PresentationFormat>Экран (4:3)</PresentationFormat>
  <Paragraphs>54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Бородина</cp:lastModifiedBy>
  <cp:revision>54</cp:revision>
  <dcterms:created xsi:type="dcterms:W3CDTF">2023-02-12T13:49:40Z</dcterms:created>
  <dcterms:modified xsi:type="dcterms:W3CDTF">2024-01-15T05:25:45Z</dcterms:modified>
</cp:coreProperties>
</file>