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6" r:id="rId2"/>
    <p:sldId id="315" r:id="rId3"/>
    <p:sldId id="256" r:id="rId4"/>
    <p:sldId id="257" r:id="rId5"/>
    <p:sldId id="260" r:id="rId6"/>
    <p:sldId id="261" r:id="rId7"/>
    <p:sldId id="262" r:id="rId8"/>
    <p:sldId id="263" r:id="rId9"/>
    <p:sldId id="259" r:id="rId10"/>
    <p:sldId id="302" r:id="rId11"/>
    <p:sldId id="303" r:id="rId12"/>
    <p:sldId id="304" r:id="rId13"/>
    <p:sldId id="305" r:id="rId14"/>
    <p:sldId id="273" r:id="rId15"/>
    <p:sldId id="274" r:id="rId16"/>
    <p:sldId id="280" r:id="rId17"/>
    <p:sldId id="281" r:id="rId18"/>
    <p:sldId id="282" r:id="rId19"/>
    <p:sldId id="283" r:id="rId20"/>
    <p:sldId id="306" r:id="rId21"/>
    <p:sldId id="307" r:id="rId22"/>
    <p:sldId id="308" r:id="rId23"/>
    <p:sldId id="309" r:id="rId24"/>
    <p:sldId id="310" r:id="rId25"/>
    <p:sldId id="284" r:id="rId26"/>
    <p:sldId id="276" r:id="rId27"/>
    <p:sldId id="298" r:id="rId28"/>
    <p:sldId id="299" r:id="rId29"/>
    <p:sldId id="300" r:id="rId30"/>
    <p:sldId id="301" r:id="rId31"/>
    <p:sldId id="297" r:id="rId32"/>
    <p:sldId id="290" r:id="rId33"/>
    <p:sldId id="311" r:id="rId34"/>
    <p:sldId id="312" r:id="rId35"/>
    <p:sldId id="313" r:id="rId36"/>
    <p:sldId id="314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4F4F"/>
    <a:srgbClr val="4D949A"/>
    <a:srgbClr val="806C6B"/>
    <a:srgbClr val="ED9D79"/>
    <a:srgbClr val="6CB3B9"/>
    <a:srgbClr val="899E3D"/>
    <a:srgbClr val="EDCC5F"/>
    <a:srgbClr val="67ABD6"/>
    <a:srgbClr val="555654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5163" autoAdjust="0"/>
  </p:normalViewPr>
  <p:slideViewPr>
    <p:cSldViewPr snapToGrid="0">
      <p:cViewPr>
        <p:scale>
          <a:sx n="52" d="100"/>
          <a:sy n="52" d="100"/>
        </p:scale>
        <p:origin x="-1781" y="-77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0BE8E-4C24-47DC-872D-6D913F6A863E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DC57-52E7-4630-9782-C017DA1D085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0BE8E-4C24-47DC-872D-6D913F6A863E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DC57-52E7-4630-9782-C017DA1D08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0BE8E-4C24-47DC-872D-6D913F6A863E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DC57-52E7-4630-9782-C017DA1D08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0BE8E-4C24-47DC-872D-6D913F6A863E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DC57-52E7-4630-9782-C017DA1D085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0BE8E-4C24-47DC-872D-6D913F6A863E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DC57-52E7-4630-9782-C017DA1D08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0BE8E-4C24-47DC-872D-6D913F6A863E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DC57-52E7-4630-9782-C017DA1D085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0BE8E-4C24-47DC-872D-6D913F6A863E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DC57-52E7-4630-9782-C017DA1D085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0BE8E-4C24-47DC-872D-6D913F6A863E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DC57-52E7-4630-9782-C017DA1D08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0BE8E-4C24-47DC-872D-6D913F6A863E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DC57-52E7-4630-9782-C017DA1D08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0BE8E-4C24-47DC-872D-6D913F6A863E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DC57-52E7-4630-9782-C017DA1D08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0BE8E-4C24-47DC-872D-6D913F6A863E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DC57-52E7-4630-9782-C017DA1D085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750BE8E-4C24-47DC-872D-6D913F6A863E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BC7DC57-52E7-4630-9782-C017DA1D085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0.png"/><Relationship Id="rId9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7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microsoft.com/office/2007/relationships/hdphoto" Target="../media/hdphoto1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microsoft.com/office/2007/relationships/hdphoto" Target="../media/hdphoto1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microsoft.com/office/2007/relationships/hdphoto" Target="../media/hdphoto1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microsoft.com/office/2007/relationships/hdphoto" Target="../media/hdphoto1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microsoft.com/office/2007/relationships/hdphoto" Target="../media/hdphoto11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12.wdp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13.wdp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12.wdp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13.wdp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12.wdp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13.wdp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12.wdp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13.wdp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5.xml"/><Relationship Id="rId7" Type="http://schemas.openxmlformats.org/officeDocument/2006/relationships/slide" Target="slide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slide" Target="slide3.xml"/><Relationship Id="rId5" Type="http://schemas.openxmlformats.org/officeDocument/2006/relationships/slide" Target="slide6.xm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15.xml"/><Relationship Id="rId5" Type="http://schemas.openxmlformats.org/officeDocument/2006/relationships/image" Target="../media/image5.png"/><Relationship Id="rId10" Type="http://schemas.openxmlformats.org/officeDocument/2006/relationships/slide" Target="slide3.xml"/><Relationship Id="rId4" Type="http://schemas.openxmlformats.org/officeDocument/2006/relationships/slide" Target="slide6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5.xml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26.xml"/><Relationship Id="rId5" Type="http://schemas.openxmlformats.org/officeDocument/2006/relationships/image" Target="../media/image5.png"/><Relationship Id="rId10" Type="http://schemas.openxmlformats.org/officeDocument/2006/relationships/slide" Target="slide3.xml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5.xml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slide" Target="slide9.xml"/><Relationship Id="rId5" Type="http://schemas.openxmlformats.org/officeDocument/2006/relationships/slide" Target="slide6.xml"/><Relationship Id="rId10" Type="http://schemas.openxmlformats.org/officeDocument/2006/relationships/slide" Target="slide3.xml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5.xml"/><Relationship Id="rId7" Type="http://schemas.openxmlformats.org/officeDocument/2006/relationships/slide" Target="slide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6.xml"/><Relationship Id="rId10" Type="http://schemas.openxmlformats.org/officeDocument/2006/relationships/slide" Target="slide3.xml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5550745" y="1272712"/>
            <a:ext cx="6133594" cy="5128087"/>
          </a:xfrm>
        </p:spPr>
        <p:txBody>
          <a:bodyPr>
            <a:normAutofit fontScale="92500"/>
          </a:bodyPr>
          <a:lstStyle/>
          <a:p>
            <a:endParaRPr lang="ru-RU" dirty="0" smtClean="0"/>
          </a:p>
          <a:p>
            <a:endParaRPr lang="ru-RU" dirty="0"/>
          </a:p>
          <a:p>
            <a:pPr>
              <a:lnSpc>
                <a:spcPct val="110000"/>
              </a:lnSpc>
            </a:pPr>
            <a:endParaRPr lang="ru-RU" dirty="0" smtClean="0"/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b="1" dirty="0" smtClean="0"/>
              <a:t>                                                                                                                 </a:t>
            </a:r>
            <a:r>
              <a:rPr lang="ru-RU" sz="44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ПРАВИЛА </a:t>
            </a:r>
            <a:r>
              <a:rPr lang="ru-RU" sz="44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БЕЗОПАСНОСТИ </a:t>
            </a:r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44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НА УЛИЦЕ И ДОМА </a:t>
            </a:r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 smtClean="0"/>
          </a:p>
          <a:p>
            <a:pPr marL="0" lvl="0" indent="0" algn="r" defTabSz="457200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None/>
              <a:defRPr/>
            </a:pPr>
            <a:r>
              <a:rPr lang="ru-RU" sz="2000" kern="0" dirty="0">
                <a:solidFill>
                  <a:srgbClr val="7030A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Подготовила : </a:t>
            </a:r>
            <a:r>
              <a:rPr lang="ru-RU" sz="2000" kern="0" dirty="0" err="1">
                <a:solidFill>
                  <a:srgbClr val="7030A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Слепцова</a:t>
            </a:r>
            <a:r>
              <a:rPr lang="ru-RU" sz="2000" kern="0" dirty="0">
                <a:solidFill>
                  <a:srgbClr val="7030A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И.И</a:t>
            </a:r>
            <a:r>
              <a:rPr lang="ru-RU" sz="26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2000" b="1" dirty="0" smtClean="0"/>
          </a:p>
          <a:p>
            <a:pPr marL="0" indent="0">
              <a:buNone/>
            </a:pPr>
            <a:endParaRPr lang="ru-RU" sz="2000" b="1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4" t="10258" r="20184" b="12812"/>
          <a:stretch/>
        </p:blipFill>
        <p:spPr bwMode="auto">
          <a:xfrm>
            <a:off x="266645" y="1379821"/>
            <a:ext cx="5284100" cy="5369327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1" y="111535"/>
            <a:ext cx="12078929" cy="4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8740" marR="39370" fontAlgn="base">
              <a:lnSpc>
                <a:spcPct val="115000"/>
              </a:lnSpc>
              <a:spcBef>
                <a:spcPct val="0"/>
              </a:spcBef>
            </a:pPr>
            <a:r>
              <a:rPr lang="ru-RU" sz="2000" b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Муниципальное бюджетное дошкольное образовательное учреждение г. Иркутска детский сад №15 </a:t>
            </a:r>
            <a:endParaRPr lang="ru-RU" sz="2000" b="1" dirty="0" smtClean="0">
              <a:solidFill>
                <a:srgbClr val="7030A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75"/>
          <a:stretch/>
        </p:blipFill>
        <p:spPr bwMode="auto">
          <a:xfrm>
            <a:off x="10304463" y="642272"/>
            <a:ext cx="1646237" cy="145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428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static.vecteezy.com/system/resources/previews/000/165/262/large_2x/highway-to-the-city-free-vector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1775"/>
            <a:ext cx="10515600" cy="1325563"/>
          </a:xfrm>
          <a:solidFill>
            <a:srgbClr val="ED9D79"/>
          </a:solidFill>
          <a:effectLst>
            <a:softEdge rad="3175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+mn-lt"/>
                <a:ea typeface="Roboto Medium" panose="02000000000000000000" pitchFamily="2" charset="0"/>
                <a:cs typeface="Roboto Medium" panose="02000000000000000000" pitchFamily="2" charset="0"/>
              </a:rPr>
              <a:t>НАЙДИ ЗНАК «ПРОЕЗД ЗАПРЕЩЕН»</a:t>
            </a:r>
            <a:endParaRPr lang="ru-RU" b="1" dirty="0">
              <a:latin typeface="+mn-lt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47675" y="2114550"/>
            <a:ext cx="3467100" cy="3467100"/>
          </a:xfrm>
          <a:prstGeom prst="roundRect">
            <a:avLst/>
          </a:prstGeom>
          <a:solidFill>
            <a:srgbClr val="806C6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277225" y="2114550"/>
            <a:ext cx="3467100" cy="3467100"/>
          </a:xfrm>
          <a:prstGeom prst="roundRect">
            <a:avLst/>
          </a:prstGeom>
          <a:solidFill>
            <a:srgbClr val="806C6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362450" y="2114550"/>
            <a:ext cx="3467100" cy="3467100"/>
          </a:xfrm>
          <a:prstGeom prst="roundRect">
            <a:avLst/>
          </a:prstGeom>
          <a:solidFill>
            <a:srgbClr val="806C6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47675" y="5677197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ДВИЖЕНИЕ БЕЗ ОСТАНОВКИ ЗАПРЕЩЕНО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62450" y="5677197"/>
            <a:ext cx="3476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ДВИЖЕНИЕ ЗАПРЕЩЕНО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0242" name="Picture 2" descr="https://upload.wikimedia.org/wikipedia/commons/thumb/9/9e/Italian_traffic_signs_-_senso_proibito_%28early%29.svg/1200px-Italian_traffic_signs_-_senso_proibito_%28early%29.svg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891" y="2455304"/>
            <a:ext cx="2721768" cy="272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purepng.com/public/uploads/large/purepng.com-sign-stoptraffic-signsign-stopnotify-driversstop-signs-1701527614263a311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36031"/>
            <a:ext cx="2641041" cy="264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upload.wikimedia.org/wikipedia/commons/thumb/f/f7/Zeichen_Circle_Template.svg/2000px-Zeichen_Circle_Template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2318147"/>
            <a:ext cx="2939652" cy="293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15929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8"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static.vecteezy.com/system/resources/previews/000/165/262/large_2x/highway-to-the-city-free-vector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1775"/>
            <a:ext cx="10515600" cy="1325563"/>
          </a:xfrm>
          <a:solidFill>
            <a:srgbClr val="ED9D79"/>
          </a:solidFill>
          <a:effectLst>
            <a:softEdge rad="3175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+mn-lt"/>
                <a:ea typeface="Roboto Medium" panose="02000000000000000000" pitchFamily="2" charset="0"/>
                <a:cs typeface="Roboto Medium" panose="02000000000000000000" pitchFamily="2" charset="0"/>
              </a:rPr>
              <a:t>НАЙДИ ЗНАК «ВЕЛОСИПЕДНАЯ ДОРОЖКА»</a:t>
            </a:r>
            <a:endParaRPr lang="ru-RU" sz="4000" b="1" dirty="0">
              <a:latin typeface="+mn-lt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47675" y="2114550"/>
            <a:ext cx="3467100" cy="3467100"/>
          </a:xfrm>
          <a:prstGeom prst="roundRect">
            <a:avLst/>
          </a:prstGeom>
          <a:solidFill>
            <a:srgbClr val="806C6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277225" y="2114550"/>
            <a:ext cx="3467100" cy="3467100"/>
          </a:xfrm>
          <a:prstGeom prst="roundRect">
            <a:avLst/>
          </a:prstGeom>
          <a:solidFill>
            <a:srgbClr val="806C6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362450" y="2114550"/>
            <a:ext cx="3467100" cy="3467100"/>
          </a:xfrm>
          <a:prstGeom prst="roundRect">
            <a:avLst/>
          </a:prstGeom>
          <a:solidFill>
            <a:srgbClr val="806C6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8" name="Picture 10" descr="ÐÐ½Ð°Ðº 4.5 Ð¿ÐµÑÐµÑÐ¾Ð´Ð½Ð°Ñ Ð´Ð¾ÑÐ¾Ð¶ÐºÐ° - ÐÐ¾ÑÐ¾Ð¶Ð½ÑÐµ Ð·Ð½Ð°ÐºÐ¸ - ÐÑÐµÐ´Ð¿Ð¸ÑÑÐ²Ð°ÑÑÐ¸Ðµ Ð·Ð½Ð°ÐºÐ¸ - ÐÐ°Ð³Ð°Ð·Ð¸Ð½ Ð¾ÑÑÐ°Ð½Ñ ÑÑÑÐ´Ð° ÐÐÐ Ð¡ÑÐ¸Ð»Ñ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8286" y1="20286" x2="48286" y2="20286"/>
                        <a14:foregroundMark x1="50857" y1="22857" x2="50857" y2="22857"/>
                        <a14:foregroundMark x1="54571" y1="23714" x2="54571" y2="23714"/>
                        <a14:foregroundMark x1="49714" y1="24571" x2="49714" y2="24571"/>
                        <a14:foregroundMark x1="45429" y1="22857" x2="45429" y2="22857"/>
                        <a14:foregroundMark x1="48857" y1="42286" x2="48857" y2="42286"/>
                        <a14:foregroundMark x1="48857" y1="36000" x2="48857" y2="36000"/>
                        <a14:foregroundMark x1="49714" y1="49429" x2="49714" y2="49429"/>
                        <a14:foregroundMark x1="54286" y1="56857" x2="54286" y2="56857"/>
                        <a14:foregroundMark x1="61429" y1="64000" x2="61429" y2="64000"/>
                        <a14:foregroundMark x1="62286" y1="72000" x2="62286" y2="72000"/>
                        <a14:foregroundMark x1="44857" y1="34286" x2="44857" y2="34286"/>
                        <a14:foregroundMark x1="37714" y1="36286" x2="37714" y2="36286"/>
                        <a14:foregroundMark x1="36286" y1="47714" x2="36286" y2="47714"/>
                        <a14:foregroundMark x1="36286" y1="44000" x2="36286" y2="44000"/>
                        <a14:foregroundMark x1="36286" y1="41143" x2="36286" y2="41143"/>
                        <a14:foregroundMark x1="41143" y1="36000" x2="41143" y2="36000"/>
                        <a14:foregroundMark x1="50571" y1="34286" x2="50571" y2="34286"/>
                        <a14:foregroundMark x1="45143" y1="42000" x2="45143" y2="42000"/>
                        <a14:foregroundMark x1="49714" y1="38571" x2="49714" y2="38571"/>
                        <a14:foregroundMark x1="51143" y1="44286" x2="51143" y2="44286"/>
                        <a14:foregroundMark x1="51143" y1="46857" x2="51143" y2="46857"/>
                        <a14:foregroundMark x1="46571" y1="46286" x2="46571" y2="46286"/>
                        <a14:foregroundMark x1="51143" y1="53429" x2="51143" y2="53429"/>
                        <a14:foregroundMark x1="53714" y1="52571" x2="53714" y2="52571"/>
                        <a14:foregroundMark x1="55714" y1="55429" x2="55714" y2="55429"/>
                        <a14:foregroundMark x1="58571" y1="60000" x2="58571" y2="60000"/>
                        <a14:foregroundMark x1="56000" y1="61143" x2="56000" y2="61143"/>
                        <a14:foregroundMark x1="56000" y1="58571" x2="56000" y2="58571"/>
                        <a14:foregroundMark x1="59429" y1="65714" x2="59429" y2="65714"/>
                        <a14:foregroundMark x1="61429" y1="68571" x2="61429" y2="68571"/>
                        <a14:foregroundMark x1="63143" y1="77429" x2="63143" y2="77429"/>
                        <a14:foregroundMark x1="43429" y1="63143" x2="43429" y2="63143"/>
                        <a14:foregroundMark x1="38571" y1="69714" x2="38571" y2="69714"/>
                        <a14:foregroundMark x1="34571" y1="74571" x2="34571" y2="74571"/>
                        <a14:foregroundMark x1="34571" y1="77714" x2="34571" y2="77714"/>
                        <a14:foregroundMark x1="40857" y1="66571" x2="40857" y2="66571"/>
                        <a14:foregroundMark x1="43714" y1="60571" x2="43714" y2="60571"/>
                        <a14:foregroundMark x1="45143" y1="58000" x2="45143" y2="58000"/>
                        <a14:foregroundMark x1="37143" y1="73714" x2="37143" y2="73714"/>
                        <a14:foregroundMark x1="62000" y1="50857" x2="62000" y2="50857"/>
                        <a14:foregroundMark x1="59143" y1="48000" x2="59143" y2="48000"/>
                        <a14:foregroundMark x1="56571" y1="46000" x2="56571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083" y="2338385"/>
            <a:ext cx="3019425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220075" y="5720209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ПЕШЕХОДНАЯ ДОРОЖКА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919" y="5720209"/>
            <a:ext cx="4138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ДВИЖЕНИЕ ВЕЛОСИПЕДОВ ЗАПРЕЩЕНО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9218" name="Picture 2" descr="http://dasha46.narod.ru/Encyclopedic_Knowledge/General_Science/RoadSigns/MandatorySigns/12_4dorizhka_dlya_velosypedystiv.jp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19" b="92182" l="7113" r="94835">
                        <a14:foregroundMark x1="38103" y1="36612" x2="70195" y2="64039"/>
                        <a14:foregroundMark x1="70195" y1="41368" x2="27350" y2="58306"/>
                        <a14:foregroundMark x1="39373" y1="39870" x2="53091" y2="56482"/>
                        <a14:foregroundMark x1="54784" y1="37655" x2="31668" y2="53941"/>
                        <a14:foregroundMark x1="28281" y1="47427" x2="38442" y2="52834"/>
                        <a14:foregroundMark x1="44369" y1="59805" x2="38019" y2="55896"/>
                        <a14:foregroundMark x1="39373" y1="60130" x2="33870" y2="57590"/>
                        <a14:foregroundMark x1="55461" y1="39609" x2="67231" y2="59935"/>
                        <a14:foregroundMark x1="67231" y1="46254" x2="70703" y2="57003"/>
                        <a14:foregroundMark x1="61803" y1="59181" x2="56652" y2="54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00" t="26065" r="17512" b="25913"/>
          <a:stretch/>
        </p:blipFill>
        <p:spPr bwMode="auto">
          <a:xfrm>
            <a:off x="4543425" y="2338385"/>
            <a:ext cx="3105150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azbukadekor.ru/upload/iblock/7d1/7d1cd25703a2a685e207688bb3d1706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00" b="93667" l="6750" r="93333">
                        <a14:foregroundMark x1="72917" y1="17833" x2="36833" y2="84333"/>
                        <a14:foregroundMark x1="12583" y1="46417" x2="49333" y2="55250"/>
                        <a14:foregroundMark x1="24583" y1="23917" x2="33917" y2="77500"/>
                        <a14:foregroundMark x1="69083" y1="84750" x2="40917" y2="51667"/>
                        <a14:foregroundMark x1="38167" y1="52583" x2="59500" y2="18500"/>
                        <a14:foregroundMark x1="50250" y1="55250" x2="55917" y2="42583"/>
                        <a14:foregroundMark x1="40250" y1="22833" x2="42750" y2="40333"/>
                        <a14:foregroundMark x1="75000" y1="41417" x2="65000" y2="74083"/>
                        <a14:foregroundMark x1="57750" y1="60500" x2="63833" y2="39167"/>
                        <a14:foregroundMark x1="53667" y1="40500" x2="72000" y2="61833"/>
                        <a14:foregroundMark x1="60000" y1="28250" x2="74250" y2="53250"/>
                        <a14:foregroundMark x1="64500" y1="24667" x2="80417" y2="48500"/>
                        <a14:foregroundMark x1="73833" y1="59167" x2="79083" y2="66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8" y="2089153"/>
            <a:ext cx="3492497" cy="349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04719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0"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static.vecteezy.com/system/resources/previews/000/165/262/large_2x/highway-to-the-city-free-vector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1775"/>
            <a:ext cx="10515600" cy="1325563"/>
          </a:xfrm>
          <a:solidFill>
            <a:srgbClr val="ED9D79"/>
          </a:solidFill>
          <a:effectLst>
            <a:softEdge rad="3175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+mn-lt"/>
                <a:ea typeface="Roboto Medium" panose="02000000000000000000" pitchFamily="2" charset="0"/>
                <a:cs typeface="Roboto Medium" panose="02000000000000000000" pitchFamily="2" charset="0"/>
              </a:rPr>
              <a:t>НАЙДИ ЗНАК «ДОРОЖНЫЕ РАБОТЫ»</a:t>
            </a:r>
            <a:endParaRPr lang="ru-RU" b="1" dirty="0">
              <a:latin typeface="+mn-lt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47675" y="2114550"/>
            <a:ext cx="3467100" cy="3467100"/>
          </a:xfrm>
          <a:prstGeom prst="roundRect">
            <a:avLst/>
          </a:prstGeom>
          <a:solidFill>
            <a:srgbClr val="806C6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277225" y="2114550"/>
            <a:ext cx="3467100" cy="3467100"/>
          </a:xfrm>
          <a:prstGeom prst="roundRect">
            <a:avLst/>
          </a:prstGeom>
          <a:solidFill>
            <a:srgbClr val="806C6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362450" y="2114550"/>
            <a:ext cx="3467100" cy="3467100"/>
          </a:xfrm>
          <a:prstGeom prst="roundRect">
            <a:avLst/>
          </a:prstGeom>
          <a:solidFill>
            <a:srgbClr val="806C6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200524" y="5677197"/>
            <a:ext cx="3790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ДВИЖЕНИЕ БЕЗ ОСТАНОВКИ  ЗАПРЕЩЕНО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69893" y="5677197"/>
            <a:ext cx="328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ОСТОРОЖНО, ДЕТИ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8194" name="Picture 2" descr="http://www.kerzov.ru/upload/iblock/ad6/ad6ed41ecc64867769e70b0175ee1063.jp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50" b="93833" l="750" r="99250">
                        <a14:foregroundMark x1="49667" y1="16583" x2="48917" y2="87333"/>
                        <a14:foregroundMark x1="9333" y1="86583" x2="70500" y2="49417"/>
                        <a14:foregroundMark x1="89667" y1="87333" x2="28333" y2="47750"/>
                        <a14:foregroundMark x1="26833" y1="91917" x2="25417" y2="52833"/>
                        <a14:foregroundMark x1="22083" y1="86333" x2="39583" y2="78917"/>
                        <a14:foregroundMark x1="42417" y1="90000" x2="42417" y2="74417"/>
                        <a14:foregroundMark x1="24667" y1="72917" x2="33583" y2="61167"/>
                        <a14:foregroundMark x1="25167" y1="66250" x2="37667" y2="45083"/>
                        <a14:foregroundMark x1="37667" y1="45083" x2="39333" y2="42500"/>
                        <a14:foregroundMark x1="48000" y1="27583" x2="37417" y2="48750"/>
                        <a14:foregroundMark x1="40250" y1="61417" x2="42667" y2="45333"/>
                        <a14:foregroundMark x1="50083" y1="26667" x2="69083" y2="72000"/>
                        <a14:foregroundMark x1="52750" y1="25667" x2="72917" y2="64583"/>
                        <a14:foregroundMark x1="85333" y1="80833" x2="75500" y2="64750"/>
                        <a14:foregroundMark x1="77250" y1="84667" x2="66167" y2="84417"/>
                        <a14:foregroundMark x1="61833" y1="84667" x2="53000" y2="84250"/>
                        <a14:foregroundMark x1="57083" y1="81083" x2="63583" y2="67667"/>
                        <a14:foregroundMark x1="55070" y1="70000" x2="54366" y2="78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81" y="2335209"/>
            <a:ext cx="2950660" cy="295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purepng.com/public/uploads/large/purepng.com-sign-stoptraffic-signsign-stopnotify-driversstop-signs-1701527614263a311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479" y="2644828"/>
            <a:ext cx="2641041" cy="264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s://avtopravo.guru/wp-content/uploads/znak-ostorozhno-deti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375">
                        <a14:foregroundMark x1="55375" y1="41418" x2="55375" y2="41418"/>
                        <a14:foregroundMark x1="60875" y1="50355" x2="60875" y2="50355"/>
                        <a14:foregroundMark x1="52125" y1="57447" x2="52125" y2="57447"/>
                        <a14:foregroundMark x1="71625" y1="70780" x2="71625" y2="70780"/>
                        <a14:foregroundMark x1="41000" y1="65674" x2="41000" y2="65674"/>
                        <a14:foregroundMark x1="36125" y1="50071" x2="36125" y2="50071"/>
                        <a14:foregroundMark x1="32250" y1="65674" x2="32250" y2="65674"/>
                        <a14:foregroundMark x1="45750" y1="75319" x2="45750" y2="75319"/>
                        <a14:foregroundMark x1="46375" y1="27092" x2="46375" y2="27092"/>
                        <a14:foregroundMark x1="49750" y1="29929" x2="49750" y2="29929"/>
                        <a14:foregroundMark x1="45250" y1="40426" x2="45250" y2="40426"/>
                        <a14:foregroundMark x1="45250" y1="36738" x2="45250" y2="36738"/>
                        <a14:foregroundMark x1="41000" y1="37021" x2="41000" y2="37021"/>
                        <a14:foregroundMark x1="40375" y1="39149" x2="40375" y2="39149"/>
                        <a14:foregroundMark x1="55125" y1="33901" x2="55125" y2="33901"/>
                        <a14:foregroundMark x1="48500" y1="77305" x2="48500" y2="77305"/>
                        <a14:foregroundMark x1="66500" y1="83830" x2="66500" y2="83830"/>
                        <a14:foregroundMark x1="77125" y1="79291" x2="77125" y2="79291"/>
                        <a14:foregroundMark x1="77125" y1="84397" x2="77125" y2="84397"/>
                        <a14:foregroundMark x1="70125" y1="77021" x2="70125" y2="77021"/>
                        <a14:foregroundMark x1="63500" y1="74610" x2="63500" y2="74610"/>
                        <a14:foregroundMark x1="61125" y1="74610" x2="61125" y2="74610"/>
                        <a14:foregroundMark x1="48500" y1="56454" x2="48500" y2="56454"/>
                        <a14:foregroundMark x1="23500" y1="77305" x2="23500" y2="77305"/>
                        <a14:foregroundMark x1="19375" y1="85532" x2="19375" y2="85532"/>
                        <a14:foregroundMark x1="32250" y1="86525" x2="32250" y2="86525"/>
                        <a14:foregroundMark x1="42750" y1="85816" x2="42750" y2="85816"/>
                        <a14:foregroundMark x1="42500" y1="80709" x2="42500" y2="80709"/>
                        <a14:foregroundMark x1="56625" y1="84823" x2="56625" y2="84823"/>
                        <a14:foregroundMark x1="29250" y1="61986" x2="29250" y2="61986"/>
                        <a14:foregroundMark x1="51750" y1="19007" x2="51750" y2="19007"/>
                        <a14:foregroundMark x1="49375" y1="26809" x2="49375" y2="26809"/>
                        <a14:foregroundMark x1="53250" y1="27092" x2="53250" y2="27092"/>
                        <a14:foregroundMark x1="48500" y1="40426" x2="48500" y2="40426"/>
                        <a14:foregroundMark x1="41875" y1="53475" x2="41875" y2="53475"/>
                        <a14:foregroundMark x1="68375" y1="69078" x2="68375" y2="69078"/>
                        <a14:foregroundMark x1="71625" y1="78723" x2="71625" y2="78723"/>
                        <a14:foregroundMark x1="54750" y1="77021" x2="54750" y2="77021"/>
                        <a14:foregroundMark x1="43125" y1="78298" x2="43125" y2="78298"/>
                        <a14:foregroundMark x1="31000" y1="82411" x2="31000" y2="82411"/>
                        <a14:foregroundMark x1="24750" y1="79007" x2="24750" y2="79007"/>
                        <a14:foregroundMark x1="31375" y1="69078" x2="31375" y2="69078"/>
                        <a14:foregroundMark x1="28375" y1="76596" x2="28375" y2="76596"/>
                        <a14:foregroundMark x1="29250" y1="69504" x2="29875" y2="72482"/>
                        <a14:foregroundMark x1="32000" y1="81418" x2="33500" y2="80709"/>
                        <a14:foregroundMark x1="29875" y1="82128" x2="48750" y2="44823"/>
                        <a14:foregroundMark x1="49125" y1="40851" x2="69000" y2="72199"/>
                        <a14:foregroundMark x1="74375" y1="82128" x2="15125" y2="82695"/>
                        <a14:foregroundMark x1="12375" y1="89929" x2="50000" y2="15887"/>
                        <a14:foregroundMark x1="50625" y1="16170" x2="86625" y2="88511"/>
                        <a14:foregroundMark x1="69250" y1="82128" x2="38250" y2="51773"/>
                        <a14:foregroundMark x1="62875" y1="54043" x2="44250" y2="76312"/>
                        <a14:foregroundMark x1="40125" y1="61560" x2="31000" y2="578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893" y="2514600"/>
            <a:ext cx="2967243" cy="261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52449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static.vecteezy.com/system/resources/previews/000/165/262/large_2x/highway-to-the-city-free-vector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1775"/>
            <a:ext cx="10515600" cy="1325563"/>
          </a:xfrm>
          <a:solidFill>
            <a:srgbClr val="ED9D79"/>
          </a:solidFill>
          <a:effectLst>
            <a:softEdge rad="3175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+mn-lt"/>
                <a:ea typeface="Roboto Medium" panose="02000000000000000000" pitchFamily="2" charset="0"/>
                <a:cs typeface="Roboto Medium" panose="02000000000000000000" pitchFamily="2" charset="0"/>
              </a:rPr>
              <a:t>НАЙДИ ЗНАК «ОСТОРОЖНО</a:t>
            </a:r>
            <a:r>
              <a:rPr lang="en-US" b="1" dirty="0" smtClean="0">
                <a:ea typeface="Roboto Medium" panose="02000000000000000000" pitchFamily="2" charset="0"/>
                <a:cs typeface="Roboto Medium" panose="02000000000000000000" pitchFamily="2" charset="0"/>
              </a:rPr>
              <a:t>,</a:t>
            </a:r>
            <a:r>
              <a:rPr lang="ru-RU" b="1" dirty="0" smtClean="0">
                <a:ea typeface="Roboto Medium" panose="02000000000000000000" pitchFamily="2" charset="0"/>
                <a:cs typeface="Roboto Medium" panose="02000000000000000000" pitchFamily="2" charset="0"/>
              </a:rPr>
              <a:t> ДЕТИ</a:t>
            </a:r>
            <a:r>
              <a:rPr lang="ru-RU" b="1" dirty="0" smtClean="0">
                <a:latin typeface="+mn-lt"/>
                <a:ea typeface="Roboto Medium" panose="02000000000000000000" pitchFamily="2" charset="0"/>
                <a:cs typeface="Roboto Medium" panose="02000000000000000000" pitchFamily="2" charset="0"/>
              </a:rPr>
              <a:t>»</a:t>
            </a:r>
            <a:endParaRPr lang="ru-RU" b="1" dirty="0">
              <a:latin typeface="+mn-lt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47675" y="2114550"/>
            <a:ext cx="3467100" cy="3467100"/>
          </a:xfrm>
          <a:prstGeom prst="roundRect">
            <a:avLst/>
          </a:prstGeom>
          <a:solidFill>
            <a:srgbClr val="806C6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277225" y="2114550"/>
            <a:ext cx="3467100" cy="3467100"/>
          </a:xfrm>
          <a:prstGeom prst="roundRect">
            <a:avLst/>
          </a:prstGeom>
          <a:solidFill>
            <a:srgbClr val="806C6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362450" y="2114550"/>
            <a:ext cx="3467100" cy="3467100"/>
          </a:xfrm>
          <a:prstGeom prst="roundRect">
            <a:avLst/>
          </a:prstGeom>
          <a:solidFill>
            <a:srgbClr val="806C6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8" descr="http://aps-group.ru/d/5_19_2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2114548"/>
            <a:ext cx="34671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47675" y="5677197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ПЕШЕХОДНЫЙ ПЕРЕХОД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71166" y="5677197"/>
            <a:ext cx="3648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АВТОБУСНАЯ ОСТАНОВКА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3" name="Picture 6" descr="https://zabavnik.club/wp-content/uploads/2018/07/znak_avtobusnoy_ostanovki_2_1712035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7" y="2410328"/>
            <a:ext cx="2801935" cy="280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s://avtopravo.guru/wp-content/uploads/znak-ostorozhno-deti.jpe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375">
                        <a14:foregroundMark x1="55375" y1="41418" x2="55375" y2="41418"/>
                        <a14:foregroundMark x1="60875" y1="50355" x2="60875" y2="50355"/>
                        <a14:foregroundMark x1="52125" y1="57447" x2="52125" y2="57447"/>
                        <a14:foregroundMark x1="71625" y1="70780" x2="71625" y2="70780"/>
                        <a14:foregroundMark x1="41000" y1="65674" x2="41000" y2="65674"/>
                        <a14:foregroundMark x1="36125" y1="50071" x2="36125" y2="50071"/>
                        <a14:foregroundMark x1="32250" y1="65674" x2="32250" y2="65674"/>
                        <a14:foregroundMark x1="45750" y1="75319" x2="45750" y2="75319"/>
                        <a14:foregroundMark x1="46375" y1="27092" x2="46375" y2="27092"/>
                        <a14:foregroundMark x1="49750" y1="29929" x2="49750" y2="29929"/>
                        <a14:foregroundMark x1="45250" y1="40426" x2="45250" y2="40426"/>
                        <a14:foregroundMark x1="45250" y1="36738" x2="45250" y2="36738"/>
                        <a14:foregroundMark x1="41000" y1="37021" x2="41000" y2="37021"/>
                        <a14:foregroundMark x1="40375" y1="39149" x2="40375" y2="39149"/>
                        <a14:foregroundMark x1="55125" y1="33901" x2="55125" y2="33901"/>
                        <a14:foregroundMark x1="48500" y1="77305" x2="48500" y2="77305"/>
                        <a14:foregroundMark x1="66500" y1="83830" x2="66500" y2="83830"/>
                        <a14:foregroundMark x1="77125" y1="79291" x2="77125" y2="79291"/>
                        <a14:foregroundMark x1="77125" y1="84397" x2="77125" y2="84397"/>
                        <a14:foregroundMark x1="70125" y1="77021" x2="70125" y2="77021"/>
                        <a14:foregroundMark x1="63500" y1="74610" x2="63500" y2="74610"/>
                        <a14:foregroundMark x1="61125" y1="74610" x2="61125" y2="74610"/>
                        <a14:foregroundMark x1="48500" y1="56454" x2="48500" y2="56454"/>
                        <a14:foregroundMark x1="23500" y1="77305" x2="23500" y2="77305"/>
                        <a14:foregroundMark x1="19375" y1="85532" x2="19375" y2="85532"/>
                        <a14:foregroundMark x1="32250" y1="86525" x2="32250" y2="86525"/>
                        <a14:foregroundMark x1="42750" y1="85816" x2="42750" y2="85816"/>
                        <a14:foregroundMark x1="42500" y1="80709" x2="42500" y2="80709"/>
                        <a14:foregroundMark x1="56625" y1="84823" x2="56625" y2="84823"/>
                        <a14:foregroundMark x1="29250" y1="61986" x2="29250" y2="61986"/>
                        <a14:foregroundMark x1="51750" y1="19007" x2="51750" y2="19007"/>
                        <a14:foregroundMark x1="49375" y1="26809" x2="49375" y2="26809"/>
                        <a14:foregroundMark x1="53250" y1="27092" x2="53250" y2="27092"/>
                        <a14:foregroundMark x1="48500" y1="40426" x2="48500" y2="40426"/>
                        <a14:foregroundMark x1="41875" y1="53475" x2="41875" y2="53475"/>
                        <a14:foregroundMark x1="68375" y1="69078" x2="68375" y2="69078"/>
                        <a14:foregroundMark x1="71625" y1="78723" x2="71625" y2="78723"/>
                        <a14:foregroundMark x1="54750" y1="77021" x2="54750" y2="77021"/>
                        <a14:foregroundMark x1="43125" y1="78298" x2="43125" y2="78298"/>
                        <a14:foregroundMark x1="31000" y1="82411" x2="31000" y2="82411"/>
                        <a14:foregroundMark x1="24750" y1="79007" x2="24750" y2="79007"/>
                        <a14:foregroundMark x1="31375" y1="69078" x2="31375" y2="69078"/>
                        <a14:foregroundMark x1="28375" y1="76596" x2="28375" y2="76596"/>
                        <a14:foregroundMark x1="29250" y1="69504" x2="29875" y2="72482"/>
                        <a14:foregroundMark x1="32000" y1="81418" x2="33500" y2="80709"/>
                        <a14:foregroundMark x1="29875" y1="82128" x2="48750" y2="44823"/>
                        <a14:foregroundMark x1="49125" y1="40851" x2="69000" y2="72199"/>
                        <a14:foregroundMark x1="74375" y1="82128" x2="15125" y2="82695"/>
                        <a14:foregroundMark x1="12375" y1="89929" x2="50000" y2="15887"/>
                        <a14:foregroundMark x1="50625" y1="16170" x2="86625" y2="88511"/>
                        <a14:foregroundMark x1="69250" y1="82128" x2="38250" y2="51773"/>
                        <a14:foregroundMark x1="62875" y1="54043" x2="44250" y2="76312"/>
                        <a14:foregroundMark x1="40125" y1="61560" x2="31000" y2="578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893" y="2514600"/>
            <a:ext cx="2967243" cy="261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44998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828" y="2641600"/>
            <a:ext cx="12119172" cy="1325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УРОВЕНЬ «ДОРОЖНЫЕ ЗНАКИ» ПРОЙДЕН </a:t>
            </a:r>
            <a:endParaRPr lang="ru-RU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Скругленный прямоугольник 3">
            <a:hlinkClick r:id="rId2" action="ppaction://hlinksldjump"/>
          </p:cNvPr>
          <p:cNvSpPr/>
          <p:nvPr/>
        </p:nvSpPr>
        <p:spPr>
          <a:xfrm>
            <a:off x="4544943" y="5581651"/>
            <a:ext cx="3216413" cy="9525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МЕНЮ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332460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getwallpapers.com/wallpaper/full/9/f/d/8870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13255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ЭТО ОПАСНЫЙ ПРЕДМЕТ?</a:t>
            </a:r>
            <a:endParaRPr lang="ru-RU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http://aktalant.ru/uploads/image/%D0%B2%D0%B2%D0%B232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865" y="1507808"/>
            <a:ext cx="4800269" cy="400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695865" y="5772645"/>
            <a:ext cx="1852654" cy="699715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НЕТ</a:t>
            </a:r>
            <a:endParaRPr lang="ru-RU" b="1" dirty="0"/>
          </a:p>
        </p:txBody>
      </p:sp>
      <p:sp>
        <p:nvSpPr>
          <p:cNvPr id="6" name="Скругленный прямоугольник 5">
            <a:hlinkClick r:id="" action="ppaction://hlinkshowjump?jump=nextslide"/>
          </p:cNvPr>
          <p:cNvSpPr/>
          <p:nvPr/>
        </p:nvSpPr>
        <p:spPr>
          <a:xfrm>
            <a:off x="6643480" y="5772644"/>
            <a:ext cx="1852654" cy="699715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ДА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95526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getwallpapers.com/wallpaper/full/9/f/d/8870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n-lt"/>
              </a:rPr>
              <a:t>ЭТО ОПАСНЫЙ ПРЕДМЕТ?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Скругленный прямоугольник 3">
            <a:hlinkClick r:id="" action="ppaction://hlinkshowjump?jump=nextslide"/>
          </p:cNvPr>
          <p:cNvSpPr/>
          <p:nvPr/>
        </p:nvSpPr>
        <p:spPr>
          <a:xfrm>
            <a:off x="3695865" y="5772645"/>
            <a:ext cx="1852654" cy="699715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НЕТ</a:t>
            </a:r>
            <a:endParaRPr lang="ru-RU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643480" y="5772644"/>
            <a:ext cx="1852654" cy="699715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ДА</a:t>
            </a:r>
            <a:endParaRPr lang="ru-RU" sz="3600" b="1" dirty="0"/>
          </a:p>
        </p:txBody>
      </p:sp>
      <p:pic>
        <p:nvPicPr>
          <p:cNvPr id="5124" name="Picture 4" descr="http://www.clipartbest.com/cliparts/9cp/6j7/9cp6j7E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07808"/>
            <a:ext cx="3814553" cy="382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19375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getwallpapers.com/wallpaper/full/9/f/d/8870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n-lt"/>
              </a:rPr>
              <a:t>ЭТО ОПАСНЫЙ ПРЕДМЕТ?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695865" y="5772645"/>
            <a:ext cx="1852654" cy="699715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НЕТ</a:t>
            </a:r>
            <a:endParaRPr lang="ru-RU" b="1" dirty="0"/>
          </a:p>
        </p:txBody>
      </p:sp>
      <p:sp>
        <p:nvSpPr>
          <p:cNvPr id="6" name="Скругленный прямоугольник 5">
            <a:hlinkClick r:id="" action="ppaction://hlinkshowjump?jump=nextslide"/>
          </p:cNvPr>
          <p:cNvSpPr/>
          <p:nvPr/>
        </p:nvSpPr>
        <p:spPr>
          <a:xfrm>
            <a:off x="6643480" y="5772644"/>
            <a:ext cx="1852654" cy="699715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ДА</a:t>
            </a:r>
            <a:endParaRPr lang="ru-RU" sz="3600" b="1" dirty="0"/>
          </a:p>
        </p:txBody>
      </p:sp>
      <p:pic>
        <p:nvPicPr>
          <p:cNvPr id="4100" name="Picture 4" descr="https://techflourish.com/images/pills-and-money-clipart-1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2" y="1507808"/>
            <a:ext cx="3724275" cy="386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86394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getwallpapers.com/wallpaper/full/9/f/d/8870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hmector.com/_ph/12/75810412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06" b="88908" l="1127" r="992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865" y="972375"/>
            <a:ext cx="4800269" cy="480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n-lt"/>
              </a:rPr>
              <a:t>ЭТО ОПАСНЫЙ ПРЕДМЕТ?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695865" y="5772645"/>
            <a:ext cx="1852654" cy="699715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НЕТ</a:t>
            </a:r>
            <a:endParaRPr lang="ru-RU" b="1" dirty="0"/>
          </a:p>
        </p:txBody>
      </p:sp>
      <p:sp>
        <p:nvSpPr>
          <p:cNvPr id="6" name="Скругленный прямоугольник 5">
            <a:hlinkClick r:id="" action="ppaction://hlinkshowjump?jump=nextslide"/>
          </p:cNvPr>
          <p:cNvSpPr/>
          <p:nvPr/>
        </p:nvSpPr>
        <p:spPr>
          <a:xfrm>
            <a:off x="6643480" y="5772644"/>
            <a:ext cx="1852654" cy="699715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ДА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64179156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getwallpapers.com/wallpaper/full/9/f/d/8870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n-lt"/>
              </a:rPr>
              <a:t>ЭТО ОПАСНЫЙ ПРЕДМЕТ?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Скругленный прямоугольник 3">
            <a:hlinkClick r:id="" action="ppaction://hlinkshowjump?jump=nextslide"/>
          </p:cNvPr>
          <p:cNvSpPr/>
          <p:nvPr/>
        </p:nvSpPr>
        <p:spPr>
          <a:xfrm>
            <a:off x="3695865" y="5772645"/>
            <a:ext cx="1852654" cy="699715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НЕТ</a:t>
            </a:r>
            <a:endParaRPr lang="ru-RU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643480" y="5772644"/>
            <a:ext cx="1852654" cy="699715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ДА</a:t>
            </a:r>
            <a:endParaRPr lang="ru-RU" sz="3600" b="1" dirty="0"/>
          </a:p>
        </p:txBody>
      </p:sp>
      <p:pic>
        <p:nvPicPr>
          <p:cNvPr id="2054" name="Picture 6" descr="http://92frspb.caduk.ru/images/yula-2-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809" y="974408"/>
            <a:ext cx="4534381" cy="437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26178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1" y="365125"/>
            <a:ext cx="11210924" cy="1325563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Цель </a:t>
            </a:r>
            <a:r>
              <a:rPr lang="ru-RU" sz="4000" b="1" dirty="0">
                <a:solidFill>
                  <a:srgbClr val="FF0000"/>
                </a:solidFill>
                <a:latin typeface="Arial Black" panose="020B0A04020102020204" pitchFamily="34" charset="0"/>
              </a:rPr>
              <a:t>игры: </a:t>
            </a:r>
            <a:r>
              <a:rPr lang="ru-RU" sz="2800" b="1" dirty="0"/>
              <a:t>Формировать у дошкольников устойчивые навыки соблюдения и выполнения правил дорожного </a:t>
            </a:r>
            <a:r>
              <a:rPr lang="ru-RU" sz="2800" b="1" dirty="0" smtClean="0"/>
              <a:t>движения, безопасного поведения на улице и высокой общей культуры.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14350" y="1825625"/>
            <a:ext cx="11210925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  <a:t>Задачи игры:  </a:t>
            </a:r>
            <a:r>
              <a:rPr lang="ru-RU" sz="3600" b="1" dirty="0" smtClean="0"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  <a:t>                                </a:t>
            </a:r>
            <a:r>
              <a:rPr lang="ru-RU" sz="3600" b="1" dirty="0" smtClean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                                                                             </a:t>
            </a:r>
            <a:r>
              <a:rPr lang="ru-RU" sz="2400" b="1" dirty="0">
                <a:solidFill>
                  <a:srgbClr val="00B0F0"/>
                </a:solidFill>
              </a:rPr>
              <a:t>*</a:t>
            </a:r>
            <a:r>
              <a:rPr lang="ru-RU" sz="2400" dirty="0"/>
              <a:t>Пропаганда правил дорожного движения и безопасности жизни;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2400" b="1" dirty="0" smtClean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* </a:t>
            </a:r>
            <a:r>
              <a:rPr lang="ru-RU" sz="2400" dirty="0" smtClean="0"/>
              <a:t>Продолжать </a:t>
            </a:r>
            <a:r>
              <a:rPr lang="ru-RU" sz="2400" dirty="0"/>
              <a:t>знакомить детей с дорожными знаками: «Пешеходный переход», «Остановка общественного транспорта», «Подземный пешеходный переход</a:t>
            </a:r>
            <a:r>
              <a:rPr lang="ru-RU" sz="2400" dirty="0" smtClean="0"/>
              <a:t>»,  «Движение без остановки запрещено», «Велосипедная дорожка» и другими;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* </a:t>
            </a:r>
            <a:r>
              <a:rPr lang="ru-RU" sz="2400" dirty="0" smtClean="0"/>
              <a:t>Расширять </a:t>
            </a:r>
            <a:r>
              <a:rPr lang="ru-RU" sz="2400" dirty="0"/>
              <a:t>знания детей о предметах, которые могут быть </a:t>
            </a:r>
            <a:r>
              <a:rPr lang="ru-RU" sz="2400" dirty="0" smtClean="0"/>
              <a:t>источником опасности</a:t>
            </a:r>
            <a:r>
              <a:rPr lang="ru-RU" sz="2400" dirty="0"/>
              <a:t> </a:t>
            </a:r>
            <a:r>
              <a:rPr lang="ru-RU" sz="2400" dirty="0" smtClean="0"/>
              <a:t>в</a:t>
            </a:r>
            <a:r>
              <a:rPr lang="ru-RU" sz="2400" dirty="0"/>
              <a:t> </a:t>
            </a:r>
            <a:r>
              <a:rPr lang="ru-RU" sz="2400" dirty="0" smtClean="0"/>
              <a:t>быту</a:t>
            </a:r>
            <a:r>
              <a:rPr lang="ru-RU" sz="2400" dirty="0"/>
              <a:t>;</a:t>
            </a:r>
            <a:br>
              <a:rPr lang="ru-RU" sz="2400" dirty="0"/>
            </a:br>
            <a:r>
              <a:rPr lang="ru-RU" sz="2400" b="1" dirty="0" smtClean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* </a:t>
            </a:r>
            <a:r>
              <a:rPr lang="ru-RU" sz="2400" dirty="0" smtClean="0"/>
              <a:t>Учить </a:t>
            </a:r>
            <a:r>
              <a:rPr lang="ru-RU" sz="2400" dirty="0"/>
              <a:t>детей подбирать для игр подходящие предметы и место;</a:t>
            </a:r>
          </a:p>
          <a:p>
            <a:pPr marL="0" indent="0">
              <a:buNone/>
            </a:pPr>
            <a:r>
              <a:rPr lang="ru-RU" sz="2400" b="1" dirty="0"/>
              <a:t>Оборудование: </a:t>
            </a:r>
            <a:r>
              <a:rPr lang="ru-RU" sz="2400" dirty="0"/>
              <a:t>ноутбук, проектор, мультимедийная доска. </a:t>
            </a:r>
            <a:r>
              <a:rPr lang="ru-RU" sz="2400" dirty="0" smtClean="0"/>
              <a:t>                                                                          </a:t>
            </a:r>
            <a:r>
              <a:rPr lang="ru-RU" sz="2400" b="1" dirty="0" smtClean="0"/>
              <a:t>Форма </a:t>
            </a:r>
            <a:r>
              <a:rPr lang="ru-RU" sz="2400" b="1" dirty="0"/>
              <a:t>проведения игры: </a:t>
            </a:r>
            <a:r>
              <a:rPr lang="ru-RU" sz="2400" dirty="0"/>
              <a:t>индивидуальная работа взрослого с ребенком. </a:t>
            </a:r>
            <a:r>
              <a:rPr lang="ru-RU" sz="2400" dirty="0" smtClean="0"/>
              <a:t>                        </a:t>
            </a:r>
            <a:r>
              <a:rPr lang="ru-RU" sz="2400" b="1" dirty="0" smtClean="0"/>
              <a:t>Правила </a:t>
            </a:r>
            <a:r>
              <a:rPr lang="ru-RU" sz="2400" b="1" dirty="0"/>
              <a:t>игры: </a:t>
            </a:r>
            <a:r>
              <a:rPr lang="ru-RU" sz="2400" dirty="0" smtClean="0"/>
              <a:t>выбрав уровень, решать </a:t>
            </a:r>
            <a:r>
              <a:rPr lang="ru-RU" sz="2400" dirty="0"/>
              <a:t>проблемные ситуации, которые возникают в ходе </a:t>
            </a:r>
            <a:r>
              <a:rPr lang="ru-RU" sz="2400" dirty="0" smtClean="0"/>
              <a:t>игры.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771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getwallpapers.com/wallpaper/full/9/f/d/8870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n-lt"/>
              </a:rPr>
              <a:t>ЭТО ОПАСНЫЙ ПРЕДМЕТ?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Скругленный прямоугольник 3">
            <a:hlinkClick r:id="" action="ppaction://hlinkshowjump?jump=nextslide"/>
          </p:cNvPr>
          <p:cNvSpPr/>
          <p:nvPr/>
        </p:nvSpPr>
        <p:spPr>
          <a:xfrm>
            <a:off x="3695865" y="5772645"/>
            <a:ext cx="1852654" cy="699715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НЕТ</a:t>
            </a:r>
            <a:endParaRPr lang="ru-RU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643480" y="5772644"/>
            <a:ext cx="1852654" cy="699715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ДА</a:t>
            </a:r>
            <a:endParaRPr lang="ru-RU" sz="3600" b="1" dirty="0"/>
          </a:p>
        </p:txBody>
      </p:sp>
      <p:pic>
        <p:nvPicPr>
          <p:cNvPr id="17410" name="Picture 2" descr="http://img-fotki.yandex.ru/get/6509/47407354.6ef/0_ea009_58060c63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648" y="1507808"/>
            <a:ext cx="5984704" cy="359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50955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getwallpapers.com/wallpaper/full/9/f/d/8870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n-lt"/>
              </a:rPr>
              <a:t>ЭТО ОПАСНЫЙ ПРЕДМЕТ?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695865" y="5772645"/>
            <a:ext cx="1852654" cy="699715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НЕТ</a:t>
            </a:r>
            <a:endParaRPr lang="ru-RU" b="1" dirty="0"/>
          </a:p>
        </p:txBody>
      </p:sp>
      <p:sp>
        <p:nvSpPr>
          <p:cNvPr id="6" name="Скругленный прямоугольник 5">
            <a:hlinkClick r:id="" action="ppaction://hlinkshowjump?jump=nextslide"/>
          </p:cNvPr>
          <p:cNvSpPr/>
          <p:nvPr/>
        </p:nvSpPr>
        <p:spPr>
          <a:xfrm>
            <a:off x="6643480" y="5772644"/>
            <a:ext cx="1852654" cy="699715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ДА</a:t>
            </a:r>
            <a:endParaRPr lang="ru-RU" sz="3600" b="1" dirty="0"/>
          </a:p>
        </p:txBody>
      </p:sp>
      <p:pic>
        <p:nvPicPr>
          <p:cNvPr id="16388" name="Picture 4" descr="https://tochkazatochki.com.ua/wp-content/uploads/2017/02/kitchen-knives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238" y="1309933"/>
            <a:ext cx="4057188" cy="395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89289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getwallpapers.com/wallpaper/full/9/f/d/8870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n-lt"/>
              </a:rPr>
              <a:t>ЭТО ОПАСНЫЙ ПРЕДМЕТ?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Скругленный прямоугольник 3">
            <a:hlinkClick r:id="" action="ppaction://hlinkshowjump?jump=nextslide"/>
          </p:cNvPr>
          <p:cNvSpPr/>
          <p:nvPr/>
        </p:nvSpPr>
        <p:spPr>
          <a:xfrm>
            <a:off x="3695865" y="5772645"/>
            <a:ext cx="1852654" cy="699715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НЕТ</a:t>
            </a:r>
            <a:endParaRPr lang="ru-RU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643480" y="5772644"/>
            <a:ext cx="1852654" cy="699715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ДА</a:t>
            </a:r>
            <a:endParaRPr lang="ru-RU" sz="3600" b="1" dirty="0"/>
          </a:p>
        </p:txBody>
      </p:sp>
      <p:pic>
        <p:nvPicPr>
          <p:cNvPr id="15362" name="Picture 2" descr="http://img.clipartlook.com/doll-big-image-png-doll-clip-art-1704_24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246" y="1303254"/>
            <a:ext cx="3018561" cy="425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91821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getwallpapers.com/wallpaper/full/9/f/d/8870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n-lt"/>
              </a:rPr>
              <a:t>ЭТО ОПАСНЫЙ ПРЕДМЕТ?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Скругленный прямоугольник 3">
            <a:hlinkClick r:id="" action="ppaction://hlinkshowjump?jump=nextslide"/>
          </p:cNvPr>
          <p:cNvSpPr/>
          <p:nvPr/>
        </p:nvSpPr>
        <p:spPr>
          <a:xfrm>
            <a:off x="3695865" y="5772645"/>
            <a:ext cx="1852654" cy="699715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НЕТ</a:t>
            </a:r>
            <a:endParaRPr lang="ru-RU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643480" y="5772644"/>
            <a:ext cx="1852654" cy="699715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ДА</a:t>
            </a:r>
            <a:endParaRPr lang="ru-RU" sz="3600" b="1" dirty="0"/>
          </a:p>
        </p:txBody>
      </p:sp>
      <p:pic>
        <p:nvPicPr>
          <p:cNvPr id="14338" name="Picture 2" descr="http://zal-liski.detkin-club.ru/images/union/0_91a32_7a1c9fed_orig_5ba0e06d7f4a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192" y="1581149"/>
            <a:ext cx="2845408" cy="357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41615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getwallpapers.com/wallpaper/full/9/f/d/8870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n-lt"/>
              </a:rPr>
              <a:t>ЭТО ОПАСНЫЙ ПРЕДМЕТ?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695865" y="5772645"/>
            <a:ext cx="1852654" cy="699715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НЕТ</a:t>
            </a:r>
            <a:endParaRPr lang="ru-RU" b="1" dirty="0"/>
          </a:p>
        </p:txBody>
      </p:sp>
      <p:sp>
        <p:nvSpPr>
          <p:cNvPr id="6" name="Скругленный прямоугольник 5">
            <a:hlinkClick r:id="" action="ppaction://hlinkshowjump?jump=nextslide"/>
          </p:cNvPr>
          <p:cNvSpPr/>
          <p:nvPr/>
        </p:nvSpPr>
        <p:spPr>
          <a:xfrm>
            <a:off x="6643480" y="5772644"/>
            <a:ext cx="1852654" cy="699715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ДА</a:t>
            </a:r>
            <a:endParaRPr lang="ru-RU" sz="3600" b="1" dirty="0"/>
          </a:p>
        </p:txBody>
      </p:sp>
      <p:pic>
        <p:nvPicPr>
          <p:cNvPr id="13314" name="Picture 2" descr="http://www.pngpix.com/wp-content/uploads/2016/11/PNGPIX-COM-Screwdriver-Vector-PNG-Transparent-Image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552" y="1690052"/>
            <a:ext cx="5288896" cy="320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41944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920" y="2641600"/>
            <a:ext cx="11919568" cy="13255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УРОВЕНЬ «ОПАСНЫЕ ПРЕДМЕТЫ» ПРОЙДЕН </a:t>
            </a:r>
            <a:endParaRPr lang="ru-RU" sz="4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Скругленный прямоугольник 3">
            <a:hlinkClick r:id="rId2" action="ppaction://hlinksldjump"/>
          </p:cNvPr>
          <p:cNvSpPr/>
          <p:nvPr/>
        </p:nvSpPr>
        <p:spPr>
          <a:xfrm>
            <a:off x="4544943" y="5581651"/>
            <a:ext cx="3216413" cy="9525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МЕНЮ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48452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2876550" y="352425"/>
            <a:ext cx="6438900" cy="3714750"/>
          </a:xfrm>
          <a:prstGeom prst="roundRect">
            <a:avLst/>
          </a:prstGeom>
          <a:gradFill flip="none" rotWithShape="1">
            <a:gsLst>
              <a:gs pos="0">
                <a:srgbClr val="4D949A">
                  <a:shade val="30000"/>
                  <a:satMod val="115000"/>
                </a:srgbClr>
              </a:gs>
              <a:gs pos="50000">
                <a:srgbClr val="4D949A">
                  <a:shade val="67500"/>
                  <a:satMod val="115000"/>
                </a:srgbClr>
              </a:gs>
              <a:gs pos="100000">
                <a:srgbClr val="4D949A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170" name="Picture 2" descr="https://oboi.ws/wallpapers/17_12387_oboi_vektornyj_risunok_goroda_1920x1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1262898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3"/>
          <p:cNvSpPr/>
          <p:nvPr/>
        </p:nvSpPr>
        <p:spPr>
          <a:xfrm>
            <a:off x="3426800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3"/>
          <p:cNvSpPr/>
          <p:nvPr/>
        </p:nvSpPr>
        <p:spPr>
          <a:xfrm>
            <a:off x="5560279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3"/>
          <p:cNvSpPr/>
          <p:nvPr/>
        </p:nvSpPr>
        <p:spPr>
          <a:xfrm>
            <a:off x="7684354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3"/>
          <p:cNvSpPr/>
          <p:nvPr/>
        </p:nvSpPr>
        <p:spPr>
          <a:xfrm>
            <a:off x="9865579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https://png.pngtree.com/element_origin_min_pic/17/03/19/d8d07e4e690b2469c90d9b98d461333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1" b="100000" l="0" r="100000">
                        <a14:foregroundMark x1="53385" y1="25653" x2="53385" y2="25653"/>
                        <a14:foregroundMark x1="42462" y1="23349" x2="42462" y2="23349"/>
                        <a14:foregroundMark x1="57692" y1="23963" x2="57692" y2="23963"/>
                        <a14:foregroundMark x1="42154" y1="22120" x2="42154" y2="22120"/>
                        <a14:foregroundMark x1="63538" y1="76651" x2="63538" y2="76651"/>
                        <a14:foregroundMark x1="44615" y1="87865" x2="44615" y2="87865"/>
                        <a14:foregroundMark x1="43692" y1="84793" x2="43692" y2="84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7633" y="4552734"/>
            <a:ext cx="1821971" cy="199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2867025" y="352425"/>
            <a:ext cx="6438900" cy="3714750"/>
            <a:chOff x="2867025" y="352425"/>
            <a:chExt cx="6438900" cy="3714750"/>
          </a:xfrm>
        </p:grpSpPr>
        <p:sp>
          <p:nvSpPr>
            <p:cNvPr id="2" name="Скругленный прямоугольник 1"/>
            <p:cNvSpPr/>
            <p:nvPr/>
          </p:nvSpPr>
          <p:spPr>
            <a:xfrm>
              <a:off x="2867025" y="352425"/>
              <a:ext cx="6438900" cy="3714750"/>
            </a:xfrm>
            <a:prstGeom prst="roundRect">
              <a:avLst/>
            </a:prstGeom>
            <a:gradFill flip="none" rotWithShape="1">
              <a:gsLst>
                <a:gs pos="0">
                  <a:srgbClr val="4D949A">
                    <a:shade val="30000"/>
                    <a:satMod val="115000"/>
                  </a:srgbClr>
                </a:gs>
                <a:gs pos="50000">
                  <a:srgbClr val="4D949A">
                    <a:shade val="67500"/>
                    <a:satMod val="115000"/>
                  </a:srgbClr>
                </a:gs>
                <a:gs pos="100000">
                  <a:srgbClr val="4D949A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209925" y="657225"/>
              <a:ext cx="57435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Ты вышел на улицу погулять. На скамейке около дома ты нашел красивый кошелек. Что ты сделаешь?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Скругленный прямоугольник 17"/>
          <p:cNvSpPr/>
          <p:nvPr/>
        </p:nvSpPr>
        <p:spPr>
          <a:xfrm>
            <a:off x="2867025" y="352425"/>
            <a:ext cx="6438900" cy="3714750"/>
          </a:xfrm>
          <a:prstGeom prst="roundRect">
            <a:avLst/>
          </a:prstGeom>
          <a:gradFill flip="none" rotWithShape="1">
            <a:gsLst>
              <a:gs pos="0">
                <a:srgbClr val="4D949A">
                  <a:shade val="30000"/>
                  <a:satMod val="115000"/>
                </a:srgbClr>
              </a:gs>
              <a:gs pos="50000">
                <a:srgbClr val="4D949A">
                  <a:shade val="67500"/>
                  <a:satMod val="115000"/>
                </a:srgbClr>
              </a:gs>
              <a:gs pos="100000">
                <a:srgbClr val="4D949A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067175" y="1984593"/>
            <a:ext cx="4057650" cy="71437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ПОДБЕРУ НАХОДКУ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067175" y="3022817"/>
            <a:ext cx="4057650" cy="71437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ПРОЙДУ МИМО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51664" y="676596"/>
            <a:ext cx="50886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3175">
                  <a:solidFill>
                    <a:srgbClr val="EA4F4F"/>
                  </a:solidFill>
                </a:ln>
                <a:solidFill>
                  <a:schemeClr val="bg1"/>
                </a:solidFill>
              </a:rPr>
              <a:t>Этот кошелек, скорее всего, принадлежит другому человеку. Если ты гуляешь один, самым разумным решением будет пройти мимо. Если с родителями – сообщить им о находке.</a:t>
            </a:r>
            <a:endParaRPr lang="ru-RU" sz="2400" b="1" dirty="0">
              <a:ln w="3175">
                <a:solidFill>
                  <a:srgbClr val="EA4F4F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20685" y="744751"/>
            <a:ext cx="4829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n w="38100">
                  <a:solidFill>
                    <a:srgbClr val="00B050"/>
                  </a:solidFill>
                </a:ln>
                <a:solidFill>
                  <a:schemeClr val="bg1"/>
                </a:solidFill>
              </a:rPr>
              <a:t>ПРАВИЛЬНО!</a:t>
            </a:r>
            <a:endParaRPr lang="ru-RU" sz="6000" b="1" dirty="0">
              <a:ln w="38100">
                <a:solidFill>
                  <a:srgbClr val="00B050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1" name="Рисунок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228" y="2941277"/>
            <a:ext cx="981541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0.17669 0.0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28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95833E-6 7.40741E-7 L 0.17356 0.003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72" y="18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7" grpId="0" animBg="1"/>
      <p:bldP spid="7" grpId="1" animBg="1"/>
      <p:bldP spid="15" grpId="0" animBg="1"/>
      <p:bldP spid="15" grpId="1" animBg="1"/>
      <p:bldP spid="9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2876550" y="352425"/>
            <a:ext cx="6438900" cy="3714750"/>
          </a:xfrm>
          <a:prstGeom prst="roundRect">
            <a:avLst/>
          </a:prstGeom>
          <a:gradFill flip="none" rotWithShape="1">
            <a:gsLst>
              <a:gs pos="0">
                <a:srgbClr val="4D949A">
                  <a:shade val="30000"/>
                  <a:satMod val="115000"/>
                </a:srgbClr>
              </a:gs>
              <a:gs pos="50000">
                <a:srgbClr val="4D949A">
                  <a:shade val="67500"/>
                  <a:satMod val="115000"/>
                </a:srgbClr>
              </a:gs>
              <a:gs pos="100000">
                <a:srgbClr val="4D949A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170" name="Picture 2" descr="https://oboi.ws/wallpapers/17_12387_oboi_vektornyj_risunok_goroda_1920x1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1262898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3"/>
          <p:cNvSpPr/>
          <p:nvPr/>
        </p:nvSpPr>
        <p:spPr>
          <a:xfrm>
            <a:off x="3426800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3"/>
          <p:cNvSpPr/>
          <p:nvPr/>
        </p:nvSpPr>
        <p:spPr>
          <a:xfrm>
            <a:off x="5560279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3"/>
          <p:cNvSpPr/>
          <p:nvPr/>
        </p:nvSpPr>
        <p:spPr>
          <a:xfrm>
            <a:off x="7684354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3"/>
          <p:cNvSpPr/>
          <p:nvPr/>
        </p:nvSpPr>
        <p:spPr>
          <a:xfrm>
            <a:off x="9865579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https://png.pngtree.com/element_origin_min_pic/17/03/19/d8d07e4e690b2469c90d9b98d461333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1" b="100000" l="0" r="100000">
                        <a14:foregroundMark x1="53385" y1="25653" x2="53385" y2="25653"/>
                        <a14:foregroundMark x1="42462" y1="23349" x2="42462" y2="23349"/>
                        <a14:foregroundMark x1="57692" y1="23963" x2="57692" y2="23963"/>
                        <a14:foregroundMark x1="42154" y1="22120" x2="42154" y2="22120"/>
                        <a14:foregroundMark x1="63538" y1="76651" x2="63538" y2="76651"/>
                        <a14:foregroundMark x1="44615" y1="87865" x2="44615" y2="87865"/>
                        <a14:foregroundMark x1="43692" y1="84793" x2="43692" y2="84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0283" y="4552734"/>
            <a:ext cx="1821971" cy="199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2867025" y="352425"/>
            <a:ext cx="6438900" cy="3714750"/>
            <a:chOff x="2867025" y="352425"/>
            <a:chExt cx="6438900" cy="3714750"/>
          </a:xfrm>
        </p:grpSpPr>
        <p:sp>
          <p:nvSpPr>
            <p:cNvPr id="2" name="Скругленный прямоугольник 1"/>
            <p:cNvSpPr/>
            <p:nvPr/>
          </p:nvSpPr>
          <p:spPr>
            <a:xfrm>
              <a:off x="2867025" y="352425"/>
              <a:ext cx="6438900" cy="3714750"/>
            </a:xfrm>
            <a:prstGeom prst="roundRect">
              <a:avLst/>
            </a:prstGeom>
            <a:gradFill flip="none" rotWithShape="1">
              <a:gsLst>
                <a:gs pos="0">
                  <a:srgbClr val="4D949A">
                    <a:shade val="30000"/>
                    <a:satMod val="115000"/>
                  </a:srgbClr>
                </a:gs>
                <a:gs pos="50000">
                  <a:srgbClr val="4D949A">
                    <a:shade val="67500"/>
                    <a:satMod val="115000"/>
                  </a:srgbClr>
                </a:gs>
                <a:gs pos="100000">
                  <a:srgbClr val="4D949A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209925" y="657225"/>
              <a:ext cx="574357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</a:rPr>
                <a:t>Переходя дорогу к детской площадке ты заметил велосипедиста, едущего по пешеходному переходу. Можно ли так делать?</a:t>
              </a:r>
            </a:p>
            <a:p>
              <a:pPr algn="ctr"/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Скругленный прямоугольник 17"/>
          <p:cNvSpPr/>
          <p:nvPr/>
        </p:nvSpPr>
        <p:spPr>
          <a:xfrm>
            <a:off x="2867025" y="352425"/>
            <a:ext cx="6438900" cy="3714750"/>
          </a:xfrm>
          <a:prstGeom prst="roundRect">
            <a:avLst/>
          </a:prstGeom>
          <a:gradFill flip="none" rotWithShape="1">
            <a:gsLst>
              <a:gs pos="0">
                <a:srgbClr val="4D949A">
                  <a:shade val="30000"/>
                  <a:satMod val="115000"/>
                </a:srgbClr>
              </a:gs>
              <a:gs pos="50000">
                <a:srgbClr val="4D949A">
                  <a:shade val="67500"/>
                  <a:satMod val="115000"/>
                </a:srgbClr>
              </a:gs>
              <a:gs pos="100000">
                <a:srgbClr val="4D949A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51664" y="676596"/>
            <a:ext cx="50886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3175">
                  <a:solidFill>
                    <a:srgbClr val="EA4F4F"/>
                  </a:solidFill>
                </a:ln>
                <a:solidFill>
                  <a:schemeClr val="bg1"/>
                </a:solidFill>
              </a:rPr>
              <a:t>Категорически запрещено переезжать проезжую часть на велосипеде. Этим ты можешь подвергнуть свою жизнь опасности. Нужно слезть с велосипеда и перейти дорогу пешком.</a:t>
            </a:r>
            <a:endParaRPr lang="ru-RU" sz="2400" b="1" dirty="0">
              <a:ln w="3175">
                <a:solidFill>
                  <a:srgbClr val="EA4F4F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067175" y="1984593"/>
            <a:ext cx="4057650" cy="71437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ДА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067175" y="3022817"/>
            <a:ext cx="4057650" cy="71437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НЕТ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20685" y="744751"/>
            <a:ext cx="4829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n w="38100">
                  <a:solidFill>
                    <a:srgbClr val="00B050"/>
                  </a:solidFill>
                </a:ln>
                <a:solidFill>
                  <a:schemeClr val="bg1"/>
                </a:solidFill>
              </a:rPr>
              <a:t>ПРАВИЛЬНО!</a:t>
            </a:r>
            <a:endParaRPr lang="ru-RU" sz="6000" b="1" dirty="0">
              <a:ln w="38100">
                <a:solidFill>
                  <a:srgbClr val="00B050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1" name="Рисунок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228" y="2941277"/>
            <a:ext cx="981541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1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0.17669 0.0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28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45833E-6 7.40741E-7 L 0.17357 0.003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72" y="18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9" grpId="0"/>
      <p:bldP spid="7" grpId="0" animBg="1"/>
      <p:bldP spid="7" grpId="1" animBg="1"/>
      <p:bldP spid="15" grpId="0" animBg="1"/>
      <p:bldP spid="15" grpId="1" animBg="1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2876550" y="352425"/>
            <a:ext cx="6438900" cy="3714750"/>
          </a:xfrm>
          <a:prstGeom prst="roundRect">
            <a:avLst/>
          </a:prstGeom>
          <a:gradFill flip="none" rotWithShape="1">
            <a:gsLst>
              <a:gs pos="0">
                <a:srgbClr val="4D949A">
                  <a:shade val="30000"/>
                  <a:satMod val="115000"/>
                </a:srgbClr>
              </a:gs>
              <a:gs pos="50000">
                <a:srgbClr val="4D949A">
                  <a:shade val="67500"/>
                  <a:satMod val="115000"/>
                </a:srgbClr>
              </a:gs>
              <a:gs pos="100000">
                <a:srgbClr val="4D949A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170" name="Picture 2" descr="https://oboi.ws/wallpapers/17_12387_oboi_vektornyj_risunok_goroda_1920x1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1262898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3"/>
          <p:cNvSpPr/>
          <p:nvPr/>
        </p:nvSpPr>
        <p:spPr>
          <a:xfrm>
            <a:off x="3426800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3"/>
          <p:cNvSpPr/>
          <p:nvPr/>
        </p:nvSpPr>
        <p:spPr>
          <a:xfrm>
            <a:off x="5560279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3"/>
          <p:cNvSpPr/>
          <p:nvPr/>
        </p:nvSpPr>
        <p:spPr>
          <a:xfrm>
            <a:off x="7684354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3"/>
          <p:cNvSpPr/>
          <p:nvPr/>
        </p:nvSpPr>
        <p:spPr>
          <a:xfrm>
            <a:off x="9865579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https://png.pngtree.com/element_origin_min_pic/17/03/19/d8d07e4e690b2469c90d9b98d461333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1" b="100000" l="0" r="100000">
                        <a14:foregroundMark x1="53385" y1="25653" x2="53385" y2="25653"/>
                        <a14:foregroundMark x1="42462" y1="23349" x2="42462" y2="23349"/>
                        <a14:foregroundMark x1="57692" y1="23963" x2="57692" y2="23963"/>
                        <a14:foregroundMark x1="42154" y1="22120" x2="42154" y2="22120"/>
                        <a14:foregroundMark x1="63538" y1="76651" x2="63538" y2="76651"/>
                        <a14:foregroundMark x1="44615" y1="87865" x2="44615" y2="87865"/>
                        <a14:foregroundMark x1="43692" y1="84793" x2="43692" y2="84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73883" y="4552734"/>
            <a:ext cx="1821971" cy="199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2867025" y="352425"/>
            <a:ext cx="6438900" cy="3714750"/>
            <a:chOff x="2867025" y="352425"/>
            <a:chExt cx="6438900" cy="3714750"/>
          </a:xfrm>
        </p:grpSpPr>
        <p:sp>
          <p:nvSpPr>
            <p:cNvPr id="2" name="Скругленный прямоугольник 1"/>
            <p:cNvSpPr/>
            <p:nvPr/>
          </p:nvSpPr>
          <p:spPr>
            <a:xfrm>
              <a:off x="2867025" y="352425"/>
              <a:ext cx="6438900" cy="3714750"/>
            </a:xfrm>
            <a:prstGeom prst="roundRect">
              <a:avLst/>
            </a:prstGeom>
            <a:gradFill flip="none" rotWithShape="1">
              <a:gsLst>
                <a:gs pos="0">
                  <a:srgbClr val="4D949A">
                    <a:shade val="30000"/>
                    <a:satMod val="115000"/>
                  </a:srgbClr>
                </a:gs>
                <a:gs pos="50000">
                  <a:srgbClr val="4D949A">
                    <a:shade val="67500"/>
                    <a:satMod val="115000"/>
                  </a:srgbClr>
                </a:gs>
                <a:gs pos="100000">
                  <a:srgbClr val="4D949A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209925" y="657225"/>
              <a:ext cx="5743575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</a:rPr>
                <a:t>Ты играл на детской площадке, когда к тебе подошла незнакомая тетя. Она сказала, что у нее дома есть чудесные котята, и предложила поехать к ней. Как ты поступишь?</a:t>
              </a:r>
            </a:p>
            <a:p>
              <a:pPr algn="ctr"/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Скругленный прямоугольник 17"/>
          <p:cNvSpPr/>
          <p:nvPr/>
        </p:nvSpPr>
        <p:spPr>
          <a:xfrm>
            <a:off x="2871788" y="352425"/>
            <a:ext cx="6438900" cy="3714750"/>
          </a:xfrm>
          <a:prstGeom prst="roundRect">
            <a:avLst/>
          </a:prstGeom>
          <a:gradFill flip="none" rotWithShape="1">
            <a:gsLst>
              <a:gs pos="0">
                <a:srgbClr val="4D949A">
                  <a:shade val="30000"/>
                  <a:satMod val="115000"/>
                </a:srgbClr>
              </a:gs>
              <a:gs pos="50000">
                <a:srgbClr val="4D949A">
                  <a:shade val="67500"/>
                  <a:satMod val="115000"/>
                </a:srgbClr>
              </a:gs>
              <a:gs pos="100000">
                <a:srgbClr val="4D949A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51664" y="676596"/>
            <a:ext cx="50886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3175">
                  <a:solidFill>
                    <a:srgbClr val="EA4F4F"/>
                  </a:solidFill>
                </a:ln>
                <a:solidFill>
                  <a:schemeClr val="bg1"/>
                </a:solidFill>
              </a:rPr>
              <a:t>Никогда не общайся с незнакомыми людьми. Даже если человек выглядит безобидно, он может быть преступником. </a:t>
            </a:r>
            <a:endParaRPr lang="ru-RU" sz="2400" b="1" dirty="0">
              <a:ln w="3175">
                <a:solidFill>
                  <a:srgbClr val="EA4F4F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067175" y="1984593"/>
            <a:ext cx="4057650" cy="71437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СОГЛАШУСЬ, ВЕДЬ Я ЛЮБЛЮ КОТЯТ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067175" y="3022817"/>
            <a:ext cx="4057650" cy="71437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ОТКАЖУСЬ, С НЕЗНАКОМЫМИ РАЗГОВАРИВАТЬ НЕЛЬЗЯ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20685" y="744751"/>
            <a:ext cx="4829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n w="38100">
                  <a:solidFill>
                    <a:srgbClr val="00B050"/>
                  </a:solidFill>
                </a:ln>
                <a:solidFill>
                  <a:schemeClr val="bg1"/>
                </a:solidFill>
              </a:rPr>
              <a:t>ПРАВИЛЬНО!</a:t>
            </a:r>
            <a:endParaRPr lang="ru-RU" sz="6000" b="1" dirty="0">
              <a:ln w="38100">
                <a:solidFill>
                  <a:srgbClr val="00B050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1" name="Рисунок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228" y="2941277"/>
            <a:ext cx="981541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1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0.17669 0.0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28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45833E-6 7.40741E-7 L 0.17357 0.003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72" y="18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9" grpId="0"/>
      <p:bldP spid="7" grpId="0" animBg="1"/>
      <p:bldP spid="7" grpId="1" animBg="1"/>
      <p:bldP spid="15" grpId="0" animBg="1"/>
      <p:bldP spid="15" grpId="1" animBg="1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2876550" y="352425"/>
            <a:ext cx="6438900" cy="3714750"/>
          </a:xfrm>
          <a:prstGeom prst="roundRect">
            <a:avLst/>
          </a:prstGeom>
          <a:gradFill flip="none" rotWithShape="1">
            <a:gsLst>
              <a:gs pos="0">
                <a:srgbClr val="4D949A">
                  <a:shade val="30000"/>
                  <a:satMod val="115000"/>
                </a:srgbClr>
              </a:gs>
              <a:gs pos="50000">
                <a:srgbClr val="4D949A">
                  <a:shade val="67500"/>
                  <a:satMod val="115000"/>
                </a:srgbClr>
              </a:gs>
              <a:gs pos="100000">
                <a:srgbClr val="4D949A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170" name="Picture 2" descr="https://oboi.ws/wallpapers/17_12387_oboi_vektornyj_risunok_goroda_1920x1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1262898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3"/>
          <p:cNvSpPr/>
          <p:nvPr/>
        </p:nvSpPr>
        <p:spPr>
          <a:xfrm>
            <a:off x="3426800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3"/>
          <p:cNvSpPr/>
          <p:nvPr/>
        </p:nvSpPr>
        <p:spPr>
          <a:xfrm>
            <a:off x="5560279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3"/>
          <p:cNvSpPr/>
          <p:nvPr/>
        </p:nvSpPr>
        <p:spPr>
          <a:xfrm>
            <a:off x="7684354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3"/>
          <p:cNvSpPr/>
          <p:nvPr/>
        </p:nvSpPr>
        <p:spPr>
          <a:xfrm>
            <a:off x="9865579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https://png.pngtree.com/element_origin_min_pic/17/03/19/d8d07e4e690b2469c90d9b98d461333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1" b="100000" l="0" r="100000">
                        <a14:foregroundMark x1="53385" y1="25653" x2="53385" y2="25653"/>
                        <a14:foregroundMark x1="42462" y1="23349" x2="42462" y2="23349"/>
                        <a14:foregroundMark x1="57692" y1="23963" x2="57692" y2="23963"/>
                        <a14:foregroundMark x1="42154" y1="22120" x2="42154" y2="22120"/>
                        <a14:foregroundMark x1="63538" y1="76651" x2="63538" y2="76651"/>
                        <a14:foregroundMark x1="44615" y1="87865" x2="44615" y2="87865"/>
                        <a14:foregroundMark x1="43692" y1="84793" x2="43692" y2="84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7483" y="4552734"/>
            <a:ext cx="1821971" cy="199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2867025" y="352425"/>
            <a:ext cx="6438900" cy="3714750"/>
            <a:chOff x="2867025" y="352425"/>
            <a:chExt cx="6438900" cy="3714750"/>
          </a:xfrm>
        </p:grpSpPr>
        <p:sp>
          <p:nvSpPr>
            <p:cNvPr id="2" name="Скругленный прямоугольник 1"/>
            <p:cNvSpPr/>
            <p:nvPr/>
          </p:nvSpPr>
          <p:spPr>
            <a:xfrm>
              <a:off x="2867025" y="352425"/>
              <a:ext cx="6438900" cy="3714750"/>
            </a:xfrm>
            <a:prstGeom prst="roundRect">
              <a:avLst/>
            </a:prstGeom>
            <a:gradFill flip="none" rotWithShape="1">
              <a:gsLst>
                <a:gs pos="0">
                  <a:srgbClr val="4D949A">
                    <a:shade val="30000"/>
                    <a:satMod val="115000"/>
                  </a:srgbClr>
                </a:gs>
                <a:gs pos="50000">
                  <a:srgbClr val="4D949A">
                    <a:shade val="67500"/>
                    <a:satMod val="115000"/>
                  </a:srgbClr>
                </a:gs>
                <a:gs pos="100000">
                  <a:srgbClr val="4D949A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209925" y="657225"/>
              <a:ext cx="574357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</a:rPr>
                <a:t>Возвращаясь домой, ты увидел, что дверь в подвал открыта. Тебе всегда было интересно, что находится за этой дверью. Как поступить?</a:t>
              </a:r>
            </a:p>
            <a:p>
              <a:pPr algn="ctr"/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Скругленный прямоугольник 17"/>
          <p:cNvSpPr/>
          <p:nvPr/>
        </p:nvSpPr>
        <p:spPr>
          <a:xfrm>
            <a:off x="2871788" y="352425"/>
            <a:ext cx="6438900" cy="3714750"/>
          </a:xfrm>
          <a:prstGeom prst="roundRect">
            <a:avLst/>
          </a:prstGeom>
          <a:gradFill flip="none" rotWithShape="1">
            <a:gsLst>
              <a:gs pos="0">
                <a:srgbClr val="4D949A">
                  <a:shade val="30000"/>
                  <a:satMod val="115000"/>
                </a:srgbClr>
              </a:gs>
              <a:gs pos="50000">
                <a:srgbClr val="4D949A">
                  <a:shade val="67500"/>
                  <a:satMod val="115000"/>
                </a:srgbClr>
              </a:gs>
              <a:gs pos="100000">
                <a:srgbClr val="4D949A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3820685" y="744751"/>
            <a:ext cx="4829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n w="38100">
                  <a:solidFill>
                    <a:srgbClr val="00B050"/>
                  </a:solidFill>
                </a:ln>
                <a:solidFill>
                  <a:schemeClr val="bg1"/>
                </a:solidFill>
              </a:rPr>
              <a:t>ПРАВИЛЬНО!</a:t>
            </a:r>
            <a:endParaRPr lang="ru-RU" sz="6000" b="1" dirty="0">
              <a:ln w="38100">
                <a:solidFill>
                  <a:srgbClr val="00B05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51664" y="676596"/>
            <a:ext cx="50886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3175">
                  <a:solidFill>
                    <a:srgbClr val="EA4F4F"/>
                  </a:solidFill>
                </a:ln>
                <a:solidFill>
                  <a:schemeClr val="bg1"/>
                </a:solidFill>
              </a:rPr>
              <a:t>Нельзя заходить в места, не предназначенные для детей. В подвалах могут находиться бездомные животные, а дверь может захлопнуться.</a:t>
            </a:r>
            <a:endParaRPr lang="ru-RU" sz="2400" b="1" dirty="0">
              <a:ln w="3175">
                <a:solidFill>
                  <a:srgbClr val="EA4F4F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067175" y="1984593"/>
            <a:ext cx="4057650" cy="71437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ЗАЙДУ В ПОДВАЛ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067175" y="3022817"/>
            <a:ext cx="4057650" cy="71437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ПОЙДУ ДОМОЙ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21" name="Рисунок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228" y="2941277"/>
            <a:ext cx="981541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0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0.17669 0.0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28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45833E-6 7.40741E-7 L 0.17357 0.003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72" y="18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/>
      <p:bldP spid="9" grpId="0"/>
      <p:bldP spid="7" grpId="0" animBg="1"/>
      <p:bldP spid="7" grpId="1" animBg="1"/>
      <p:bldP spid="15" grpId="0" animBg="1"/>
      <p:bldP spid="1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997" y="652005"/>
            <a:ext cx="9144000" cy="2293413"/>
          </a:xfrm>
        </p:spPr>
        <p:txBody>
          <a:bodyPr>
            <a:normAutofit fontScale="90000"/>
          </a:bodyPr>
          <a:lstStyle/>
          <a:p>
            <a:pPr marL="18288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ПРАВИЛА БЕЗОПАСНОСТИ НА УЛИЦЕ И ДОМА</a:t>
            </a:r>
            <a:endParaRPr lang="ru-RU" b="1" dirty="0">
              <a:solidFill>
                <a:srgbClr val="FF0000"/>
              </a:solidFill>
              <a:latin typeface="Arial Black" panose="020B0A04020102020204" pitchFamily="34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4" name="Скругленный прямоугольник 3">
            <a:hlinkClick r:id="rId2" action="ppaction://hlinksldjump"/>
          </p:cNvPr>
          <p:cNvSpPr/>
          <p:nvPr/>
        </p:nvSpPr>
        <p:spPr>
          <a:xfrm>
            <a:off x="4386467" y="4649306"/>
            <a:ext cx="3419061" cy="1152939"/>
          </a:xfrm>
          <a:prstGeom prst="roundRect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НАЧАТЬ</a:t>
            </a:r>
            <a:endParaRPr lang="ru-RU" sz="4400" b="1" dirty="0">
              <a:solidFill>
                <a:schemeClr val="bg1"/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8" name="Управляющая кнопка: настраиваемая 7">
            <a:hlinkClick r:id="" action="ppaction://hlinkshowjump?jump=endshow" highlightClick="1"/>
          </p:cNvPr>
          <p:cNvSpPr/>
          <p:nvPr/>
        </p:nvSpPr>
        <p:spPr>
          <a:xfrm>
            <a:off x="11229975" y="342442"/>
            <a:ext cx="647700" cy="619125"/>
          </a:xfrm>
          <a:prstGeom prst="actionButtonBlank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X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189136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E352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2876550" y="352425"/>
            <a:ext cx="6438900" cy="3714750"/>
          </a:xfrm>
          <a:prstGeom prst="roundRect">
            <a:avLst/>
          </a:prstGeom>
          <a:gradFill flip="none" rotWithShape="1">
            <a:gsLst>
              <a:gs pos="0">
                <a:srgbClr val="4D949A">
                  <a:shade val="30000"/>
                  <a:satMod val="115000"/>
                </a:srgbClr>
              </a:gs>
              <a:gs pos="50000">
                <a:srgbClr val="4D949A">
                  <a:shade val="67500"/>
                  <a:satMod val="115000"/>
                </a:srgbClr>
              </a:gs>
              <a:gs pos="100000">
                <a:srgbClr val="4D949A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170" name="Picture 2" descr="https://oboi.ws/wallpapers/17_12387_oboi_vektornyj_risunok_goroda_1920x1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1262898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3"/>
          <p:cNvSpPr/>
          <p:nvPr/>
        </p:nvSpPr>
        <p:spPr>
          <a:xfrm>
            <a:off x="3426800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3"/>
          <p:cNvSpPr/>
          <p:nvPr/>
        </p:nvSpPr>
        <p:spPr>
          <a:xfrm>
            <a:off x="5560279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3"/>
          <p:cNvSpPr/>
          <p:nvPr/>
        </p:nvSpPr>
        <p:spPr>
          <a:xfrm>
            <a:off x="7684354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3"/>
          <p:cNvSpPr/>
          <p:nvPr/>
        </p:nvSpPr>
        <p:spPr>
          <a:xfrm>
            <a:off x="9865579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https://png.pngtree.com/element_origin_min_pic/17/03/19/d8d07e4e690b2469c90d9b98d461333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1" b="100000" l="0" r="100000">
                        <a14:foregroundMark x1="53385" y1="25653" x2="53385" y2="25653"/>
                        <a14:foregroundMark x1="42462" y1="23349" x2="42462" y2="23349"/>
                        <a14:foregroundMark x1="57692" y1="23963" x2="57692" y2="23963"/>
                        <a14:foregroundMark x1="42154" y1="22120" x2="42154" y2="22120"/>
                        <a14:foregroundMark x1="63538" y1="76651" x2="63538" y2="76651"/>
                        <a14:foregroundMark x1="44615" y1="87865" x2="44615" y2="87865"/>
                        <a14:foregroundMark x1="43692" y1="84793" x2="43692" y2="84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79183" y="4552734"/>
            <a:ext cx="1821971" cy="199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2867025" y="352425"/>
            <a:ext cx="6438900" cy="3714750"/>
            <a:chOff x="2867025" y="352425"/>
            <a:chExt cx="6438900" cy="3714750"/>
          </a:xfrm>
        </p:grpSpPr>
        <p:sp>
          <p:nvSpPr>
            <p:cNvPr id="2" name="Скругленный прямоугольник 1"/>
            <p:cNvSpPr/>
            <p:nvPr/>
          </p:nvSpPr>
          <p:spPr>
            <a:xfrm>
              <a:off x="2867025" y="352425"/>
              <a:ext cx="6438900" cy="3714750"/>
            </a:xfrm>
            <a:prstGeom prst="roundRect">
              <a:avLst/>
            </a:prstGeom>
            <a:gradFill flip="none" rotWithShape="1">
              <a:gsLst>
                <a:gs pos="0">
                  <a:srgbClr val="4D949A">
                    <a:shade val="30000"/>
                    <a:satMod val="115000"/>
                  </a:srgbClr>
                </a:gs>
                <a:gs pos="50000">
                  <a:srgbClr val="4D949A">
                    <a:shade val="67500"/>
                    <a:satMod val="115000"/>
                  </a:srgbClr>
                </a:gs>
                <a:gs pos="100000">
                  <a:srgbClr val="4D949A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209925" y="657225"/>
              <a:ext cx="574357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</a:rPr>
                <a:t>Около подъезда ты видишь милую собачку. Хозяина поблизости видно не было. Твои действия?</a:t>
              </a:r>
            </a:p>
            <a:p>
              <a:pPr algn="ctr"/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Скругленный прямоугольник 17"/>
          <p:cNvSpPr/>
          <p:nvPr/>
        </p:nvSpPr>
        <p:spPr>
          <a:xfrm>
            <a:off x="2886075" y="352425"/>
            <a:ext cx="6438900" cy="3714750"/>
          </a:xfrm>
          <a:prstGeom prst="roundRect">
            <a:avLst/>
          </a:prstGeom>
          <a:gradFill flip="none" rotWithShape="1">
            <a:gsLst>
              <a:gs pos="0">
                <a:srgbClr val="4D949A">
                  <a:shade val="30000"/>
                  <a:satMod val="115000"/>
                </a:srgbClr>
              </a:gs>
              <a:gs pos="50000">
                <a:srgbClr val="4D949A">
                  <a:shade val="67500"/>
                  <a:satMod val="115000"/>
                </a:srgbClr>
              </a:gs>
              <a:gs pos="100000">
                <a:srgbClr val="4D949A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03459" y="672302"/>
            <a:ext cx="52041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3175">
                  <a:solidFill>
                    <a:srgbClr val="EA4F4F"/>
                  </a:solidFill>
                </a:ln>
                <a:solidFill>
                  <a:schemeClr val="bg1"/>
                </a:solidFill>
              </a:rPr>
              <a:t>Укус собаки, домашней или бездомной, может нести серьезные последствия для здоровья. Всегда спрашивайте разрешения у хозяев и не подходите к бездомным собакам.</a:t>
            </a:r>
            <a:endParaRPr lang="ru-RU" sz="2400" b="1" dirty="0">
              <a:ln w="3175">
                <a:solidFill>
                  <a:srgbClr val="EA4F4F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067175" y="1984593"/>
            <a:ext cx="4057650" cy="71437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ПОГЛАЖУ ЕЕ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067175" y="3022817"/>
            <a:ext cx="4057650" cy="71437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ЗАЙДУ В ПОДЪЕЗД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20685" y="744751"/>
            <a:ext cx="4829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n w="38100">
                  <a:solidFill>
                    <a:srgbClr val="00B050"/>
                  </a:solidFill>
                </a:ln>
                <a:solidFill>
                  <a:schemeClr val="bg1"/>
                </a:solidFill>
              </a:rPr>
              <a:t>ПРАВИЛЬНО!</a:t>
            </a:r>
            <a:endParaRPr lang="ru-RU" sz="6000" b="1" dirty="0">
              <a:ln w="38100">
                <a:solidFill>
                  <a:srgbClr val="00B050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1" name="Рисунок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228" y="2941277"/>
            <a:ext cx="981541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6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1767 0.0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28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54167E-6 7.40741E-7 L 0.20717 0.0046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52" y="23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9" grpId="0"/>
      <p:bldP spid="7" grpId="0" animBg="1"/>
      <p:bldP spid="7" grpId="1" animBg="1"/>
      <p:bldP spid="15" grpId="0" animBg="1"/>
      <p:bldP spid="15" grpId="1" animBg="1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8773" y="1492531"/>
            <a:ext cx="10515600" cy="13255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УРОВЕНЬ «ПРОГУЛКА ПО УЛИЦЕ» ПРОЙДЕН </a:t>
            </a:r>
            <a:endParaRPr lang="ru-RU" sz="4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Скругленный прямоугольник 3">
            <a:hlinkClick r:id="rId2" action="ppaction://hlinksldjump"/>
          </p:cNvPr>
          <p:cNvSpPr/>
          <p:nvPr/>
        </p:nvSpPr>
        <p:spPr>
          <a:xfrm>
            <a:off x="4544943" y="5581651"/>
            <a:ext cx="3216413" cy="9525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МЕНЮ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171012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tchasjacket.us/wp-content/uploads/2018/09/Background-Png-green-flower-garden-backgrounds-for-powerpoint-ppt-rhpptbackgroundsorg-city-childrens-playground-silhouette-stock-vector-rhshutterstockcom-city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37"/>
            <a:ext cx="12192000" cy="687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500437" y="195262"/>
            <a:ext cx="5191125" cy="4031456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На высоком берегу,</a:t>
            </a:r>
          </a:p>
          <a:p>
            <a:pPr algn="ctr"/>
            <a:r>
              <a:rPr lang="ru-RU" sz="2400" b="1" dirty="0" smtClean="0"/>
              <a:t>Дети, </a:t>
            </a:r>
            <a:r>
              <a:rPr lang="ru-RU" sz="2400" b="1" dirty="0"/>
              <a:t>не играйте!</a:t>
            </a:r>
          </a:p>
          <a:p>
            <a:pPr algn="ctr"/>
            <a:r>
              <a:rPr lang="ru-RU" sz="2400" b="1" dirty="0"/>
              <a:t>Из-под ног уйти земля</a:t>
            </a:r>
          </a:p>
          <a:p>
            <a:pPr algn="ctr"/>
            <a:r>
              <a:rPr lang="ru-RU" sz="2400" b="1" dirty="0"/>
              <a:t>Может, так и знайте!</a:t>
            </a:r>
          </a:p>
          <a:p>
            <a:pPr algn="ctr"/>
            <a:r>
              <a:rPr lang="ru-RU" sz="2400" b="1" dirty="0"/>
              <a:t>И с обрыва прямо вниз</a:t>
            </a:r>
          </a:p>
          <a:p>
            <a:pPr algn="ctr"/>
            <a:r>
              <a:rPr lang="ru-RU" sz="2400" b="1" dirty="0"/>
              <a:t>В воду полетите…</a:t>
            </a:r>
          </a:p>
          <a:p>
            <a:pPr algn="ctr"/>
            <a:r>
              <a:rPr lang="ru-RU" sz="2400" b="1" dirty="0"/>
              <a:t>И останется кричать:</a:t>
            </a:r>
          </a:p>
          <a:p>
            <a:pPr algn="ctr"/>
            <a:r>
              <a:rPr lang="ru-RU" sz="2400" b="1" dirty="0"/>
              <a:t>«Люди, помогите!!!»</a:t>
            </a:r>
          </a:p>
        </p:txBody>
      </p:sp>
      <p:pic>
        <p:nvPicPr>
          <p:cNvPr id="1032" name="Picture 8" descr="http://pic71.nipic.com/file/20150710/1237496_002508237000_2.jpg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0" b="48926" l="5273" r="37793">
                        <a14:foregroundMark x1="18652" y1="18066" x2="18652" y2="18066"/>
                        <a14:foregroundMark x1="24316" y1="18262" x2="24316" y2="18262"/>
                        <a14:foregroundMark x1="21582" y1="20898" x2="21582" y2="20898"/>
                        <a14:backgroundMark x1="29590" y1="20605" x2="31055" y2="19824"/>
                        <a14:backgroundMark x1="31445" y1="17871" x2="30859" y2="19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0" t="37109" r="60937" b="51758"/>
          <a:stretch/>
        </p:blipFill>
        <p:spPr bwMode="auto">
          <a:xfrm>
            <a:off x="47625" y="5600700"/>
            <a:ext cx="320040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pic71.nipic.com/file/20150710/1237496_002508237000_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0" b="48926" l="5273" r="37793">
                        <a14:foregroundMark x1="18652" y1="18066" x2="18652" y2="18066"/>
                        <a14:foregroundMark x1="24316" y1="18262" x2="24316" y2="18262"/>
                        <a14:foregroundMark x1="21582" y1="20898" x2="21582" y2="20898"/>
                        <a14:backgroundMark x1="29590" y1="20605" x2="31055" y2="19824"/>
                        <a14:backgroundMark x1="31445" y1="17871" x2="30859" y2="19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0" t="5762" r="63281" b="62793"/>
          <a:stretch/>
        </p:blipFill>
        <p:spPr bwMode="auto">
          <a:xfrm>
            <a:off x="47625" y="2533649"/>
            <a:ext cx="2971800" cy="306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pic71.nipic.com/file/20150710/1237496_002508237000_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633" b="94043" l="4102" r="41309">
                        <a14:foregroundMark x1="19434" y1="59961" x2="19434" y2="59961"/>
                        <a14:foregroundMark x1="19043" y1="59668" x2="19043" y2="59668"/>
                        <a14:foregroundMark x1="24512" y1="60840" x2="24512" y2="60840"/>
                        <a14:foregroundMark x1="23828" y1="60449" x2="23828" y2="60449"/>
                        <a14:foregroundMark x1="20508" y1="62988" x2="20508" y2="62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4" t="48877" r="58626" b="23876"/>
          <a:stretch/>
        </p:blipFill>
        <p:spPr bwMode="auto">
          <a:xfrm>
            <a:off x="8420099" y="2962275"/>
            <a:ext cx="3619501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pic71.nipic.com/file/20150710/1237496_002508237000_2.jpg"/>
          <p:cNvPicPr>
            <a:picLocks noChangeAspect="1" noChangeArrowheads="1"/>
          </p:cNvPicPr>
          <p:nvPr/>
        </p:nvPicPr>
        <p:blipFill rotWithShape="1"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633" b="94043" l="4102" r="41309">
                        <a14:foregroundMark x1="19434" y1="59961" x2="19434" y2="59961"/>
                        <a14:foregroundMark x1="19043" y1="59668" x2="19043" y2="59668"/>
                        <a14:foregroundMark x1="24512" y1="60840" x2="24512" y2="60840"/>
                        <a14:foregroundMark x1="23828" y1="60449" x2="23828" y2="60449"/>
                        <a14:foregroundMark x1="20508" y1="62988" x2="20508" y2="62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4" t="76221" r="58626" b="11181"/>
          <a:stretch/>
        </p:blipFill>
        <p:spPr bwMode="auto">
          <a:xfrm>
            <a:off x="8420099" y="5610225"/>
            <a:ext cx="3619501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3500437" y="196454"/>
            <a:ext cx="5191125" cy="4021931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Пляж буйками окружён</a:t>
            </a:r>
          </a:p>
          <a:p>
            <a:pPr algn="ctr"/>
            <a:r>
              <a:rPr lang="ru-RU" sz="2400" b="1" dirty="0"/>
              <a:t>От судов, коряг и волн.</a:t>
            </a:r>
          </a:p>
          <a:p>
            <a:pPr algn="ctr"/>
            <a:r>
              <a:rPr lang="ru-RU" sz="2400" b="1" dirty="0"/>
              <a:t>Значит, можно здесь купаться,</a:t>
            </a:r>
          </a:p>
          <a:p>
            <a:pPr algn="ctr"/>
            <a:r>
              <a:rPr lang="ru-RU" sz="2400" b="1" dirty="0"/>
              <a:t>Ничего не опасаться.</a:t>
            </a:r>
          </a:p>
          <a:p>
            <a:pPr algn="ctr"/>
            <a:r>
              <a:rPr lang="ru-RU" sz="2400" b="1" dirty="0"/>
              <a:t>Веселитесь, как хотите,</a:t>
            </a:r>
          </a:p>
          <a:p>
            <a:pPr algn="ctr"/>
            <a:r>
              <a:rPr lang="ru-RU" sz="2400" b="1" dirty="0"/>
              <a:t>Но, пожалуйста, учтите:</a:t>
            </a:r>
          </a:p>
          <a:p>
            <a:pPr algn="ctr"/>
            <a:r>
              <a:rPr lang="ru-RU" sz="2400" b="1" dirty="0"/>
              <a:t>Чтобы жизнь не потерять –</a:t>
            </a:r>
          </a:p>
          <a:p>
            <a:pPr algn="ctr"/>
            <a:r>
              <a:rPr lang="ru-RU" sz="2400" b="1" dirty="0"/>
              <a:t>За буйки не заплывать!</a:t>
            </a:r>
          </a:p>
        </p:txBody>
      </p:sp>
      <p:sp>
        <p:nvSpPr>
          <p:cNvPr id="4" name="Овальная выноска 3"/>
          <p:cNvSpPr/>
          <p:nvPr/>
        </p:nvSpPr>
        <p:spPr>
          <a:xfrm>
            <a:off x="971088" y="976311"/>
            <a:ext cx="2288843" cy="1533525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Я ПОНЯЛ!</a:t>
            </a:r>
            <a:endParaRPr lang="ru-RU" sz="2400" b="1" dirty="0">
              <a:ln w="12700">
                <a:solidFill>
                  <a:schemeClr val="tx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4" name="Овальная выноска 13"/>
          <p:cNvSpPr/>
          <p:nvPr/>
        </p:nvSpPr>
        <p:spPr>
          <a:xfrm flipH="1">
            <a:off x="8932068" y="1471611"/>
            <a:ext cx="2276937" cy="1533525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Я ПОНЯЛ!</a:t>
            </a:r>
            <a:endParaRPr lang="ru-RU" sz="2400" b="1" dirty="0">
              <a:ln w="12700">
                <a:solidFill>
                  <a:schemeClr val="tx1"/>
                </a:solidFill>
              </a:ln>
              <a:latin typeface="Comic Sans MS" panose="030F0702030302020204" pitchFamily="66" charset="0"/>
            </a:endParaRPr>
          </a:p>
        </p:txBody>
      </p:sp>
      <p:pic>
        <p:nvPicPr>
          <p:cNvPr id="1036" name="Picture 12" descr="http://www.clipartbest.com/cliparts/9cp/6j7/9cp6j7EB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948" y="3071864"/>
            <a:ext cx="1252204" cy="125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80" y="5263746"/>
            <a:ext cx="1339770" cy="133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72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0093 L 0.12748 -0.03981 C 0.15404 -0.04907 0.19388 -0.05393 0.23568 -0.05393 C 0.28321 -0.05393 0.32136 -0.04907 0.34792 -0.03981 L 0.47552 0.00093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76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52 0.00093 L 0.34779 -0.04005 C 0.3211 -0.0493 0.28138 -0.05393 0.23959 -0.05393 C 0.19206 -0.05393 0.15391 -0.0493 0.12735 -0.04005 L -2.5E-6 0.00093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76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4" grpId="1" animBg="1"/>
      <p:bldP spid="14" grpId="0" animBg="1"/>
      <p:bldP spid="14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tchasjacket.us/wp-content/uploads/2018/09/Background-Png-green-flower-garden-backgrounds-for-powerpoint-ppt-rhpptbackgroundsorg-city-childrens-playground-silhouette-stock-vector-rhshutterstockcom-city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37"/>
            <a:ext cx="12192000" cy="687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500437" y="195262"/>
            <a:ext cx="5191125" cy="4031456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Не надо безобразничать</a:t>
            </a:r>
          </a:p>
          <a:p>
            <a:pPr algn="ctr"/>
            <a:r>
              <a:rPr lang="ru-RU" sz="2400" b="1" dirty="0"/>
              <a:t>И делать дырки в круге;</a:t>
            </a:r>
          </a:p>
          <a:p>
            <a:pPr algn="ctr"/>
            <a:r>
              <a:rPr lang="ru-RU" sz="2400" b="1" dirty="0"/>
              <a:t>Не стоит жизнью рисковать</a:t>
            </a:r>
          </a:p>
          <a:p>
            <a:pPr algn="ctr"/>
            <a:r>
              <a:rPr lang="ru-RU" sz="2400" b="1" dirty="0"/>
              <a:t>Ни другу, ни подруге.</a:t>
            </a:r>
          </a:p>
          <a:p>
            <a:pPr algn="ctr"/>
            <a:r>
              <a:rPr lang="ru-RU" sz="2400" b="1" dirty="0"/>
              <a:t>Но если ты, но если ты</a:t>
            </a:r>
          </a:p>
          <a:p>
            <a:pPr algn="ctr"/>
            <a:r>
              <a:rPr lang="ru-RU" sz="2400" b="1" dirty="0"/>
              <a:t>Шалун и злой проказник –</a:t>
            </a:r>
          </a:p>
          <a:p>
            <a:pPr algn="ctr"/>
            <a:r>
              <a:rPr lang="ru-RU" sz="2400" b="1" dirty="0"/>
              <a:t>Недалеко и до беды:</a:t>
            </a:r>
          </a:p>
          <a:p>
            <a:pPr algn="ctr"/>
            <a:r>
              <a:rPr lang="ru-RU" sz="2400" b="1" dirty="0"/>
              <a:t>Дырявый круг опасен.</a:t>
            </a:r>
          </a:p>
        </p:txBody>
      </p:sp>
      <p:pic>
        <p:nvPicPr>
          <p:cNvPr id="1032" name="Picture 8" descr="http://pic71.nipic.com/file/20150710/1237496_002508237000_2.jpg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0" b="48926" l="5273" r="37793">
                        <a14:foregroundMark x1="18652" y1="18066" x2="18652" y2="18066"/>
                        <a14:foregroundMark x1="24316" y1="18262" x2="24316" y2="18262"/>
                        <a14:foregroundMark x1="21582" y1="20898" x2="21582" y2="20898"/>
                        <a14:backgroundMark x1="29590" y1="20605" x2="31055" y2="19824"/>
                        <a14:backgroundMark x1="31445" y1="17871" x2="30859" y2="19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0" t="37109" r="60937" b="51758"/>
          <a:stretch/>
        </p:blipFill>
        <p:spPr bwMode="auto">
          <a:xfrm>
            <a:off x="47625" y="5600700"/>
            <a:ext cx="320040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pic71.nipic.com/file/20150710/1237496_002508237000_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0" b="48926" l="5273" r="37793">
                        <a14:foregroundMark x1="18652" y1="18066" x2="18652" y2="18066"/>
                        <a14:foregroundMark x1="24316" y1="18262" x2="24316" y2="18262"/>
                        <a14:foregroundMark x1="21582" y1="20898" x2="21582" y2="20898"/>
                        <a14:backgroundMark x1="29590" y1="20605" x2="31055" y2="19824"/>
                        <a14:backgroundMark x1="31445" y1="17871" x2="30859" y2="19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0" t="5762" r="63281" b="62793"/>
          <a:stretch/>
        </p:blipFill>
        <p:spPr bwMode="auto">
          <a:xfrm>
            <a:off x="47625" y="2533649"/>
            <a:ext cx="2971800" cy="306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pic71.nipic.com/file/20150710/1237496_002508237000_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633" b="94043" l="4102" r="41309">
                        <a14:foregroundMark x1="19434" y1="59961" x2="19434" y2="59961"/>
                        <a14:foregroundMark x1="19043" y1="59668" x2="19043" y2="59668"/>
                        <a14:foregroundMark x1="24512" y1="60840" x2="24512" y2="60840"/>
                        <a14:foregroundMark x1="23828" y1="60449" x2="23828" y2="60449"/>
                        <a14:foregroundMark x1="20508" y1="62988" x2="20508" y2="62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4" t="48877" r="58626" b="23876"/>
          <a:stretch/>
        </p:blipFill>
        <p:spPr bwMode="auto">
          <a:xfrm>
            <a:off x="8420099" y="2962275"/>
            <a:ext cx="3619501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pic71.nipic.com/file/20150710/1237496_002508237000_2.jpg"/>
          <p:cNvPicPr>
            <a:picLocks noChangeAspect="1" noChangeArrowheads="1"/>
          </p:cNvPicPr>
          <p:nvPr/>
        </p:nvPicPr>
        <p:blipFill rotWithShape="1"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633" b="94043" l="4102" r="41309">
                        <a14:foregroundMark x1="19434" y1="59961" x2="19434" y2="59961"/>
                        <a14:foregroundMark x1="19043" y1="59668" x2="19043" y2="59668"/>
                        <a14:foregroundMark x1="24512" y1="60840" x2="24512" y2="60840"/>
                        <a14:foregroundMark x1="23828" y1="60449" x2="23828" y2="60449"/>
                        <a14:foregroundMark x1="20508" y1="62988" x2="20508" y2="62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4" t="76221" r="58626" b="11181"/>
          <a:stretch/>
        </p:blipFill>
        <p:spPr bwMode="auto">
          <a:xfrm>
            <a:off x="8420099" y="5610225"/>
            <a:ext cx="3619501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3490912" y="195262"/>
            <a:ext cx="5191125" cy="4031456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И большим, и детям</a:t>
            </a:r>
          </a:p>
          <a:p>
            <a:pPr algn="ctr"/>
            <a:r>
              <a:rPr lang="ru-RU" sz="2000" b="1" dirty="0"/>
              <a:t>Хочется сказать:</a:t>
            </a:r>
          </a:p>
          <a:p>
            <a:pPr algn="ctr"/>
            <a:r>
              <a:rPr lang="ru-RU" sz="2000" b="1" dirty="0"/>
              <a:t>В незнакомом месте</a:t>
            </a:r>
          </a:p>
          <a:p>
            <a:pPr algn="ctr"/>
            <a:r>
              <a:rPr lang="ru-RU" sz="2000" b="1" dirty="0"/>
              <a:t>Вам нельзя нырять!</a:t>
            </a:r>
          </a:p>
          <a:p>
            <a:pPr algn="ctr"/>
            <a:r>
              <a:rPr lang="ru-RU" sz="2000" b="1" dirty="0"/>
              <a:t>Может очень мелкой</a:t>
            </a:r>
          </a:p>
          <a:p>
            <a:pPr algn="ctr"/>
            <a:r>
              <a:rPr lang="ru-RU" sz="2000" b="1" dirty="0" smtClean="0"/>
              <a:t>Речка оказаться…</a:t>
            </a:r>
          </a:p>
          <a:p>
            <a:pPr algn="ctr"/>
            <a:r>
              <a:rPr lang="ru-RU" sz="2000" b="1" dirty="0" smtClean="0"/>
              <a:t>А в песок опасно</a:t>
            </a:r>
          </a:p>
          <a:p>
            <a:pPr algn="ctr"/>
            <a:r>
              <a:rPr lang="ru-RU" sz="2000" b="1" dirty="0" smtClean="0"/>
              <a:t>Головой втыкаться!</a:t>
            </a:r>
          </a:p>
          <a:p>
            <a:pPr algn="ctr"/>
            <a:r>
              <a:rPr lang="ru-RU" sz="2000" b="1" dirty="0" smtClean="0"/>
              <a:t>Сучья, камни, стёкла</a:t>
            </a:r>
          </a:p>
          <a:p>
            <a:pPr algn="ctr"/>
            <a:r>
              <a:rPr lang="ru-RU" sz="2000" b="1" dirty="0" smtClean="0"/>
              <a:t>Спрятались на дне –</a:t>
            </a:r>
          </a:p>
          <a:p>
            <a:pPr algn="ctr"/>
            <a:r>
              <a:rPr lang="ru-RU" sz="2000" b="1" dirty="0" smtClean="0"/>
              <a:t>Их заметить сложно</a:t>
            </a:r>
          </a:p>
          <a:p>
            <a:pPr algn="ctr"/>
            <a:r>
              <a:rPr lang="ru-RU" sz="2000" b="1" dirty="0" smtClean="0"/>
              <a:t>В водной глубине…</a:t>
            </a:r>
            <a:endParaRPr lang="ru-RU" sz="2000" b="1" dirty="0"/>
          </a:p>
        </p:txBody>
      </p:sp>
      <p:sp>
        <p:nvSpPr>
          <p:cNvPr id="4" name="Овальная выноска 3"/>
          <p:cNvSpPr/>
          <p:nvPr/>
        </p:nvSpPr>
        <p:spPr>
          <a:xfrm>
            <a:off x="971088" y="976311"/>
            <a:ext cx="2288843" cy="1533525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Я ПОНЯЛ!</a:t>
            </a:r>
            <a:endParaRPr lang="ru-RU" sz="2400" b="1" dirty="0">
              <a:ln w="12700">
                <a:solidFill>
                  <a:schemeClr val="tx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4" name="Овальная выноска 13"/>
          <p:cNvSpPr/>
          <p:nvPr/>
        </p:nvSpPr>
        <p:spPr>
          <a:xfrm flipH="1">
            <a:off x="8932068" y="1471611"/>
            <a:ext cx="2276937" cy="1533525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Я ПОНЯЛ!</a:t>
            </a:r>
            <a:endParaRPr lang="ru-RU" sz="2400" b="1" dirty="0">
              <a:ln w="12700">
                <a:solidFill>
                  <a:schemeClr val="tx1"/>
                </a:solidFill>
              </a:ln>
              <a:latin typeface="Comic Sans MS" panose="030F0702030302020204" pitchFamily="66" charset="0"/>
            </a:endParaRPr>
          </a:p>
        </p:txBody>
      </p:sp>
      <p:pic>
        <p:nvPicPr>
          <p:cNvPr id="1036" name="Picture 12" descr="http://www.clipartbest.com/cliparts/9cp/6j7/9cp6j7EB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948" y="3071864"/>
            <a:ext cx="1252204" cy="125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80" y="5263746"/>
            <a:ext cx="1339770" cy="133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4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0093 L 0.12748 -0.03981 C 0.15404 -0.04907 0.19388 -0.05393 0.23568 -0.05393 C 0.28321 -0.05393 0.32136 -0.04907 0.34792 -0.03981 L 0.47552 0.00093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76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52 0.00093 L 0.34779 -0.04005 C 0.3211 -0.0493 0.28138 -0.05393 0.23959 -0.05393 C 0.19206 -0.05393 0.15391 -0.0493 0.12735 -0.04005 L -2.5E-6 0.00093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76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4" grpId="1" animBg="1"/>
      <p:bldP spid="14" grpId="0" animBg="1"/>
      <p:bldP spid="14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tchasjacket.us/wp-content/uploads/2018/09/Background-Png-green-flower-garden-backgrounds-for-powerpoint-ppt-rhpptbackgroundsorg-city-childrens-playground-silhouette-stock-vector-rhshutterstockcom-city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37"/>
            <a:ext cx="12192000" cy="687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500437" y="195262"/>
            <a:ext cx="5191125" cy="4031456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Весело качаться детям на волнах</a:t>
            </a:r>
          </a:p>
          <a:p>
            <a:pPr algn="ctr"/>
            <a:r>
              <a:rPr lang="ru-RU" sz="2000" b="1" dirty="0"/>
              <a:t>На цветных матрасах, надувных кругах.</a:t>
            </a:r>
          </a:p>
          <a:p>
            <a:pPr algn="ctr"/>
            <a:r>
              <a:rPr lang="ru-RU" sz="2000" b="1" dirty="0"/>
              <a:t>Только непременно вы должны узнать:</a:t>
            </a:r>
          </a:p>
          <a:p>
            <a:pPr algn="ctr"/>
            <a:r>
              <a:rPr lang="ru-RU" sz="2000" b="1" dirty="0"/>
              <a:t>Далеко не надо в воду заплывать!</a:t>
            </a:r>
          </a:p>
          <a:p>
            <a:pPr algn="ctr"/>
            <a:r>
              <a:rPr lang="ru-RU" sz="2000" b="1" dirty="0"/>
              <a:t>Может прохудиться круг или матрас…</a:t>
            </a:r>
          </a:p>
          <a:p>
            <a:pPr algn="ctr"/>
            <a:r>
              <a:rPr lang="ru-RU" sz="2000" b="1" dirty="0"/>
              <a:t>Кто спасти успеет из пучины вас?</a:t>
            </a:r>
          </a:p>
          <a:p>
            <a:pPr algn="ctr"/>
            <a:r>
              <a:rPr lang="ru-RU" sz="2000" b="1" dirty="0"/>
              <a:t>И перевернуться на волнах легко…</a:t>
            </a:r>
          </a:p>
          <a:p>
            <a:pPr algn="ctr"/>
            <a:r>
              <a:rPr lang="ru-RU" sz="2000" b="1" dirty="0"/>
              <a:t>Так что не советуем плавать далеко!</a:t>
            </a:r>
          </a:p>
        </p:txBody>
      </p:sp>
      <p:pic>
        <p:nvPicPr>
          <p:cNvPr id="1032" name="Picture 8" descr="http://pic71.nipic.com/file/20150710/1237496_002508237000_2.jpg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0" b="48926" l="5273" r="37793">
                        <a14:foregroundMark x1="18652" y1="18066" x2="18652" y2="18066"/>
                        <a14:foregroundMark x1="24316" y1="18262" x2="24316" y2="18262"/>
                        <a14:foregroundMark x1="21582" y1="20898" x2="21582" y2="20898"/>
                        <a14:backgroundMark x1="29590" y1="20605" x2="31055" y2="19824"/>
                        <a14:backgroundMark x1="31445" y1="17871" x2="30859" y2="19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0" t="37109" r="60937" b="51758"/>
          <a:stretch/>
        </p:blipFill>
        <p:spPr bwMode="auto">
          <a:xfrm>
            <a:off x="47625" y="5600700"/>
            <a:ext cx="320040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pic71.nipic.com/file/20150710/1237496_002508237000_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0" b="48926" l="5273" r="37793">
                        <a14:foregroundMark x1="18652" y1="18066" x2="18652" y2="18066"/>
                        <a14:foregroundMark x1="24316" y1="18262" x2="24316" y2="18262"/>
                        <a14:foregroundMark x1="21582" y1="20898" x2="21582" y2="20898"/>
                        <a14:backgroundMark x1="29590" y1="20605" x2="31055" y2="19824"/>
                        <a14:backgroundMark x1="31445" y1="17871" x2="30859" y2="19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0" t="5762" r="63281" b="62793"/>
          <a:stretch/>
        </p:blipFill>
        <p:spPr bwMode="auto">
          <a:xfrm>
            <a:off x="47625" y="2533649"/>
            <a:ext cx="2971800" cy="306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pic71.nipic.com/file/20150710/1237496_002508237000_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633" b="94043" l="4102" r="41309">
                        <a14:foregroundMark x1="19434" y1="59961" x2="19434" y2="59961"/>
                        <a14:foregroundMark x1="19043" y1="59668" x2="19043" y2="59668"/>
                        <a14:foregroundMark x1="24512" y1="60840" x2="24512" y2="60840"/>
                        <a14:foregroundMark x1="23828" y1="60449" x2="23828" y2="60449"/>
                        <a14:foregroundMark x1="20508" y1="62988" x2="20508" y2="62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4" t="48877" r="58626" b="23876"/>
          <a:stretch/>
        </p:blipFill>
        <p:spPr bwMode="auto">
          <a:xfrm>
            <a:off x="8420099" y="2962275"/>
            <a:ext cx="3619501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pic71.nipic.com/file/20150710/1237496_002508237000_2.jpg"/>
          <p:cNvPicPr>
            <a:picLocks noChangeAspect="1" noChangeArrowheads="1"/>
          </p:cNvPicPr>
          <p:nvPr/>
        </p:nvPicPr>
        <p:blipFill rotWithShape="1"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633" b="94043" l="4102" r="41309">
                        <a14:foregroundMark x1="19434" y1="59961" x2="19434" y2="59961"/>
                        <a14:foregroundMark x1="19043" y1="59668" x2="19043" y2="59668"/>
                        <a14:foregroundMark x1="24512" y1="60840" x2="24512" y2="60840"/>
                        <a14:foregroundMark x1="23828" y1="60449" x2="23828" y2="60449"/>
                        <a14:foregroundMark x1="20508" y1="62988" x2="20508" y2="62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4" t="76221" r="58626" b="11181"/>
          <a:stretch/>
        </p:blipFill>
        <p:spPr bwMode="auto">
          <a:xfrm>
            <a:off x="8420099" y="5610225"/>
            <a:ext cx="3619501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3498518" y="195262"/>
            <a:ext cx="5191125" cy="4031456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Если развлекаться будешь на воде,</a:t>
            </a:r>
          </a:p>
          <a:p>
            <a:pPr algn="ctr"/>
            <a:r>
              <a:rPr lang="ru-RU" sz="2000" b="1" dirty="0"/>
              <a:t>Проследи, чтоб шутка не вела к беде…</a:t>
            </a:r>
          </a:p>
          <a:p>
            <a:pPr algn="ctr"/>
            <a:r>
              <a:rPr lang="ru-RU" sz="2000" b="1" dirty="0"/>
              <a:t>Не топи другого – может оказаться,</a:t>
            </a:r>
          </a:p>
          <a:p>
            <a:pPr algn="ctr"/>
            <a:r>
              <a:rPr lang="ru-RU" sz="2000" b="1" dirty="0"/>
              <a:t>Что воды случится другу наглотаться,</a:t>
            </a:r>
          </a:p>
          <a:p>
            <a:pPr algn="ctr"/>
            <a:r>
              <a:rPr lang="ru-RU" sz="2000" b="1" dirty="0"/>
              <a:t>Он запаникует, вырываться станет –</a:t>
            </a:r>
          </a:p>
          <a:p>
            <a:pPr algn="ctr"/>
            <a:r>
              <a:rPr lang="ru-RU" sz="2000" b="1" dirty="0"/>
              <a:t>И тебя с собою под воду затянет!</a:t>
            </a:r>
          </a:p>
          <a:p>
            <a:pPr algn="ctr"/>
            <a:r>
              <a:rPr lang="ru-RU" sz="2000" b="1" dirty="0"/>
              <a:t>И игра такая грустно завершится…</a:t>
            </a:r>
          </a:p>
          <a:p>
            <a:pPr algn="ctr"/>
            <a:r>
              <a:rPr lang="ru-RU" sz="2000" b="1" dirty="0"/>
              <a:t>Мы вам не желаем в речке утопиться!</a:t>
            </a:r>
          </a:p>
        </p:txBody>
      </p:sp>
      <p:sp>
        <p:nvSpPr>
          <p:cNvPr id="4" name="Овальная выноска 3"/>
          <p:cNvSpPr/>
          <p:nvPr/>
        </p:nvSpPr>
        <p:spPr>
          <a:xfrm>
            <a:off x="971088" y="976311"/>
            <a:ext cx="2288843" cy="1533525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Я ПОНЯЛ!</a:t>
            </a:r>
            <a:endParaRPr lang="ru-RU" sz="2400" b="1" dirty="0">
              <a:ln w="12700">
                <a:solidFill>
                  <a:schemeClr val="tx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4" name="Овальная выноска 13"/>
          <p:cNvSpPr/>
          <p:nvPr/>
        </p:nvSpPr>
        <p:spPr>
          <a:xfrm flipH="1">
            <a:off x="8932068" y="1471611"/>
            <a:ext cx="2276937" cy="1533525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Я ПОНЯЛ!</a:t>
            </a:r>
            <a:endParaRPr lang="ru-RU" sz="2400" b="1" dirty="0">
              <a:ln w="12700">
                <a:solidFill>
                  <a:schemeClr val="tx1"/>
                </a:solidFill>
              </a:ln>
              <a:latin typeface="Comic Sans MS" panose="030F0702030302020204" pitchFamily="66" charset="0"/>
            </a:endParaRPr>
          </a:p>
        </p:txBody>
      </p:sp>
      <p:pic>
        <p:nvPicPr>
          <p:cNvPr id="1036" name="Picture 12" descr="http://www.clipartbest.com/cliparts/9cp/6j7/9cp6j7EB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948" y="3071864"/>
            <a:ext cx="1252204" cy="125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80" y="5263746"/>
            <a:ext cx="1339770" cy="133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8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0093 L 0.12748 -0.03981 C 0.15404 -0.04907 0.19388 -0.05393 0.23568 -0.05393 C 0.28321 -0.05393 0.32136 -0.04907 0.34792 -0.03981 L 0.47552 0.00093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76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52 0.00093 L 0.34779 -0.04005 C 0.3211 -0.0493 0.28138 -0.05393 0.23959 -0.05393 C 0.19206 -0.05393 0.15391 -0.0493 0.12735 -0.04005 L -2.5E-6 0.00093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76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4" grpId="1" animBg="1"/>
      <p:bldP spid="14" grpId="0" animBg="1"/>
      <p:bldP spid="14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tchasjacket.us/wp-content/uploads/2018/09/Background-Png-green-flower-garden-backgrounds-for-powerpoint-ppt-rhpptbackgroundsorg-city-childrens-playground-silhouette-stock-vector-rhshutterstockcom-city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37"/>
            <a:ext cx="12192000" cy="687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500437" y="195262"/>
            <a:ext cx="5191125" cy="4031456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Катятся волны от лодок с судами…</a:t>
            </a:r>
            <a:br>
              <a:rPr lang="ru-RU" sz="2000" b="1" dirty="0"/>
            </a:br>
            <a:r>
              <a:rPr lang="ru-RU" sz="2000" b="1" dirty="0"/>
              <a:t>Спорить не стоит с такими волнами!</a:t>
            </a:r>
            <a:br>
              <a:rPr lang="ru-RU" sz="2000" b="1" dirty="0"/>
            </a:br>
            <a:r>
              <a:rPr lang="ru-RU" sz="2000" b="1" dirty="0"/>
              <a:t>Ты по возможности их избегай,</a:t>
            </a:r>
            <a:br>
              <a:rPr lang="ru-RU" sz="2000" b="1" dirty="0"/>
            </a:br>
            <a:r>
              <a:rPr lang="ru-RU" sz="2000" b="1" dirty="0"/>
              <a:t>Близко к корабликам не подплывай:</a:t>
            </a:r>
            <a:br>
              <a:rPr lang="ru-RU" sz="2000" b="1" dirty="0"/>
            </a:br>
            <a:r>
              <a:rPr lang="ru-RU" sz="2000" b="1" dirty="0"/>
              <a:t>Сверху пловца разглядеть очень сложно,</a:t>
            </a:r>
            <a:br>
              <a:rPr lang="ru-RU" sz="2000" b="1" dirty="0"/>
            </a:br>
            <a:r>
              <a:rPr lang="ru-RU" sz="2000" b="1" dirty="0"/>
              <a:t>Затормозить на воде невозможно:</a:t>
            </a:r>
            <a:br>
              <a:rPr lang="ru-RU" sz="2000" b="1" dirty="0"/>
            </a:br>
            <a:r>
              <a:rPr lang="ru-RU" sz="2000" b="1" dirty="0"/>
              <a:t>Может водой с головою накрыть,</a:t>
            </a:r>
            <a:br>
              <a:rPr lang="ru-RU" sz="2000" b="1" dirty="0"/>
            </a:br>
            <a:r>
              <a:rPr lang="ru-RU" sz="2000" b="1" dirty="0"/>
              <a:t>Может дыхание перехватить…</a:t>
            </a:r>
            <a:br>
              <a:rPr lang="ru-RU" sz="2000" b="1" dirty="0"/>
            </a:br>
            <a:r>
              <a:rPr lang="ru-RU" sz="2000" b="1" dirty="0"/>
              <a:t>Будет печальным финал, вероятно:</a:t>
            </a:r>
            <a:br>
              <a:rPr lang="ru-RU" sz="2000" b="1" dirty="0"/>
            </a:br>
            <a:r>
              <a:rPr lang="ru-RU" sz="2000" b="1" dirty="0"/>
              <a:t>Вряд ли ты сможешь вернуться обратно…</a:t>
            </a:r>
          </a:p>
        </p:txBody>
      </p:sp>
      <p:pic>
        <p:nvPicPr>
          <p:cNvPr id="1032" name="Picture 8" descr="http://pic71.nipic.com/file/20150710/1237496_002508237000_2.jpg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0" b="48926" l="5273" r="37793">
                        <a14:foregroundMark x1="18652" y1="18066" x2="18652" y2="18066"/>
                        <a14:foregroundMark x1="24316" y1="18262" x2="24316" y2="18262"/>
                        <a14:foregroundMark x1="21582" y1="20898" x2="21582" y2="20898"/>
                        <a14:backgroundMark x1="29590" y1="20605" x2="31055" y2="19824"/>
                        <a14:backgroundMark x1="31445" y1="17871" x2="30859" y2="19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0" t="37109" r="60937" b="51758"/>
          <a:stretch/>
        </p:blipFill>
        <p:spPr bwMode="auto">
          <a:xfrm>
            <a:off x="47625" y="5600700"/>
            <a:ext cx="320040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pic71.nipic.com/file/20150710/1237496_002508237000_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0" b="48926" l="5273" r="37793">
                        <a14:foregroundMark x1="18652" y1="18066" x2="18652" y2="18066"/>
                        <a14:foregroundMark x1="24316" y1="18262" x2="24316" y2="18262"/>
                        <a14:foregroundMark x1="21582" y1="20898" x2="21582" y2="20898"/>
                        <a14:backgroundMark x1="29590" y1="20605" x2="31055" y2="19824"/>
                        <a14:backgroundMark x1="31445" y1="17871" x2="30859" y2="19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0" t="5762" r="63281" b="62793"/>
          <a:stretch/>
        </p:blipFill>
        <p:spPr bwMode="auto">
          <a:xfrm>
            <a:off x="47625" y="2533649"/>
            <a:ext cx="2971800" cy="306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pic71.nipic.com/file/20150710/1237496_002508237000_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633" b="94043" l="4102" r="41309">
                        <a14:foregroundMark x1="19434" y1="59961" x2="19434" y2="59961"/>
                        <a14:foregroundMark x1="19043" y1="59668" x2="19043" y2="59668"/>
                        <a14:foregroundMark x1="24512" y1="60840" x2="24512" y2="60840"/>
                        <a14:foregroundMark x1="23828" y1="60449" x2="23828" y2="60449"/>
                        <a14:foregroundMark x1="20508" y1="62988" x2="20508" y2="62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4" t="48877" r="58626" b="23876"/>
          <a:stretch/>
        </p:blipFill>
        <p:spPr bwMode="auto">
          <a:xfrm>
            <a:off x="8420099" y="2962275"/>
            <a:ext cx="3619501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pic71.nipic.com/file/20150710/1237496_002508237000_2.jpg"/>
          <p:cNvPicPr>
            <a:picLocks noChangeAspect="1" noChangeArrowheads="1"/>
          </p:cNvPicPr>
          <p:nvPr/>
        </p:nvPicPr>
        <p:blipFill rotWithShape="1"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633" b="94043" l="4102" r="41309">
                        <a14:foregroundMark x1="19434" y1="59961" x2="19434" y2="59961"/>
                        <a14:foregroundMark x1="19043" y1="59668" x2="19043" y2="59668"/>
                        <a14:foregroundMark x1="24512" y1="60840" x2="24512" y2="60840"/>
                        <a14:foregroundMark x1="23828" y1="60449" x2="23828" y2="60449"/>
                        <a14:foregroundMark x1="20508" y1="62988" x2="20508" y2="62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4" t="76221" r="58626" b="11181"/>
          <a:stretch/>
        </p:blipFill>
        <p:spPr bwMode="auto">
          <a:xfrm>
            <a:off x="8420099" y="5610225"/>
            <a:ext cx="3619501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3502651" y="195262"/>
            <a:ext cx="5191125" cy="4031456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 </a:t>
            </a:r>
            <a:r>
              <a:rPr lang="ru-RU" sz="2000" b="1" dirty="0"/>
              <a:t>Если вы в лодке поплыть захотите,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000" b="1" dirty="0"/>
              <a:t>То обязательно, дети, учтите: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000" b="1" dirty="0"/>
              <a:t>Можно кататься весь день, до заката,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000" b="1" dirty="0"/>
              <a:t>Только раскачивать лодку не надо,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000" b="1" dirty="0"/>
              <a:t>И за красивым цветком не тянуться –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000" b="1" dirty="0"/>
              <a:t>Может судёнышко перевернуться…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000" b="1" dirty="0"/>
              <a:t>Всплыть не сумеешь – тогда быть беде!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000" b="1" dirty="0"/>
              <a:t>Будь осторожен всегда на воде!</a:t>
            </a:r>
            <a:endParaRPr lang="ru-RU" sz="2400" b="1" dirty="0"/>
          </a:p>
        </p:txBody>
      </p:sp>
      <p:sp>
        <p:nvSpPr>
          <p:cNvPr id="4" name="Овальная выноска 3"/>
          <p:cNvSpPr/>
          <p:nvPr/>
        </p:nvSpPr>
        <p:spPr>
          <a:xfrm>
            <a:off x="971088" y="976311"/>
            <a:ext cx="2288843" cy="1533525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Я ПОНЯЛ!</a:t>
            </a:r>
            <a:endParaRPr lang="ru-RU" sz="2400" b="1" dirty="0">
              <a:ln w="12700">
                <a:solidFill>
                  <a:schemeClr val="tx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4" name="Овальная выноска 13"/>
          <p:cNvSpPr/>
          <p:nvPr/>
        </p:nvSpPr>
        <p:spPr>
          <a:xfrm flipH="1">
            <a:off x="8932068" y="1471611"/>
            <a:ext cx="2276937" cy="1533525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Я ПОНЯЛ!</a:t>
            </a:r>
            <a:endParaRPr lang="ru-RU" sz="2400" b="1" dirty="0">
              <a:ln w="12700">
                <a:solidFill>
                  <a:schemeClr val="tx1"/>
                </a:solidFill>
              </a:ln>
              <a:latin typeface="Comic Sans MS" panose="030F0702030302020204" pitchFamily="66" charset="0"/>
            </a:endParaRPr>
          </a:p>
        </p:txBody>
      </p:sp>
      <p:pic>
        <p:nvPicPr>
          <p:cNvPr id="1036" name="Picture 12" descr="http://www.clipartbest.com/cliparts/9cp/6j7/9cp6j7EB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948" y="3071864"/>
            <a:ext cx="1252204" cy="125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80" y="5263746"/>
            <a:ext cx="1339770" cy="133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5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0093 L 0.12748 -0.03981 C 0.15404 -0.04907 0.19388 -0.05393 0.23568 -0.05393 C 0.28321 -0.05393 0.32136 -0.04907 0.34792 -0.03981 L 0.47552 0.00093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76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52 0.00093 L 0.34779 -0.04005 C 0.3211 -0.0493 0.28138 -0.05393 0.23959 -0.05393 C 0.19206 -0.05393 0.15391 -0.0493 0.12735 -0.04005 L -2.5E-6 0.00093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76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4" grpId="1" animBg="1"/>
      <p:bldP spid="14" grpId="0" animBg="1"/>
      <p:bldP spid="14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957" y="1702924"/>
            <a:ext cx="10515600" cy="13255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5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УРОВЕНЬ «ВОДНОЕ ПОЛО» ПРОЙДЕН </a:t>
            </a:r>
            <a:endParaRPr lang="ru-RU" sz="5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Скругленный прямоугольник 3">
            <a:hlinkClick r:id="rId2" action="ppaction://hlinksldjump"/>
          </p:cNvPr>
          <p:cNvSpPr/>
          <p:nvPr/>
        </p:nvSpPr>
        <p:spPr>
          <a:xfrm>
            <a:off x="4544943" y="5581651"/>
            <a:ext cx="3216413" cy="9525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МЕНЮ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60981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7" t="3009" r="4748" b="4518"/>
          <a:stretch/>
        </p:blipFill>
        <p:spPr>
          <a:xfrm>
            <a:off x="1020759" y="838200"/>
            <a:ext cx="9818056" cy="60961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9069" y="90003"/>
            <a:ext cx="7390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Arial Black" panose="020B0A040201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ВЫБЕРИТЕ УРОВЕНЬ</a:t>
            </a:r>
            <a:endParaRPr lang="ru-RU" sz="4000" b="1" dirty="0">
              <a:solidFill>
                <a:srgbClr val="FF0000"/>
              </a:solidFill>
              <a:latin typeface="Arial Black" panose="020B0A04020102020204" pitchFamily="34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787" y="918823"/>
            <a:ext cx="1079291" cy="1079291"/>
          </a:xfrm>
          <a:prstGeom prst="ellipse">
            <a:avLst/>
          </a:prstGeom>
          <a:ln w="19050" cap="rnd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237" y="2851300"/>
            <a:ext cx="1099276" cy="1099276"/>
          </a:xfrm>
          <a:prstGeom prst="ellipse">
            <a:avLst/>
          </a:prstGeom>
          <a:ln w="28575" cap="rnd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563" y="3258574"/>
            <a:ext cx="1099276" cy="1099276"/>
          </a:xfrm>
          <a:prstGeom prst="ellipse">
            <a:avLst/>
          </a:prstGeom>
          <a:ln w="28575" cap="rnd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636" y="2982268"/>
            <a:ext cx="1099276" cy="1099276"/>
          </a:xfrm>
          <a:prstGeom prst="ellipse">
            <a:avLst/>
          </a:prstGeom>
          <a:ln w="28575" cap="rnd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Скругленный прямоугольник 14">
            <a:hlinkClick r:id="rId11" action="ppaction://hlinksldjump"/>
          </p:cNvPr>
          <p:cNvSpPr/>
          <p:nvPr/>
        </p:nvSpPr>
        <p:spPr>
          <a:xfrm>
            <a:off x="504825" y="5876925"/>
            <a:ext cx="2219325" cy="657225"/>
          </a:xfrm>
          <a:prstGeom prst="roundRect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a typeface="Roboto Medium" panose="02000000000000000000" pitchFamily="2" charset="0"/>
                <a:cs typeface="Roboto Medium" panose="02000000000000000000" pitchFamily="2" charset="0"/>
              </a:rPr>
              <a:t>МЕНЮ</a:t>
            </a:r>
            <a:endParaRPr lang="ru-RU" sz="2800" b="1" dirty="0"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27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7" t="3009" r="4748" b="4518"/>
          <a:stretch/>
        </p:blipFill>
        <p:spPr>
          <a:xfrm>
            <a:off x="1020759" y="838200"/>
            <a:ext cx="9818056" cy="60961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787" y="918823"/>
            <a:ext cx="1079291" cy="1079291"/>
          </a:xfrm>
          <a:prstGeom prst="ellipse">
            <a:avLst/>
          </a:prstGeom>
          <a:ln w="19050" cap="rnd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237" y="2851300"/>
            <a:ext cx="1099276" cy="1099276"/>
          </a:xfrm>
          <a:prstGeom prst="ellipse">
            <a:avLst/>
          </a:prstGeom>
          <a:ln w="28575" cap="rnd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563" y="3258574"/>
            <a:ext cx="1099276" cy="1099276"/>
          </a:xfrm>
          <a:prstGeom prst="ellipse">
            <a:avLst/>
          </a:prstGeom>
          <a:ln w="28575" cap="rnd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636" y="2982268"/>
            <a:ext cx="1099276" cy="1099276"/>
          </a:xfrm>
          <a:prstGeom prst="ellipse">
            <a:avLst/>
          </a:prstGeom>
          <a:ln w="28575" cap="rnd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Скругленный прямоугольник 14">
            <a:hlinkClick r:id="rId10" action="ppaction://hlinksldjump"/>
          </p:cNvPr>
          <p:cNvSpPr/>
          <p:nvPr/>
        </p:nvSpPr>
        <p:spPr>
          <a:xfrm>
            <a:off x="504825" y="5876925"/>
            <a:ext cx="2219325" cy="657225"/>
          </a:xfrm>
          <a:prstGeom prst="roundRect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a typeface="Roboto Medium" panose="02000000000000000000" pitchFamily="2" charset="0"/>
                <a:cs typeface="Roboto Medium" panose="02000000000000000000" pitchFamily="2" charset="0"/>
              </a:rPr>
              <a:t>МЕНЮ</a:t>
            </a:r>
            <a:endParaRPr lang="ru-RU" sz="2800" b="1" dirty="0"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099318" y="128175"/>
            <a:ext cx="5916353" cy="707886"/>
          </a:xfrm>
          <a:prstGeom prst="roundRect">
            <a:avLst/>
          </a:prstGeom>
          <a:solidFill>
            <a:srgbClr val="EA4F4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Comic Sans MS" panose="030F0702030302020204" pitchFamily="66" charset="0"/>
                <a:ea typeface="Roboto Medium" panose="02000000000000000000" pitchFamily="2" charset="0"/>
                <a:cs typeface="Roboto Medium" panose="02000000000000000000" pitchFamily="2" charset="0"/>
              </a:rPr>
              <a:t>ОПАСНЫЕ ПРЕДМЕТЫ</a:t>
            </a:r>
            <a:endParaRPr lang="ru-RU" sz="2800" b="1" dirty="0">
              <a:latin typeface="Comic Sans MS" panose="030F0702030302020204" pitchFamily="66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7" name="Скругленный прямоугольник 26">
            <a:hlinkClick r:id="rId11" action="ppaction://hlinksldjump"/>
          </p:cNvPr>
          <p:cNvSpPr/>
          <p:nvPr/>
        </p:nvSpPr>
        <p:spPr>
          <a:xfrm>
            <a:off x="9486090" y="5876924"/>
            <a:ext cx="2219325" cy="657225"/>
          </a:xfrm>
          <a:prstGeom prst="roundRect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a typeface="Roboto Medium" panose="02000000000000000000" pitchFamily="2" charset="0"/>
                <a:cs typeface="Roboto Medium" panose="02000000000000000000" pitchFamily="2" charset="0"/>
              </a:rPr>
              <a:t>НАЧАТЬ</a:t>
            </a:r>
          </a:p>
        </p:txBody>
      </p:sp>
    </p:spTree>
    <p:extLst>
      <p:ext uri="{BB962C8B-B14F-4D97-AF65-F5344CB8AC3E}">
        <p14:creationId xmlns:p14="http://schemas.microsoft.com/office/powerpoint/2010/main" val="284917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7" t="3009" r="4748" b="4518"/>
          <a:stretch/>
        </p:blipFill>
        <p:spPr>
          <a:xfrm>
            <a:off x="1020759" y="835031"/>
            <a:ext cx="9818056" cy="6100815"/>
          </a:xfrm>
          <a:prstGeom prst="rect">
            <a:avLst/>
          </a:prstGeom>
        </p:spPr>
      </p:pic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787" y="918823"/>
            <a:ext cx="1079291" cy="1079291"/>
          </a:xfrm>
          <a:prstGeom prst="ellipse">
            <a:avLst/>
          </a:prstGeom>
          <a:ln w="19050" cap="rnd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237" y="2851300"/>
            <a:ext cx="1099276" cy="1099276"/>
          </a:xfrm>
          <a:prstGeom prst="ellipse">
            <a:avLst/>
          </a:prstGeom>
          <a:ln w="28575" cap="rnd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563" y="3258574"/>
            <a:ext cx="1099276" cy="1099276"/>
          </a:xfrm>
          <a:prstGeom prst="ellipse">
            <a:avLst/>
          </a:prstGeom>
          <a:ln w="28575" cap="rnd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636" y="2982268"/>
            <a:ext cx="1099276" cy="1099276"/>
          </a:xfrm>
          <a:prstGeom prst="ellipse">
            <a:avLst/>
          </a:prstGeom>
          <a:ln w="28575" cap="rnd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Скругленный прямоугольник 14">
            <a:hlinkClick r:id="rId10" action="ppaction://hlinksldjump"/>
          </p:cNvPr>
          <p:cNvSpPr/>
          <p:nvPr/>
        </p:nvSpPr>
        <p:spPr>
          <a:xfrm>
            <a:off x="504825" y="5876925"/>
            <a:ext cx="2219325" cy="657225"/>
          </a:xfrm>
          <a:prstGeom prst="roundRect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a typeface="Roboto Medium" panose="02000000000000000000" pitchFamily="2" charset="0"/>
                <a:cs typeface="Roboto Medium" panose="02000000000000000000" pitchFamily="2" charset="0"/>
              </a:rPr>
              <a:t>МЕНЮ</a:t>
            </a:r>
            <a:endParaRPr lang="ru-RU" sz="2800" b="1" dirty="0"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099318" y="127145"/>
            <a:ext cx="5916353" cy="707886"/>
          </a:xfrm>
          <a:prstGeom prst="roundRect">
            <a:avLst/>
          </a:prstGeom>
          <a:solidFill>
            <a:srgbClr val="899E3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Comic Sans MS" panose="030F0702030302020204" pitchFamily="66" charset="0"/>
                <a:ea typeface="Roboto Medium" panose="02000000000000000000" pitchFamily="2" charset="0"/>
                <a:cs typeface="Roboto Medium" panose="02000000000000000000" pitchFamily="2" charset="0"/>
              </a:rPr>
              <a:t>ПРОГУЛКА ПО УЛИЦЕ</a:t>
            </a:r>
            <a:endParaRPr lang="ru-RU" sz="2800" b="1" dirty="0">
              <a:latin typeface="Comic Sans MS" panose="030F0702030302020204" pitchFamily="66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7" name="Скругленный прямоугольник 26">
            <a:hlinkClick r:id="rId11" action="ppaction://hlinksldjump"/>
          </p:cNvPr>
          <p:cNvSpPr/>
          <p:nvPr/>
        </p:nvSpPr>
        <p:spPr>
          <a:xfrm>
            <a:off x="9486090" y="5876924"/>
            <a:ext cx="2219325" cy="657225"/>
          </a:xfrm>
          <a:prstGeom prst="roundRect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a typeface="Roboto Medium" panose="02000000000000000000" pitchFamily="2" charset="0"/>
                <a:cs typeface="Roboto Medium" panose="02000000000000000000" pitchFamily="2" charset="0"/>
              </a:rPr>
              <a:t>НАЧАТЬ</a:t>
            </a:r>
          </a:p>
        </p:txBody>
      </p:sp>
    </p:spTree>
    <p:extLst>
      <p:ext uri="{BB962C8B-B14F-4D97-AF65-F5344CB8AC3E}">
        <p14:creationId xmlns:p14="http://schemas.microsoft.com/office/powerpoint/2010/main" val="399849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7" t="3009" r="4748" b="4518"/>
          <a:stretch/>
        </p:blipFill>
        <p:spPr>
          <a:xfrm>
            <a:off x="1020759" y="838200"/>
            <a:ext cx="9818056" cy="6096108"/>
          </a:xfrm>
          <a:prstGeom prst="rect">
            <a:avLst/>
          </a:prstGeom>
        </p:spPr>
      </p:pic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787" y="918823"/>
            <a:ext cx="1079291" cy="1079291"/>
          </a:xfrm>
          <a:prstGeom prst="ellipse">
            <a:avLst/>
          </a:prstGeom>
          <a:ln w="19050" cap="rnd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237" y="2851300"/>
            <a:ext cx="1099276" cy="1099276"/>
          </a:xfrm>
          <a:prstGeom prst="ellipse">
            <a:avLst/>
          </a:prstGeom>
          <a:ln w="28575" cap="rnd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563" y="3258574"/>
            <a:ext cx="1099276" cy="1099276"/>
          </a:xfrm>
          <a:prstGeom prst="ellipse">
            <a:avLst/>
          </a:prstGeom>
          <a:ln w="28575" cap="rnd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636" y="2982268"/>
            <a:ext cx="1099276" cy="1099276"/>
          </a:xfrm>
          <a:prstGeom prst="ellipse">
            <a:avLst/>
          </a:prstGeom>
          <a:ln w="28575" cap="rnd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Скругленный прямоугольник 14">
            <a:hlinkClick r:id="rId10" action="ppaction://hlinksldjump"/>
          </p:cNvPr>
          <p:cNvSpPr/>
          <p:nvPr/>
        </p:nvSpPr>
        <p:spPr>
          <a:xfrm>
            <a:off x="504825" y="5876925"/>
            <a:ext cx="2219325" cy="657225"/>
          </a:xfrm>
          <a:prstGeom prst="roundRect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a typeface="Roboto Medium" panose="02000000000000000000" pitchFamily="2" charset="0"/>
                <a:cs typeface="Roboto Medium" panose="02000000000000000000" pitchFamily="2" charset="0"/>
              </a:rPr>
              <a:t>МЕНЮ</a:t>
            </a:r>
            <a:endParaRPr lang="ru-RU" sz="2800" b="1" dirty="0"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099318" y="119756"/>
            <a:ext cx="5916353" cy="707886"/>
          </a:xfrm>
          <a:prstGeom prst="roundRect">
            <a:avLst/>
          </a:prstGeom>
          <a:solidFill>
            <a:srgbClr val="55565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Comic Sans MS" panose="030F0702030302020204" pitchFamily="66" charset="0"/>
                <a:ea typeface="Roboto Medium" panose="02000000000000000000" pitchFamily="2" charset="0"/>
                <a:cs typeface="Roboto Medium" panose="02000000000000000000" pitchFamily="2" charset="0"/>
              </a:rPr>
              <a:t>ДОРОЖНЫЕ ЗНАКИ</a:t>
            </a:r>
            <a:endParaRPr lang="ru-RU" sz="2800" b="1" dirty="0">
              <a:latin typeface="Comic Sans MS" panose="030F0702030302020204" pitchFamily="66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7" name="Скругленный прямоугольник 26">
            <a:hlinkClick r:id="rId11" action="ppaction://hlinksldjump"/>
          </p:cNvPr>
          <p:cNvSpPr/>
          <p:nvPr/>
        </p:nvSpPr>
        <p:spPr>
          <a:xfrm>
            <a:off x="9486090" y="5876924"/>
            <a:ext cx="2219325" cy="657225"/>
          </a:xfrm>
          <a:prstGeom prst="roundRect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a typeface="Roboto Medium" panose="02000000000000000000" pitchFamily="2" charset="0"/>
                <a:cs typeface="Roboto Medium" panose="02000000000000000000" pitchFamily="2" charset="0"/>
              </a:rPr>
              <a:t>НАЧАТЬ</a:t>
            </a:r>
            <a:endParaRPr lang="ru-RU" sz="2800" b="1" dirty="0"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12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7" t="3009" r="4748" b="4518"/>
          <a:stretch/>
        </p:blipFill>
        <p:spPr>
          <a:xfrm>
            <a:off x="1020759" y="838200"/>
            <a:ext cx="9818056" cy="6096108"/>
          </a:xfrm>
          <a:prstGeom prst="rect">
            <a:avLst/>
          </a:prstGeom>
        </p:spPr>
      </p:pic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787" y="918823"/>
            <a:ext cx="1079291" cy="1079291"/>
          </a:xfrm>
          <a:prstGeom prst="ellipse">
            <a:avLst/>
          </a:prstGeom>
          <a:ln w="19050" cap="rnd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237" y="2851300"/>
            <a:ext cx="1099276" cy="1099276"/>
          </a:xfrm>
          <a:prstGeom prst="ellipse">
            <a:avLst/>
          </a:prstGeom>
          <a:ln w="28575" cap="rnd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563" y="3258574"/>
            <a:ext cx="1099276" cy="1099276"/>
          </a:xfrm>
          <a:prstGeom prst="ellipse">
            <a:avLst/>
          </a:prstGeom>
          <a:ln w="28575" cap="rnd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636" y="2982268"/>
            <a:ext cx="1099276" cy="1099276"/>
          </a:xfrm>
          <a:prstGeom prst="ellipse">
            <a:avLst/>
          </a:prstGeom>
          <a:ln w="28575" cap="rnd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Скругленный прямоугольник 14">
            <a:hlinkClick r:id="rId10" action="ppaction://hlinksldjump"/>
          </p:cNvPr>
          <p:cNvSpPr/>
          <p:nvPr/>
        </p:nvSpPr>
        <p:spPr>
          <a:xfrm>
            <a:off x="504825" y="5876925"/>
            <a:ext cx="2219325" cy="657225"/>
          </a:xfrm>
          <a:prstGeom prst="roundRect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a typeface="Roboto Medium" panose="02000000000000000000" pitchFamily="2" charset="0"/>
                <a:cs typeface="Roboto Medium" panose="02000000000000000000" pitchFamily="2" charset="0"/>
              </a:rPr>
              <a:t>МЕНЮ</a:t>
            </a:r>
            <a:endParaRPr lang="ru-RU" sz="2800" b="1" dirty="0"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099318" y="120388"/>
            <a:ext cx="5916353" cy="707886"/>
          </a:xfrm>
          <a:prstGeom prst="roundRect">
            <a:avLst/>
          </a:prstGeom>
          <a:solidFill>
            <a:srgbClr val="67ABD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Comic Sans MS" panose="030F0702030302020204" pitchFamily="66" charset="0"/>
                <a:ea typeface="Roboto Medium" panose="02000000000000000000" pitchFamily="2" charset="0"/>
                <a:cs typeface="Roboto Medium" panose="02000000000000000000" pitchFamily="2" charset="0"/>
              </a:rPr>
              <a:t>ВОДНОЕ ПОЛО</a:t>
            </a:r>
            <a:endParaRPr lang="ru-RU" sz="2800" b="1" dirty="0">
              <a:latin typeface="Comic Sans MS" panose="030F0702030302020204" pitchFamily="66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7" name="Скругленный прямоугольник 26">
            <a:hlinkClick r:id="rId10" action="ppaction://hlinksldjump"/>
          </p:cNvPr>
          <p:cNvSpPr/>
          <p:nvPr/>
        </p:nvSpPr>
        <p:spPr>
          <a:xfrm>
            <a:off x="9486090" y="5876924"/>
            <a:ext cx="2219325" cy="657225"/>
          </a:xfrm>
          <a:prstGeom prst="roundRect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a typeface="Roboto Medium" panose="02000000000000000000" pitchFamily="2" charset="0"/>
                <a:cs typeface="Roboto Medium" panose="02000000000000000000" pitchFamily="2" charset="0"/>
              </a:rPr>
              <a:t>НАЧАТЬ</a:t>
            </a:r>
            <a:endParaRPr lang="ru-RU" sz="2800" b="1" dirty="0"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91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static.vecteezy.com/system/resources/previews/000/165/262/large_2x/highway-to-the-city-free-vector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1775"/>
            <a:ext cx="10515600" cy="1325563"/>
          </a:xfrm>
          <a:solidFill>
            <a:srgbClr val="ED9D79"/>
          </a:solidFill>
          <a:effectLst>
            <a:softEdge rad="3175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+mn-lt"/>
                <a:ea typeface="Roboto Medium" panose="02000000000000000000" pitchFamily="2" charset="0"/>
                <a:cs typeface="Roboto Medium" panose="02000000000000000000" pitchFamily="2" charset="0"/>
              </a:rPr>
              <a:t>НАЙДИ ЗНАК «ПЕШЕХОДНЫЙ ПЕРЕХОД»</a:t>
            </a:r>
            <a:endParaRPr lang="ru-RU" b="1" dirty="0">
              <a:latin typeface="+mn-lt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47675" y="2114550"/>
            <a:ext cx="3467100" cy="3467100"/>
          </a:xfrm>
          <a:prstGeom prst="roundRect">
            <a:avLst/>
          </a:prstGeom>
          <a:solidFill>
            <a:srgbClr val="806C6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277225" y="2114550"/>
            <a:ext cx="3467100" cy="3467100"/>
          </a:xfrm>
          <a:prstGeom prst="roundRect">
            <a:avLst/>
          </a:prstGeom>
          <a:solidFill>
            <a:srgbClr val="806C6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362450" y="2114550"/>
            <a:ext cx="3467100" cy="3467100"/>
          </a:xfrm>
          <a:prstGeom prst="roundRect">
            <a:avLst/>
          </a:prstGeom>
          <a:solidFill>
            <a:srgbClr val="806C6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8" descr="http://aps-group.ru/d/5_19_2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0" y="2114550"/>
            <a:ext cx="34671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ÐÐ½Ð°Ðº 4.5 Ð¿ÐµÑÐµÑÐ¾Ð´Ð½Ð°Ñ Ð´Ð¾ÑÐ¾Ð¶ÐºÐ° - ÐÐ¾ÑÐ¾Ð¶Ð½ÑÐµ Ð·Ð½Ð°ÐºÐ¸ - ÐÑÐµÐ´Ð¿Ð¸ÑÑÐ²Ð°ÑÑÐ¸Ðµ Ð·Ð½Ð°ÐºÐ¸ - ÐÐ°Ð³Ð°Ð·Ð¸Ð½ Ð¾ÑÑÐ°Ð½Ñ ÑÑÑÐ´Ð° ÐÐÐ Ð¡ÑÐ¸Ð»Ñ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8286" y1="20286" x2="48286" y2="20286"/>
                        <a14:foregroundMark x1="50857" y1="22857" x2="50857" y2="22857"/>
                        <a14:foregroundMark x1="54571" y1="23714" x2="54571" y2="23714"/>
                        <a14:foregroundMark x1="49714" y1="24571" x2="49714" y2="24571"/>
                        <a14:foregroundMark x1="45429" y1="22857" x2="45429" y2="22857"/>
                        <a14:foregroundMark x1="48857" y1="42286" x2="48857" y2="42286"/>
                        <a14:foregroundMark x1="48857" y1="36000" x2="48857" y2="36000"/>
                        <a14:foregroundMark x1="49714" y1="49429" x2="49714" y2="49429"/>
                        <a14:foregroundMark x1="54286" y1="56857" x2="54286" y2="56857"/>
                        <a14:foregroundMark x1="61429" y1="64000" x2="61429" y2="64000"/>
                        <a14:foregroundMark x1="62286" y1="72000" x2="62286" y2="72000"/>
                        <a14:foregroundMark x1="44857" y1="34286" x2="44857" y2="34286"/>
                        <a14:foregroundMark x1="37714" y1="36286" x2="37714" y2="36286"/>
                        <a14:foregroundMark x1="36286" y1="47714" x2="36286" y2="47714"/>
                        <a14:foregroundMark x1="36286" y1="44000" x2="36286" y2="44000"/>
                        <a14:foregroundMark x1="36286" y1="41143" x2="36286" y2="41143"/>
                        <a14:foregroundMark x1="41143" y1="36000" x2="41143" y2="36000"/>
                        <a14:foregroundMark x1="50571" y1="34286" x2="50571" y2="34286"/>
                        <a14:foregroundMark x1="45143" y1="42000" x2="45143" y2="42000"/>
                        <a14:foregroundMark x1="49714" y1="38571" x2="49714" y2="38571"/>
                        <a14:foregroundMark x1="51143" y1="44286" x2="51143" y2="44286"/>
                        <a14:foregroundMark x1="51143" y1="46857" x2="51143" y2="46857"/>
                        <a14:foregroundMark x1="46571" y1="46286" x2="46571" y2="46286"/>
                        <a14:foregroundMark x1="51143" y1="53429" x2="51143" y2="53429"/>
                        <a14:foregroundMark x1="53714" y1="52571" x2="53714" y2="52571"/>
                        <a14:foregroundMark x1="55714" y1="55429" x2="55714" y2="55429"/>
                        <a14:foregroundMark x1="58571" y1="60000" x2="58571" y2="60000"/>
                        <a14:foregroundMark x1="56000" y1="61143" x2="56000" y2="61143"/>
                        <a14:foregroundMark x1="56000" y1="58571" x2="56000" y2="58571"/>
                        <a14:foregroundMark x1="59429" y1="65714" x2="59429" y2="65714"/>
                        <a14:foregroundMark x1="61429" y1="68571" x2="61429" y2="68571"/>
                        <a14:foregroundMark x1="63143" y1="77429" x2="63143" y2="77429"/>
                        <a14:foregroundMark x1="43429" y1="63143" x2="43429" y2="63143"/>
                        <a14:foregroundMark x1="38571" y1="69714" x2="38571" y2="69714"/>
                        <a14:foregroundMark x1="34571" y1="74571" x2="34571" y2="74571"/>
                        <a14:foregroundMark x1="34571" y1="77714" x2="34571" y2="77714"/>
                        <a14:foregroundMark x1="40857" y1="66571" x2="40857" y2="66571"/>
                        <a14:foregroundMark x1="43714" y1="60571" x2="43714" y2="60571"/>
                        <a14:foregroundMark x1="45143" y1="58000" x2="45143" y2="58000"/>
                        <a14:foregroundMark x1="37143" y1="73714" x2="37143" y2="73714"/>
                        <a14:foregroundMark x1="62000" y1="50857" x2="62000" y2="50857"/>
                        <a14:foregroundMark x1="59143" y1="48000" x2="59143" y2="48000"/>
                        <a14:foregroundMark x1="56571" y1="46000" x2="56571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56" y="2536031"/>
            <a:ext cx="2624137" cy="262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900igr.net/up/datai/126955/0045-103-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3" b="100000" l="3021" r="100000">
                        <a14:foregroundMark x1="52669" y1="22823" x2="52669" y2="22823"/>
                        <a14:foregroundMark x1="51309" y1="21822" x2="51309" y2="21822"/>
                        <a14:foregroundMark x1="50352" y1="21171" x2="50352" y2="21171"/>
                        <a14:foregroundMark x1="52316" y1="19870" x2="52316" y2="19870"/>
                        <a14:foregroundMark x1="56344" y1="40040" x2="56344" y2="40040"/>
                        <a14:foregroundMark x1="53323" y1="35736" x2="53323" y2="35736"/>
                        <a14:foregroundMark x1="53323" y1="39740" x2="53323" y2="39740"/>
                        <a14:foregroundMark x1="53978" y1="34434" x2="53978" y2="34434"/>
                        <a14:foregroundMark x1="54330" y1="33433" x2="54330" y2="33433"/>
                        <a14:foregroundMark x1="55690" y1="31782" x2="55690" y2="31782"/>
                        <a14:foregroundMark x1="55992" y1="31782" x2="55992" y2="31782"/>
                        <a14:foregroundMark x1="56344" y1="33083" x2="56999" y2="35736"/>
                        <a14:foregroundMark x1="56999" y1="38388" x2="56999" y2="39389"/>
                        <a14:foregroundMark x1="57654" y1="42392" x2="57654" y2="43393"/>
                        <a14:foregroundMark x1="57654" y1="43393" x2="57654" y2="43393"/>
                        <a14:foregroundMark x1="57654" y1="44044" x2="57654" y2="44044"/>
                        <a14:foregroundMark x1="58308" y1="45345" x2="58308" y2="45345"/>
                        <a14:foregroundMark x1="58308" y1="46046" x2="58308" y2="46046"/>
                        <a14:foregroundMark x1="58308" y1="47347" x2="58308" y2="48699"/>
                        <a14:foregroundMark x1="58308" y1="48999" x2="58308" y2="48999"/>
                        <a14:foregroundMark x1="59013" y1="50651" x2="59013" y2="52653"/>
                        <a14:foregroundMark x1="59315" y1="52653" x2="59315" y2="52653"/>
                        <a14:foregroundMark x1="59668" y1="53003" x2="60020" y2="53954"/>
                        <a14:foregroundMark x1="60675" y1="53954" x2="61329" y2="54955"/>
                        <a14:foregroundMark x1="61682" y1="54955" x2="62638" y2="55656"/>
                        <a14:foregroundMark x1="62991" y1="55956" x2="62991" y2="55956"/>
                        <a14:foregroundMark x1="62991" y1="56957" x2="62991" y2="56957"/>
                        <a14:foregroundMark x1="63646" y1="57608" x2="64653" y2="59610"/>
                        <a14:foregroundMark x1="65005" y1="59610" x2="65005" y2="59610"/>
                        <a14:foregroundMark x1="66314" y1="60911" x2="67019" y2="62262"/>
                        <a14:foregroundMark x1="67321" y1="62563" x2="67321" y2="62563"/>
                        <a14:foregroundMark x1="67674" y1="62913" x2="67674" y2="62913"/>
                        <a14:foregroundMark x1="43353" y1="68569" x2="43353" y2="68569"/>
                        <a14:foregroundMark x1="46979" y1="60611" x2="46979" y2="60611"/>
                        <a14:foregroundMark x1="51007" y1="55305" x2="51007" y2="55305"/>
                        <a14:foregroundMark x1="51662" y1="48999" x2="51662" y2="48999"/>
                        <a14:foregroundMark x1="49648" y1="56306" x2="49648" y2="56306"/>
                        <a14:foregroundMark x1="47331" y1="61261" x2="47331" y2="61261"/>
                        <a14:foregroundMark x1="48993" y1="38088" x2="48993" y2="38088"/>
                        <a14:foregroundMark x1="43656" y1="41391" x2="43656" y2="41391"/>
                        <a14:foregroundMark x1="69335" y1="71872" x2="69335" y2="71872"/>
                        <a14:foregroundMark x1="64350" y1="73173" x2="64350" y2="73173"/>
                        <a14:foregroundMark x1="78348" y1="72523" x2="78348" y2="72523"/>
                        <a14:foregroundMark x1="82326" y1="72523" x2="82326" y2="72523"/>
                        <a14:foregroundMark x1="72306" y1="72172" x2="72306" y2="72172"/>
                        <a14:foregroundMark x1="73666" y1="72172" x2="73666" y2="72172"/>
                        <a14:foregroundMark x1="61682" y1="74825" x2="61682" y2="74825"/>
                        <a14:foregroundMark x1="58006" y1="73874" x2="58006" y2="73874"/>
                        <a14:foregroundMark x1="53021" y1="74825" x2="53021" y2="74825"/>
                        <a14:foregroundMark x1="51007" y1="75175" x2="51007" y2="75175"/>
                        <a14:foregroundMark x1="46979" y1="74174" x2="46979" y2="74174"/>
                        <a14:foregroundMark x1="35347" y1="79479" x2="35347" y2="79479"/>
                        <a14:foregroundMark x1="26334" y1="79129" x2="26334" y2="79129"/>
                        <a14:foregroundMark x1="20342" y1="79129" x2="20342" y2="79129"/>
                        <a14:foregroundMark x1="21652" y1="80130" x2="21652" y2="80130"/>
                        <a14:foregroundMark x1="18681" y1="79129" x2="18681" y2="79129"/>
                        <a14:foregroundMark x1="26687" y1="79479" x2="26687" y2="79479"/>
                        <a14:foregroundMark x1="31672" y1="79129" x2="31672" y2="79129"/>
                        <a14:foregroundMark x1="66667" y1="41041" x2="66667" y2="41041"/>
                        <a14:foregroundMark x1="65307" y1="36737" x2="65307" y2="36737"/>
                        <a14:foregroundMark x1="60020" y1="34785" x2="60020" y2="34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1639" y="2410328"/>
            <a:ext cx="2858271" cy="287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47675" y="5677197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ПЕШЕХОДНАЯ ДОРОЖКА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67711" y="5677197"/>
            <a:ext cx="328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ПОДЗЕМНЫЙ ПЕРЕХОД</a:t>
            </a:r>
          </a:p>
        </p:txBody>
      </p:sp>
    </p:spTree>
    <p:extLst>
      <p:ext uri="{BB962C8B-B14F-4D97-AF65-F5344CB8AC3E}">
        <p14:creationId xmlns:p14="http://schemas.microsoft.com/office/powerpoint/2010/main" val="8143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1141</TotalTime>
  <Words>855</Words>
  <Application>Microsoft Office PowerPoint</Application>
  <PresentationFormat>Произвольный</PresentationFormat>
  <Paragraphs>171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Воздушный поток</vt:lpstr>
      <vt:lpstr>Презентация PowerPoint</vt:lpstr>
      <vt:lpstr>Цель игры: Формировать у дошкольников устойчивые навыки соблюдения и выполнения правил дорожного движения, безопасного поведения на улице и высокой общей культуры.</vt:lpstr>
      <vt:lpstr>ПРАВИЛА БЕЗОПАСНОСТИ НА УЛИЦЕ И ДОМА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НАЙДИ ЗНАК «ПЕШЕХОДНЫЙ ПЕРЕХОД»</vt:lpstr>
      <vt:lpstr>НАЙДИ ЗНАК «ПРОЕЗД ЗАПРЕЩЕН»</vt:lpstr>
      <vt:lpstr>НАЙДИ ЗНАК «ВЕЛОСИПЕДНАЯ ДОРОЖКА»</vt:lpstr>
      <vt:lpstr>НАЙДИ ЗНАК «ДОРОЖНЫЕ РАБОТЫ»</vt:lpstr>
      <vt:lpstr>НАЙДИ ЗНАК «ОСТОРОЖНО, ДЕТИ»</vt:lpstr>
      <vt:lpstr>УРОВЕНЬ «ДОРОЖНЫЕ ЗНАКИ» ПРОЙДЕН </vt:lpstr>
      <vt:lpstr>ЭТО ОПАСНЫЙ ПРЕДМЕТ?</vt:lpstr>
      <vt:lpstr>ЭТО ОПАСНЫЙ ПРЕДМЕТ?</vt:lpstr>
      <vt:lpstr>ЭТО ОПАСНЫЙ ПРЕДМЕТ?</vt:lpstr>
      <vt:lpstr>ЭТО ОПАСНЫЙ ПРЕДМЕТ?</vt:lpstr>
      <vt:lpstr>ЭТО ОПАСНЫЙ ПРЕДМЕТ?</vt:lpstr>
      <vt:lpstr>ЭТО ОПАСНЫЙ ПРЕДМЕТ?</vt:lpstr>
      <vt:lpstr>ЭТО ОПАСНЫЙ ПРЕДМЕТ?</vt:lpstr>
      <vt:lpstr>ЭТО ОПАСНЫЙ ПРЕДМЕТ?</vt:lpstr>
      <vt:lpstr>ЭТО ОПАСНЫЙ ПРЕДМЕТ?</vt:lpstr>
      <vt:lpstr>ЭТО ОПАСНЫЙ ПРЕДМЕТ?</vt:lpstr>
      <vt:lpstr>УРОВЕНЬ «ОПАСНЫЕ ПРЕДМЕТЫ» ПРОЙДЕН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УРОВЕНЬ «ПРОГУЛКА ПО УЛИЦЕ» ПРОЙДЕН </vt:lpstr>
      <vt:lpstr>Презентация PowerPoint</vt:lpstr>
      <vt:lpstr>Презентация PowerPoint</vt:lpstr>
      <vt:lpstr>Презентация PowerPoint</vt:lpstr>
      <vt:lpstr>Презентация PowerPoint</vt:lpstr>
      <vt:lpstr>УРОВЕНЬ «ВОДНОЕ ПОЛО» ПРОЙДЕН 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ПРАВИЛА БЕЗОПАСНОСТИ НА УЛИЦЕ И ДОМА</dc:title>
  <dc:creator>Вячеслав Якименко</dc:creator>
  <cp:lastModifiedBy>User</cp:lastModifiedBy>
  <cp:revision>234</cp:revision>
  <dcterms:created xsi:type="dcterms:W3CDTF">2019-01-18T13:34:17Z</dcterms:created>
  <dcterms:modified xsi:type="dcterms:W3CDTF">2024-02-05T10:11:23Z</dcterms:modified>
</cp:coreProperties>
</file>