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80" r:id="rId3"/>
    <p:sldId id="271" r:id="rId4"/>
    <p:sldId id="256" r:id="rId5"/>
    <p:sldId id="257" r:id="rId6"/>
    <p:sldId id="258" r:id="rId7"/>
    <p:sldId id="267" r:id="rId8"/>
    <p:sldId id="266" r:id="rId9"/>
    <p:sldId id="270" r:id="rId10"/>
    <p:sldId id="263" r:id="rId11"/>
    <p:sldId id="261" r:id="rId12"/>
    <p:sldId id="260" r:id="rId13"/>
    <p:sldId id="259" r:id="rId14"/>
    <p:sldId id="272" r:id="rId15"/>
    <p:sldId id="274" r:id="rId16"/>
    <p:sldId id="281" r:id="rId17"/>
    <p:sldId id="282" r:id="rId18"/>
    <p:sldId id="27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FF336-D7DE-453F-93A5-1E6BF16A781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A0B4E-566B-492C-B817-F8345946B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A37B-4BB5-4E85-8161-CBD2C9D2612A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F161-5D47-4CC4-8B07-CEAEE6C7BD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slide" Target="slide11.xml"/><Relationship Id="rId12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slide" Target="slide9.xml"/><Relationship Id="rId5" Type="http://schemas.openxmlformats.org/officeDocument/2006/relationships/image" Target="../media/image12.jpeg"/><Relationship Id="rId10" Type="http://schemas.openxmlformats.org/officeDocument/2006/relationships/slide" Target="slide10.xml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35.png"/><Relationship Id="rId4" Type="http://schemas.openxmlformats.org/officeDocument/2006/relationships/image" Target="../media/image41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576" y="-17140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"/>
            <a:ext cx="10297144" cy="4149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>Интерактивная игра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«В гости к царице-математике»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Сколько ушей у пяти мышей?</a:t>
            </a:r>
            <a:endParaRPr lang="ru-RU" dirty="0"/>
          </a:p>
        </p:txBody>
      </p:sp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738451" cy="2708920"/>
          </a:xfrm>
          <a:prstGeom prst="rect">
            <a:avLst/>
          </a:prstGeom>
        </p:spPr>
      </p:pic>
      <p:pic>
        <p:nvPicPr>
          <p:cNvPr id="6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36696" y="2204864"/>
            <a:ext cx="1296144" cy="1296144"/>
          </a:xfrm>
          <a:prstGeom prst="rect">
            <a:avLst/>
          </a:prstGeom>
          <a:noFill/>
        </p:spPr>
      </p:pic>
      <p:pic>
        <p:nvPicPr>
          <p:cNvPr id="7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96736" y="3861048"/>
            <a:ext cx="1080119" cy="1080119"/>
          </a:xfrm>
          <a:prstGeom prst="rect">
            <a:avLst/>
          </a:prstGeom>
          <a:noFill/>
        </p:spPr>
      </p:pic>
      <p:pic>
        <p:nvPicPr>
          <p:cNvPr id="8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08704" y="764704"/>
            <a:ext cx="1296144" cy="12961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63688" y="386104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5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386104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10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3812847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8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148 C -0.00087 0.03171 -0.52014 0.30463 -1.03958 0.5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2.77778E-6 0.00023 -0.21267 0.17847 -0.42517 0.356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C 3.05556E-6 0.00023 -0.37622 0.07083 -0.75209 0.1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Расставь героев мультфильма по порядку -  от самого большого до самого маленького, нажав на изображения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C:\Users\Игорь\Desktop\kisspng-video-games-insect-figurine-fangame-cartoon-5c7183afe3e427.719797711550943151933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1196752"/>
            <a:ext cx="663603" cy="1746606"/>
          </a:xfrm>
          <a:prstGeom prst="rect">
            <a:avLst/>
          </a:prstGeom>
          <a:noFill/>
        </p:spPr>
      </p:pic>
      <p:pic>
        <p:nvPicPr>
          <p:cNvPr id="7" name="Рисунок 6" descr="C:\Users\Игорь\Desktop\i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2060848"/>
            <a:ext cx="16093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горь\Desktop\161-1614250_кузя-из-лунтика-кузя-из-лунтика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2852936"/>
            <a:ext cx="998739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горь\Desktop\01632-01192-004-AP-27041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340768"/>
            <a:ext cx="1161589" cy="22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107 C -0.00139 0.02107 -0.26146 0.18357 -0.52118 0.3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294 C 0.01528 -0.02916 0.08889 0.20764 0.1625 0.444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-4.72222E-6 0.00023 0.0375 0.13565 0.07518 0.27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3.61111E-6 0.00023 -0.17761 0.2632 -0.35452 0.527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Помоги </a:t>
            </a:r>
            <a:r>
              <a:rPr lang="ru-RU" sz="2000" dirty="0" err="1" smtClean="0">
                <a:solidFill>
                  <a:schemeClr val="tx2"/>
                </a:solidFill>
                <a:latin typeface="Comic Sans MS" pitchFamily="66" charset="0"/>
              </a:rPr>
              <a:t>лунтику</a:t>
            </a: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 сосчитать предметы в каждой группе и подобрать подходящие цифры. Проверь себя, нажав на изображение цифры.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:\Users\Игорь\Desktop\Watermelons_4389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852936"/>
            <a:ext cx="1820722" cy="151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горь\Desktop\s1200 (1)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5517232"/>
            <a:ext cx="6815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горь\Desktop\s1200 (1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5517232"/>
            <a:ext cx="64299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Игорь\Desktop\s1200 (1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653136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Игорь\Desktop\s1200 (1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4653136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Игорь\Desktop\ff51d4569e9491ad458a0bb3ff35dca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4509120"/>
            <a:ext cx="15778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Игорь\Desktop\eedf524d96855b56d623d7104bf0a82120b22ada_full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80528" y="2924944"/>
            <a:ext cx="1872208" cy="24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Игорь\Desktop\maxresdefault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1628800"/>
            <a:ext cx="8077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Игорь\Desktop\maxresdefault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9632" y="1628800"/>
            <a:ext cx="8083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Игорь\Desktop\maxresdefault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67744" y="16288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Игорь\Desktop\maxresdefault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75856" y="1628800"/>
            <a:ext cx="78781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99992" y="5967330"/>
            <a:ext cx="1187624" cy="8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1.11111E-6 -3.7037E-6 0.17222 0.26297 0.34444 0.5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30278 0.01204 0.60556 0.0240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30278 0.01204 0.60556 0.02407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30278 0.01204 0.60556 0.0240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30278 0.01204 0.60556 0.02407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2.77778E-7 0.00116 0.34167 0.00533 0.68333 0.010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0.00648 C -0.01284 0.00671 0.27952 -0.11482 0.57188 -0.2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7037E-6 C 8.88889E-6 -3.7037E-6 0.28264 0.09537 0.56528 0.19074 " pathEditMode="relative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C 2.5E-6 3.7037E-6 0.17986 -0.23611 0.35972 -0.47222 " pathEditMode="relative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1.66667E-6 -1.85185E-6 0.22986 0.17778 0.45972 0.3555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11111E-6 C -8.33333E-6 -1.11111E-6 0.17152 -0.05278 0.34305 -0.10556 " pathEditMode="relative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Подбери к каждой картинке подходящее решение задачи</a:t>
            </a:r>
            <a:endParaRPr lang="ru-RU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Игорь\Desktop\9b66cba6740b3f4ef80fd158850d34c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3856961" cy="102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горь\Desktop\9b66cba6740b3f4ef80fd158850d34cb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797152"/>
            <a:ext cx="3859501" cy="10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горь\Desktop\9b66cba6740b3f4ef80fd158850d34cb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3854307" cy="102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горь\Desktop\9b66cba6740b3f4ef80fd158850d34cb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2492896"/>
            <a:ext cx="3859501" cy="10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6-конечная звезда 9"/>
          <p:cNvSpPr/>
          <p:nvPr/>
        </p:nvSpPr>
        <p:spPr>
          <a:xfrm>
            <a:off x="7847856" y="620688"/>
            <a:ext cx="1296144" cy="1490464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3+1</a:t>
            </a:r>
            <a:endParaRPr lang="ru-RU" sz="2400" b="1" dirty="0"/>
          </a:p>
        </p:txBody>
      </p:sp>
      <p:sp>
        <p:nvSpPr>
          <p:cNvPr id="11" name="Пятно 1 10"/>
          <p:cNvSpPr/>
          <p:nvPr/>
        </p:nvSpPr>
        <p:spPr>
          <a:xfrm>
            <a:off x="7668344" y="2420888"/>
            <a:ext cx="1418456" cy="151216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4+4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08304" y="5655568"/>
            <a:ext cx="1490464" cy="12024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2+2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0312" y="4365104"/>
            <a:ext cx="1475656" cy="9864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4+2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C -4.16667E-6 -7.40741E-7 -0.14027 -0.31204 -0.28055 -0.6240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23 C 0.00521 0.00047 -0.13229 -0.13032 -0.26979 -0.26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8.51852E-6 C -7.77778E-6 8.51852E-6 -0.15973 0.20649 -0.31945 0.4129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8.14815E-6 C -7.5E-6 8.14815E-6 -0.15626 0.17778 -0.31251 0.355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Выбери только те геометрические фигуры из которых состоят предметы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Users\Игорь\Desktop\did-zadaie-po-matem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348880"/>
            <a:ext cx="1554837" cy="20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>
            <a:off x="3923928" y="3429000"/>
            <a:ext cx="1008112" cy="936104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555776" y="2780928"/>
            <a:ext cx="1080120" cy="1080120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5796136" y="3573016"/>
            <a:ext cx="1080120" cy="1080120"/>
          </a:xfrm>
          <a:prstGeom prst="parallelogram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492896"/>
            <a:ext cx="936104" cy="936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2132856"/>
            <a:ext cx="720080" cy="14401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32640" y="2852936"/>
            <a:ext cx="648072" cy="648072"/>
          </a:xfrm>
          <a:prstGeom prst="rect">
            <a:avLst/>
          </a:prstGeom>
          <a:noFill/>
        </p:spPr>
      </p:pic>
      <p:pic>
        <p:nvPicPr>
          <p:cNvPr id="22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08704" y="4293096"/>
            <a:ext cx="504056" cy="504056"/>
          </a:xfrm>
          <a:prstGeom prst="rect">
            <a:avLst/>
          </a:prstGeom>
          <a:noFill/>
        </p:spPr>
      </p:pic>
      <p:pic>
        <p:nvPicPr>
          <p:cNvPr id="23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56576" y="2852936"/>
            <a:ext cx="648072" cy="648072"/>
          </a:xfrm>
          <a:prstGeom prst="rect">
            <a:avLst/>
          </a:prstGeom>
          <a:noFill/>
        </p:spPr>
      </p:pic>
      <p:pic>
        <p:nvPicPr>
          <p:cNvPr id="24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60633" y="3861049"/>
            <a:ext cx="504055" cy="504055"/>
          </a:xfrm>
          <a:prstGeom prst="rect">
            <a:avLst/>
          </a:prstGeom>
          <a:noFill/>
        </p:spPr>
      </p:pic>
      <p:pic>
        <p:nvPicPr>
          <p:cNvPr id="25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60632" y="4869160"/>
            <a:ext cx="504055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C -2.77778E-6 -1.21387E-6 -0.21666 0.03283 -0.43333 0.06566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13295E-6 C 2.22222E-6 -9.13295E-6 -0.38507 -0.08347 -0.76996 -0.16694 " pathEditMode="relative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6069E-6 C -1.11111E-6 -1.56069E-6 -0.35955 -0.05596 -0.71893 -0.11191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27746E-6 C -2.77778E-7 -4.27746E-6 -0.14843 -0.21249 -0.29687 -0.42497 " pathEditMode="relative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3873E-6 C 3.05556E-6 -2.13873E-6 -0.24531 -0.04324 -0.49045 -0.08647 " pathEditMode="relative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Посчитай!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Игорь\Desktop\17840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96752"/>
            <a:ext cx="2985791" cy="5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горь\Desktop\178404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916832"/>
            <a:ext cx="4259786" cy="6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горь\Desktop\178404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636912"/>
            <a:ext cx="2357797" cy="6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Игорь\Desktop\178404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356992"/>
            <a:ext cx="4790754" cy="7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Игорь\Desktop\178404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4149080"/>
            <a:ext cx="2148797" cy="5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узел 10"/>
          <p:cNvSpPr/>
          <p:nvPr/>
        </p:nvSpPr>
        <p:spPr>
          <a:xfrm>
            <a:off x="755576" y="5373216"/>
            <a:ext cx="720080" cy="64807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691680" y="5373216"/>
            <a:ext cx="720080" cy="64807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5373216"/>
            <a:ext cx="720080" cy="64807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563888" y="5373216"/>
            <a:ext cx="720080" cy="64807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427984" y="5373216"/>
            <a:ext cx="720080" cy="648072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9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8092E-6 C -1.66667E-6 -2.08092E-6 0.11979 -0.30867 0.23975 -0.6173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185E-6 C -1.66667E-6 -1.6185E-6 0.08646 -0.25596 0.17292 -0.51168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4335E-6 C -1.11111E-6 0.00023 0.12708 -0.19931 0.25417 -0.3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7052E-6 C 1.38889E-6 -6.7052E-6 0.07135 -0.14475 0.14288 -0.28949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5.78035E-6 C -8.61111E-6 -5.78035E-6 0.02065 -0.09087 0.04131 -0.18174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Comic Sans MS" pitchFamily="66" charset="0"/>
              </a:rPr>
              <a:t>Найди всех моих братьев!</a:t>
            </a:r>
            <a:endParaRPr lang="ru-RU" sz="4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Игорь\Desktop\b941f888c0ae065f6a307de5b7f15698--scrapbooking-ideas-separat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16832"/>
            <a:ext cx="2719064" cy="27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6300192" y="1556792"/>
            <a:ext cx="1060704" cy="914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740352" y="3861048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27984" y="170080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4067944" y="4293096"/>
            <a:ext cx="1008112" cy="7578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>
            <a:off x="4355976" y="3068960"/>
            <a:ext cx="914400" cy="612648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6372200" y="3068960"/>
            <a:ext cx="864096" cy="626368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7668344" y="2348880"/>
            <a:ext cx="1152128" cy="828672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414908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36696" y="2204864"/>
            <a:ext cx="518458" cy="518458"/>
          </a:xfrm>
          <a:prstGeom prst="rect">
            <a:avLst/>
          </a:prstGeom>
          <a:noFill/>
        </p:spPr>
      </p:pic>
      <p:pic>
        <p:nvPicPr>
          <p:cNvPr id="18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700793" y="3861049"/>
            <a:ext cx="432048" cy="432048"/>
          </a:xfrm>
          <a:prstGeom prst="rect">
            <a:avLst/>
          </a:prstGeom>
          <a:noFill/>
        </p:spPr>
      </p:pic>
      <p:pic>
        <p:nvPicPr>
          <p:cNvPr id="19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60632" y="1772816"/>
            <a:ext cx="518458" cy="518458"/>
          </a:xfrm>
          <a:prstGeom prst="rect">
            <a:avLst/>
          </a:prstGeom>
          <a:noFill/>
        </p:spPr>
      </p:pic>
      <p:pic>
        <p:nvPicPr>
          <p:cNvPr id="20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24728" y="3789040"/>
            <a:ext cx="432048" cy="432048"/>
          </a:xfrm>
          <a:prstGeom prst="rect">
            <a:avLst/>
          </a:prstGeom>
          <a:noFill/>
        </p:spPr>
      </p:pic>
      <p:pic>
        <p:nvPicPr>
          <p:cNvPr id="21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92680" y="4149080"/>
            <a:ext cx="432048" cy="432048"/>
          </a:xfrm>
          <a:prstGeom prst="rect">
            <a:avLst/>
          </a:prstGeom>
          <a:noFill/>
        </p:spPr>
      </p:pic>
      <p:pic>
        <p:nvPicPr>
          <p:cNvPr id="22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64688" y="1412776"/>
            <a:ext cx="518458" cy="518458"/>
          </a:xfrm>
          <a:prstGeom prst="rect">
            <a:avLst/>
          </a:prstGeom>
          <a:noFill/>
        </p:spPr>
      </p:pic>
      <p:pic>
        <p:nvPicPr>
          <p:cNvPr id="23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40752" y="1556792"/>
            <a:ext cx="518458" cy="518458"/>
          </a:xfrm>
          <a:prstGeom prst="rect">
            <a:avLst/>
          </a:prstGeom>
          <a:noFill/>
        </p:spPr>
      </p:pic>
      <p:pic>
        <p:nvPicPr>
          <p:cNvPr id="24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84768" y="2204864"/>
            <a:ext cx="518458" cy="51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35838E-7 C -1.94444E-6 -6.35838E-7 -0.31754 0.01156 -0.6349 0.02312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22543E-6 C -5.83333E-6 7.22543E-6 -0.29046 0.07515 -0.58091 0.1503 " pathEditMode="relative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7457E-6 C -1.11111E-6 0.00023 -0.20555 0.01156 -0.41111 0.023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56069E-6 C -5.27778E-6 -1.56069E-6 -0.16754 0.04856 -0.3349 0.09734 " pathEditMode="relative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57225E-6 C 5E-6 7.57225E-6 -0.27622 0.12902 -0.55243 0.25804 " pathEditMode="relative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7746E-6 C -8.33333E-7 -4.27746E-6 -0.2158 -0.18289 -0.4316 -0.36555 " pathEditMode="relative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31214E-6 C -3.05556E-6 2.31214E-6 -0.34531 0.01803 -0.69045 0.03607 " pathEditMode="relative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50867E-6 C -3.05556E-6 4.50867E-6 -0.21111 0.04208 -0.42222 0.08439 " pathEditMode="relative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Сколько петушков гуляют во дворе?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Игорь\Desktop\142508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564904"/>
            <a:ext cx="5904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403648" y="1052736"/>
            <a:ext cx="1296144" cy="8423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43808" y="1484784"/>
            <a:ext cx="1296144" cy="8423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27984" y="1484784"/>
            <a:ext cx="1296144" cy="8423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1124744"/>
            <a:ext cx="1296144" cy="8423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9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28584" y="2996952"/>
            <a:ext cx="518458" cy="518458"/>
          </a:xfrm>
          <a:prstGeom prst="rect">
            <a:avLst/>
          </a:prstGeom>
          <a:noFill/>
        </p:spPr>
      </p:pic>
      <p:pic>
        <p:nvPicPr>
          <p:cNvPr id="12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44608" y="3789040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28584" y="2204864"/>
            <a:ext cx="518458" cy="518458"/>
          </a:xfrm>
          <a:prstGeom prst="rect">
            <a:avLst/>
          </a:prstGeom>
          <a:noFill/>
        </p:spPr>
      </p:pic>
      <p:pic>
        <p:nvPicPr>
          <p:cNvPr id="14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28584" y="1268760"/>
            <a:ext cx="518458" cy="51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0116E-6 C -0.28507 -0.14104 -0.57014 -0.28208 -0.6842 -0.3380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5.78035E-7 C -8.61111E-6 5.78035E-7 -0.41355 -0.02012 -0.82709 -0.04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58382E-6 C -7.5E-6 3.58382E-6 -0.24844 -0.06358 -0.49688 -0.12694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7052E-7 C -2.5E-6 8.67052E-7 -0.16511 -0.14382 -0.33004 -0.2874 " pathEditMode="relative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50265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Молодцы, ребята!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Вы отлично справились!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5" descr="C:\Users\Игорь\Desktop\hello_html_m7da53e6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060848"/>
            <a:ext cx="2712690" cy="3084351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email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576" y="-243408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280920" cy="309634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Цель: 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200" dirty="0" smtClean="0">
                <a:solidFill>
                  <a:srgbClr val="002060"/>
                </a:solidFill>
                <a:latin typeface="Bahnschrift SemiBold" pitchFamily="34" charset="0"/>
              </a:rPr>
              <a:t>закрепить изученный материал по математике.</a:t>
            </a:r>
            <a:br>
              <a:rPr lang="ru-RU" sz="2200" dirty="0" smtClean="0">
                <a:solidFill>
                  <a:srgbClr val="002060"/>
                </a:solidFill>
                <a:latin typeface="Bahnschrift SemiBold" pitchFamily="34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Задачи: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  <a:t>- закрепить знание числового ряда от 1 до 10;</a:t>
            </a:r>
            <a:b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  <a:t>            - повторить порядковый , прямой, обратный и количественный счет; </a:t>
            </a:r>
            <a:b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  <a:t>- тренировать детей в решении простых примеров и задач на сложение и вычитание с опорой на картинку;</a:t>
            </a:r>
            <a:b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  <a:t> - закрепить умение соотносить количество предметов с числом;</a:t>
            </a:r>
            <a:b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  <a:t> - закрепить знания геометрических фигур</a:t>
            </a:r>
            <a:br>
              <a:rPr lang="ru-RU" sz="2200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Bahnschrift SemiCondensed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ahnschrift SemiCondensed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032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 descr="C:\Users\Игорь\Desktop\hello_html_m7da53e6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60848"/>
            <a:ext cx="2712690" cy="3084351"/>
          </a:xfrm>
          <a:prstGeom prst="rect">
            <a:avLst/>
          </a:prstGeom>
          <a:noFill/>
        </p:spPr>
      </p:pic>
      <p:sp>
        <p:nvSpPr>
          <p:cNvPr id="17" name="Овальная выноска 16"/>
          <p:cNvSpPr/>
          <p:nvPr/>
        </p:nvSpPr>
        <p:spPr>
          <a:xfrm>
            <a:off x="4932040" y="332656"/>
            <a:ext cx="4211960" cy="2664296"/>
          </a:xfrm>
          <a:prstGeom prst="wedgeEllipseCallout">
            <a:avLst>
              <a:gd name="adj1" fmla="val -75572"/>
              <a:gd name="adj2" fmla="val 4534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12576" y="-243408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Какая цифра пропущена?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1806302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1780968" cy="21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1577962" cy="188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584176" cy="202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7" action="ppaction://hlinksldjump"/>
            <a:extLst>
              <a:ext uri="{FF2B5EF4-FFF2-40B4-BE49-F238E27FC236}">
                <a16:creationId xmlns:a16="http://schemas.microsoft.com/office/drawing/2014/main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1454400" cy="194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hlinkClick r:id="rId9" action="ppaction://hlinksldjump"/>
            <a:extLst>
              <a:ext uri="{FF2B5EF4-FFF2-40B4-BE49-F238E27FC236}">
                <a16:creationId xmlns:a16="http://schemas.microsoft.com/office/drawing/2014/main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160630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hlinkClick r:id="rId11" action="ppaction://hlinksldjump"/>
            <a:extLst>
              <a:ext uri="{FF2B5EF4-FFF2-40B4-BE49-F238E27FC236}">
                <a16:creationId xmlns:a16="http://schemas.microsoft.com/office/drawing/2014/main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1368152" cy="184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195736" y="544522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39752" y="5373216"/>
            <a:ext cx="107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9" action="ppaction://hlinksldjump"/>
              </a:rPr>
              <a:t>Один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5445224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67944" y="5373216"/>
            <a:ext cx="1305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0000FF"/>
                </a:solidFill>
              </a:rPr>
              <a:t>Четыре</a:t>
            </a:r>
            <a:endParaRPr lang="ru-RU" sz="2800" u="sng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544522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724128" y="5373216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9" action="ppaction://hlinksldjump"/>
              </a:rPr>
              <a:t>Шесть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4913 -0.125 0.09844 -0.25 0.11736 -0.2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22250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Вставь недостающую фигуру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" y="1484785"/>
            <a:ext cx="131783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1388523" cy="125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1321228" cy="119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1228915" cy="110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hlinkClick r:id="rId7" action="ppaction://hlinksldjump"/>
            <a:extLst>
              <a:ext uri="{FF2B5EF4-FFF2-40B4-BE49-F238E27FC236}">
                <a16:creationId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21088"/>
            <a:ext cx="1321228" cy="119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1321228" cy="119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3758"/>
            <a:ext cx="1245827" cy="122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49080"/>
            <a:ext cx="131783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1472029" cy="130865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hlinkClick r:id="rId10" action="ppaction://hlinksldjump"/>
            <a:extLst>
              <a:ext uri="{FF2B5EF4-FFF2-40B4-BE49-F238E27FC236}">
                <a16:creationId xmlns:a16="http://schemas.microsoft.com/office/drawing/2014/main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780928"/>
            <a:ext cx="1388523" cy="125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1321228" cy="119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hlinkClick r:id="rId11" action="ppaction://hlinksldjump"/>
            <a:extLst>
              <a:ext uri="{FF2B5EF4-FFF2-40B4-BE49-F238E27FC236}">
                <a16:creationId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484784"/>
            <a:ext cx="1245827" cy="122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084168" y="1772816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00192" y="1700808"/>
            <a:ext cx="150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12" action="ppaction://hlinksldjump"/>
              </a:rPr>
              <a:t>Квадрат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3140968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00192" y="3068960"/>
            <a:ext cx="150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0000FF"/>
                </a:solidFill>
              </a:rPr>
              <a:t>Кружок</a:t>
            </a:r>
            <a:endParaRPr lang="ru-RU" sz="2800" u="sng" dirty="0">
              <a:solidFill>
                <a:srgbClr val="00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4581128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56176" y="4551511"/>
            <a:ext cx="215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FF"/>
                </a:solidFill>
                <a:hlinkClick r:id="rId12" action="ppaction://hlinksldjump"/>
              </a:rPr>
              <a:t>Треугольник</a:t>
            </a:r>
            <a:endParaRPr lang="ru-RU" sz="28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-0.21788 0.08842 -0.43577 0.17708 -0.52344 0.2122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-243408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340352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Сколько лап у двух медвежат?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1080120" cy="108012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4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896545" cy="282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067944" y="4221088"/>
            <a:ext cx="108012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84168" y="4221088"/>
            <a:ext cx="108012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dirty="0" smtClean="0">
                <a:solidFill>
                  <a:srgbClr val="FF0000"/>
                </a:solidFill>
              </a:rPr>
              <a:t>8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36696" y="2204864"/>
            <a:ext cx="1296144" cy="1296144"/>
          </a:xfrm>
          <a:prstGeom prst="rect">
            <a:avLst/>
          </a:prstGeom>
          <a:noFill/>
        </p:spPr>
      </p:pic>
      <p:pic>
        <p:nvPicPr>
          <p:cNvPr id="9" name="Picture 2" descr="https://clip.cookdiary.net/sites/default/files/wallpaper/green-tick-clipart/281618/green-tick-clipart-yes-281618-76487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700792" y="3861048"/>
            <a:ext cx="1080119" cy="1080119"/>
          </a:xfrm>
          <a:prstGeom prst="rect">
            <a:avLst/>
          </a:prstGeom>
          <a:noFill/>
        </p:spPr>
      </p:pic>
      <p:pic>
        <p:nvPicPr>
          <p:cNvPr id="10" name="Picture 4" descr="https://steemitimages.com/DQmQBY2e6cEEEQtKfucQxUqAZySngQAGyKz7vjNrBnHNC6L/false-20611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08704" y="76470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419 C -0.0033 0.04213 -0.49774 0.3493 -0.99219 0.6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2.22222E-6 C 0.01025 0.00023 -0.36892 0.23334 -0.74809 0.4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0532 C 0.02066 0.00555 -0.29879 0.12106 -0.61823 0.23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-315416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44015"/>
            <a:ext cx="7772400" cy="90871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Расставь знаки!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653" y="836712"/>
            <a:ext cx="313122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90" y="928787"/>
            <a:ext cx="11747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836712"/>
            <a:ext cx="1230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4403" y="1765399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7403" y="1765399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968524"/>
            <a:ext cx="1230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211961" y="836712"/>
            <a:ext cx="3096344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5" y="848172"/>
            <a:ext cx="12144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784672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1570484"/>
            <a:ext cx="120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1556792"/>
            <a:ext cx="12049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63" y="1641922"/>
            <a:ext cx="11033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NEW\Desktop\алфавит буквы\0_921a4_f3450e4f_S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908720"/>
            <a:ext cx="11033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57188" y="2713485"/>
            <a:ext cx="3062684" cy="18676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50" y="2856359"/>
            <a:ext cx="10715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1563" y="2856359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85938" y="2856359"/>
            <a:ext cx="947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625" y="3642172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14438" y="3642172"/>
            <a:ext cx="9636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979712" y="3573016"/>
            <a:ext cx="10207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28875" y="2856359"/>
            <a:ext cx="942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4143375" y="2713484"/>
            <a:ext cx="3143250" cy="1928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071938" y="2713484"/>
            <a:ext cx="10715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3" y="2713484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0688" y="2713484"/>
            <a:ext cx="10001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15063" y="2642047"/>
            <a:ext cx="10207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357688" y="3427859"/>
            <a:ext cx="1143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14938" y="3499297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:\Users\NEW\Desktop\алфавит буквы\0_78a67_cb623fc1_S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00750" y="3499297"/>
            <a:ext cx="1016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7884368" y="2492896"/>
            <a:ext cx="720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6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2" name="AutoShape 2" descr="https://i.ya-webdesign.com/images/red-right-arrow-png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i.ya-webdesign.com/images/red-right-arrow-png-1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100392" y="908720"/>
            <a:ext cx="648072" cy="648072"/>
          </a:xfrm>
          <a:prstGeom prst="rect">
            <a:avLst/>
          </a:prstGeom>
          <a:noFill/>
        </p:spPr>
      </p:pic>
      <p:pic>
        <p:nvPicPr>
          <p:cNvPr id="43" name="Picture 4" descr="https://i.ya-webdesign.com/images/red-right-arrow-png-1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flipH="1">
            <a:off x="8028384" y="1700808"/>
            <a:ext cx="648072" cy="648072"/>
          </a:xfrm>
          <a:prstGeom prst="rect">
            <a:avLst/>
          </a:prstGeom>
          <a:noFill/>
        </p:spPr>
      </p:pic>
      <p:pic>
        <p:nvPicPr>
          <p:cNvPr id="10246" name="Picture 6" descr="https://clipground.com/images/equal-sign-clipart-2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172400" y="2420888"/>
            <a:ext cx="504056" cy="50405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-393056" y="14127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93056" y="32129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3528" y="4869160"/>
            <a:ext cx="3528392" cy="16561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95536" y="4869160"/>
            <a:ext cx="333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Выберете 1 вариант: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544" y="5373216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</a:t>
            </a:r>
            <a:r>
              <a:rPr lang="ru-RU" dirty="0" smtClean="0">
                <a:solidFill>
                  <a:srgbClr val="FFFF00"/>
                </a:solidFill>
                <a:hlinkClick r:id="rId20" action="ppaction://hlinksldjump"/>
              </a:rPr>
              <a:t>а) больше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101" y="5733256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б) меньше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4673" y="602128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в) </a:t>
            </a:r>
            <a:r>
              <a:rPr lang="ru-RU" u="sng" dirty="0" smtClean="0">
                <a:solidFill>
                  <a:srgbClr val="0000FF"/>
                </a:solidFill>
                <a:hlinkClick r:id="rId20" action="ppaction://hlinksldjump"/>
              </a:rPr>
              <a:t>равно</a:t>
            </a:r>
            <a:endParaRPr lang="ru-RU" u="sng" dirty="0" smtClean="0">
              <a:solidFill>
                <a:srgbClr val="0000FF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39952" y="4869160"/>
            <a:ext cx="3528392" cy="16561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211960" y="4869160"/>
            <a:ext cx="333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Выберете 1 вариант: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3968" y="5445224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 </a:t>
            </a:r>
            <a:r>
              <a:rPr lang="ru-RU" dirty="0" smtClean="0">
                <a:solidFill>
                  <a:srgbClr val="FFFF00"/>
                </a:solidFill>
                <a:hlinkClick r:id="rId20" action="ppaction://hlinksldjump"/>
              </a:rPr>
              <a:t>а) больше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05525" y="580526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б) </a:t>
            </a:r>
            <a:r>
              <a:rPr lang="ru-RU" u="sng" dirty="0" smtClean="0">
                <a:solidFill>
                  <a:srgbClr val="0000FF"/>
                </a:solidFill>
                <a:hlinkClick r:id="rId20" action="ppaction://hlinksldjump"/>
              </a:rPr>
              <a:t>меньше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1097" y="609329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в) равно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7 C -6.66667E-6 7.40741E-7 -0.25053 -0.02732 -0.50087 -0.0544 " pathEditMode="relative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20885 0.05324 -0.41753 0.10648 -0.5 0.1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79512" y="3284984"/>
            <a:ext cx="1800200" cy="136815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1412776"/>
            <a:ext cx="1428750" cy="155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-345108"/>
            <a:ext cx="10523538" cy="730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5" y="1357313"/>
            <a:ext cx="1428750" cy="155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Д/И «Посчитай и запиши»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1800200" cy="155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428750"/>
            <a:ext cx="571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1428750"/>
            <a:ext cx="55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122488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2122488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412776"/>
            <a:ext cx="571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357313"/>
            <a:ext cx="571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2143125"/>
            <a:ext cx="5730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6250" y="2143125"/>
            <a:ext cx="55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NEW\Desktop\алфавит буквы\0_96cdd_d261b08_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8" y="1979613"/>
            <a:ext cx="500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1928813" y="1714500"/>
            <a:ext cx="500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>
            <a:off x="3929063" y="1785938"/>
            <a:ext cx="56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=</a:t>
            </a:r>
            <a:endParaRPr lang="ru-RU" sz="6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1" y="3284984"/>
            <a:ext cx="1588740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284984"/>
            <a:ext cx="1368152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3929063" y="3356992"/>
            <a:ext cx="568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1928813" y="3212976"/>
            <a:ext cx="568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alibri" pitchFamily="34" charset="0"/>
              </a:rPr>
              <a:t>+</a:t>
            </a:r>
          </a:p>
        </p:txBody>
      </p:sp>
      <p:pic>
        <p:nvPicPr>
          <p:cNvPr id="3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3284984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284984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3861048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861048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251520" y="3212976"/>
            <a:ext cx="1728192" cy="12961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2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212976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3212976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3212976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3861048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3861048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C:\Users\NEW\Desktop\алфавит буквы\0_9219b_d6901531_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861048"/>
            <a:ext cx="571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8100392" y="1124744"/>
            <a:ext cx="72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32240" y="134076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7812359" y="2204864"/>
            <a:ext cx="1152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10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7991870" y="4149080"/>
            <a:ext cx="82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76256" y="3068960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3.33333E-6 -4.81481E-6 -0.17153 0.06297 -0.34306 0.12593 " pathEditMode="relative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848 -0.2 -0.35695 -0.4 " pathEditMode="relative" ptsTypes="aA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0.09236 -0.00162 -0.18472 -0.00301 -0.22083 0.04444 C -0.25695 0.09189 -0.25399 0.29004 -0.21667 0.28518 C -0.17934 0.28032 -0.08837 0.14745 0.00278 0.01481 " pathEditMode="relative" ptsTypes="aa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-0.00052 -0.0419 -0.31059 0.02129 -0.37222 0.07592 C -0.43385 0.13055 -0.43212 0.33958 -0.36944 0.32777 C -0.30677 0.31597 0.00052 0.04189 2.5E-6 2.59259E-6 Z " pathEditMode="relative" ptsTypes="aa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3727 -0.16476 -0.21481 -0.2 -0.21296 C -0.23524 -0.21111 -0.24444 -0.02407 -0.21111 0.01111 C -0.17778 0.0463 -0.00191 0.03727 0 0 Z " pathEditMode="relative" ptsTypes="aa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горь\Desktop\1588498314_9-p-foni-dlya-detskikh-prezentatsii-v-shkolu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8975" y="-243408"/>
            <a:ext cx="10523538" cy="730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458200" cy="115212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Больше, меньше или равно?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Игорь\Desktop\hello_html_33205b2f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1340768"/>
            <a:ext cx="2151153" cy="1345915"/>
          </a:xfrm>
          <a:prstGeom prst="rect">
            <a:avLst/>
          </a:prstGeom>
          <a:noFill/>
        </p:spPr>
      </p:pic>
      <p:pic>
        <p:nvPicPr>
          <p:cNvPr id="7" name="Рисунок 6" descr="C:\Users\Игорь\Desktop\hello_html_33205b2f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340768"/>
            <a:ext cx="2054831" cy="1296144"/>
          </a:xfrm>
          <a:prstGeom prst="rect">
            <a:avLst/>
          </a:prstGeom>
          <a:noFill/>
        </p:spPr>
      </p:pic>
      <p:pic>
        <p:nvPicPr>
          <p:cNvPr id="8" name="Рисунок 7" descr="C:\Users\Игорь\Desktop\hello_html_33205b2f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2536" y="3163205"/>
            <a:ext cx="2138523" cy="1345915"/>
          </a:xfrm>
          <a:prstGeom prst="rect">
            <a:avLst/>
          </a:prstGeom>
          <a:noFill/>
        </p:spPr>
      </p:pic>
      <p:pic>
        <p:nvPicPr>
          <p:cNvPr id="9" name="Рисунок 8" descr="C:\Users\Игорь\Desktop\hello_html_33205b2f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3091197"/>
            <a:ext cx="2054831" cy="1345915"/>
          </a:xfrm>
          <a:prstGeom prst="rect">
            <a:avLst/>
          </a:prstGeom>
          <a:noFill/>
        </p:spPr>
      </p:pic>
      <p:pic>
        <p:nvPicPr>
          <p:cNvPr id="10" name="Рисунок 9" descr="C:\Users\Игорь\Desktop\hello_html_33205b2f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252536" y="4922309"/>
            <a:ext cx="2159071" cy="1387011"/>
          </a:xfrm>
          <a:prstGeom prst="rect">
            <a:avLst/>
          </a:prstGeom>
          <a:noFill/>
        </p:spPr>
      </p:pic>
      <p:pic>
        <p:nvPicPr>
          <p:cNvPr id="11" name="Рисунок 10" descr="C:\Users\Игорь\Desktop\hello_html_33205b2f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7864" y="4850301"/>
            <a:ext cx="2065106" cy="138701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32360" y="1196752"/>
            <a:ext cx="3528392" cy="16561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04368" y="1196752"/>
            <a:ext cx="333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Выберете 1 вариант: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6376" y="1700808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 </a:t>
            </a:r>
            <a:r>
              <a:rPr lang="ru-RU" u="sng" dirty="0" smtClean="0">
                <a:solidFill>
                  <a:srgbClr val="0000FF"/>
                </a:solidFill>
              </a:rPr>
              <a:t>а) больше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7933" y="206084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hlinkClick r:id="" action="ppaction://noaction"/>
              </a:rPr>
              <a:t>б) меньше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3505" y="234888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hlinkClick r:id="" action="ppaction://noaction"/>
              </a:rPr>
              <a:t>в) равно</a:t>
            </a:r>
            <a:endParaRPr lang="ru-RU" u="sng" dirty="0" smtClean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2924944"/>
            <a:ext cx="3528392" cy="16561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868144" y="2924944"/>
            <a:ext cx="333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Выберете 1 вариант: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3429000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  <a:hlinkClick r:id="" action="ppaction://noaction"/>
              </a:rPr>
              <a:t>а) больше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1709" y="378904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hlinkClick r:id="" action="ppaction://noaction"/>
              </a:rPr>
              <a:t>б) меньше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7281" y="40770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в) равно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4725144"/>
            <a:ext cx="3528392" cy="16561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868144" y="4725144"/>
            <a:ext cx="333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Выберете 1 вариант: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5229200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  <a:hlinkClick r:id="" action="ppaction://noaction"/>
              </a:rPr>
              <a:t>а) больше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1709" y="558924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</a:rPr>
              <a:t>б) меньше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7281" y="58772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hlinkClick r:id="" action="ppaction://noaction"/>
              </a:rPr>
              <a:t>в) равно</a:t>
            </a:r>
            <a:endParaRPr lang="ru-RU" u="sng" dirty="0" smtClean="0">
              <a:solidFill>
                <a:srgbClr val="0000FF"/>
              </a:solidFill>
            </a:endParaRPr>
          </a:p>
        </p:txBody>
      </p:sp>
      <p:pic>
        <p:nvPicPr>
          <p:cNvPr id="29" name="Picture 4" descr="https://i.ya-webdesign.com/images/red-right-arrow-png-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908704" y="620688"/>
            <a:ext cx="648072" cy="648072"/>
          </a:xfrm>
          <a:prstGeom prst="rect">
            <a:avLst/>
          </a:prstGeom>
          <a:noFill/>
        </p:spPr>
      </p:pic>
      <p:pic>
        <p:nvPicPr>
          <p:cNvPr id="30" name="Picture 4" descr="https://i.ya-webdesign.com/images/red-right-arrow-png-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10908704" y="2348880"/>
            <a:ext cx="648072" cy="648072"/>
          </a:xfrm>
          <a:prstGeom prst="rect">
            <a:avLst/>
          </a:prstGeom>
          <a:noFill/>
        </p:spPr>
      </p:pic>
      <p:pic>
        <p:nvPicPr>
          <p:cNvPr id="31" name="Picture 6" descr="https://clipground.com/images/equal-sign-clipart-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980712" y="1628800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C -2.22222E-6 -1.11111E-6 -0.47361 0.075 -0.94722 0.15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C 8.33333E-7 -4.81481E-6 -0.47222 0.13704 -0.94445 0.27407 " pathEditMode="relative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3.33333E-6 4.07407E-6 -0.46806 0.21296 -0.93611 0.42593 " pathEditMode="relative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248</Words>
  <Application>Microsoft Office PowerPoint</Application>
  <PresentationFormat>Экран (4:3)</PresentationFormat>
  <Paragraphs>79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Bahnschrift SemiBold</vt:lpstr>
      <vt:lpstr>Bahnschrift SemiCondensed</vt:lpstr>
      <vt:lpstr>Calibri</vt:lpstr>
      <vt:lpstr>Comic Sans MS</vt:lpstr>
      <vt:lpstr>Times New Roman</vt:lpstr>
      <vt:lpstr>Tolstyak</vt:lpstr>
      <vt:lpstr>Тема Office</vt:lpstr>
      <vt:lpstr>  Интерактивная игра  «В гости к царице-математике»</vt:lpstr>
      <vt:lpstr>      Цель:   закрепить изученный материал по математике.  Задачи:  - закрепить знание числового ряда от 1 до 10;             - повторить порядковый , прямой, обратный и количественный счет;  - тренировать детей в решении простых примеров и задач на сложение и вычитание с опорой на картинку;  - закрепить умение соотносить количество предметов с числом;  - закрепить знания геометрических фигур   </vt:lpstr>
      <vt:lpstr>Презентация PowerPoint</vt:lpstr>
      <vt:lpstr>Какая цифра пропущена?</vt:lpstr>
      <vt:lpstr>Вставь недостающую фигуру</vt:lpstr>
      <vt:lpstr> Сколько лап у двух медвежат?</vt:lpstr>
      <vt:lpstr>Расставь знаки!</vt:lpstr>
      <vt:lpstr> Д/И «Посчитай и запиши»</vt:lpstr>
      <vt:lpstr>Больше, меньше или равно?</vt:lpstr>
      <vt:lpstr>Сколько ушей у пяти мышей?</vt:lpstr>
      <vt:lpstr>Расставь героев мультфильма по порядку -  от самого большого до самого маленького, нажав на изображения.</vt:lpstr>
      <vt:lpstr>Помоги лунтику сосчитать предметы в каждой группе и подобрать подходящие цифры. Проверь себя, нажав на изображение цифры.</vt:lpstr>
      <vt:lpstr>Подбери к каждой картинке подходящее решение задачи</vt:lpstr>
      <vt:lpstr>Выбери только те геометрические фигуры из которых состоят предметы</vt:lpstr>
      <vt:lpstr>Посчитай!</vt:lpstr>
      <vt:lpstr>Найди всех моих братьев!</vt:lpstr>
      <vt:lpstr>Сколько петушков гуляют во дворе?</vt:lpstr>
      <vt:lpstr>Молодцы, ребята! Вы отлично справились!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цифра пропущена?</dc:title>
  <dc:creator>Игорь</dc:creator>
  <cp:lastModifiedBy>oslik</cp:lastModifiedBy>
  <cp:revision>72</cp:revision>
  <dcterms:created xsi:type="dcterms:W3CDTF">2020-05-22T15:52:31Z</dcterms:created>
  <dcterms:modified xsi:type="dcterms:W3CDTF">2024-04-28T11:39:51Z</dcterms:modified>
</cp:coreProperties>
</file>